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7" r:id="rId2"/>
    <p:sldId id="286" r:id="rId3"/>
    <p:sldId id="257" r:id="rId4"/>
    <p:sldId id="337" r:id="rId5"/>
    <p:sldId id="293" r:id="rId6"/>
    <p:sldId id="346" r:id="rId7"/>
    <p:sldId id="294" r:id="rId8"/>
    <p:sldId id="349" r:id="rId9"/>
    <p:sldId id="341" r:id="rId10"/>
    <p:sldId id="342" r:id="rId11"/>
    <p:sldId id="347" r:id="rId12"/>
    <p:sldId id="343" r:id="rId13"/>
    <p:sldId id="344" r:id="rId14"/>
    <p:sldId id="345" r:id="rId15"/>
    <p:sldId id="348" r:id="rId16"/>
    <p:sldId id="295" r:id="rId17"/>
    <p:sldId id="291" r:id="rId18"/>
  </p:sldIdLst>
  <p:sldSz cx="9721850" cy="5400675"/>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1701">
          <p15:clr>
            <a:srgbClr val="A4A3A4"/>
          </p15:clr>
        </p15:guide>
        <p15:guide id="2" pos="30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0099FF"/>
    <a:srgbClr val="0000FF"/>
    <a:srgbClr val="004A82"/>
    <a:srgbClr val="E6A400"/>
    <a:srgbClr val="CC6600"/>
    <a:srgbClr val="CEAC1A"/>
    <a:srgbClr val="BC8F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1" autoAdjust="0"/>
    <p:restoredTop sz="48021" autoAdjust="0"/>
  </p:normalViewPr>
  <p:slideViewPr>
    <p:cSldViewPr>
      <p:cViewPr varScale="1">
        <p:scale>
          <a:sx n="81" d="100"/>
          <a:sy n="81" d="100"/>
        </p:scale>
        <p:origin x="96" y="1074"/>
      </p:cViewPr>
      <p:guideLst>
        <p:guide orient="horz" pos="1701"/>
        <p:guide pos="3062"/>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DD2C199-EE4C-4426-8B4D-28DB732A67BA}" type="datetimeFigureOut">
              <a:rPr lang="zh-CN" altLang="en-US"/>
              <a:pPr>
                <a:defRPr/>
              </a:pPr>
              <a:t>2020/12/6</a:t>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CE229B0-F7ED-40B6-A316-3CF67DA95299}" type="slidenum">
              <a:rPr lang="zh-CN" altLang="en-US"/>
              <a:pPr>
                <a:defRPr/>
              </a:pPr>
              <a:t>‹#›</a:t>
            </a:fld>
            <a:endParaRPr lang="zh-CN" altLang="en-US"/>
          </a:p>
        </p:txBody>
      </p:sp>
    </p:spTree>
    <p:extLst>
      <p:ext uri="{BB962C8B-B14F-4D97-AF65-F5344CB8AC3E}">
        <p14:creationId xmlns:p14="http://schemas.microsoft.com/office/powerpoint/2010/main" val="95577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noTextEdit="1"/>
          </p:cNvSpPr>
          <p:nvPr>
            <p:ph type="sldImg"/>
          </p:nvPr>
        </p:nvSpPr>
        <p:spPr bwMode="auto">
          <a:noFill/>
          <a:ln>
            <a:solidFill>
              <a:srgbClr val="000000"/>
            </a:solidFill>
            <a:miter lim="800000"/>
            <a:headEnd/>
            <a:tailEnd/>
          </a:ln>
        </p:spPr>
      </p:sp>
      <p:sp>
        <p:nvSpPr>
          <p:cNvPr id="614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a:t>Ladies and gentlemen.  we are glad to be here to join this forum. The topic of our presentation is Object Detection by Integrating Scene-Level Semantic Information and Border Regression Reinforcement. This work was presided over and completed by Quan. Yu et al.  And supported by Guangxi Key Lab of Multi-source Information Mining &amp; Security, Guangxi Normal University.</a:t>
            </a:r>
            <a:endParaRPr lang="zh-CN" altLang="en-US"/>
          </a:p>
        </p:txBody>
      </p:sp>
      <p:sp>
        <p:nvSpPr>
          <p:cNvPr id="614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19859A0-132D-4109-AADC-7416D66AFA8D}" type="slidenum">
              <a:rPr lang="zh-CN" altLang="en-US" sz="1200">
                <a:latin typeface="Calibri" pitchFamily="34" charset="0"/>
              </a:rPr>
              <a:pPr algn="r"/>
              <a:t>1</a:t>
            </a:fld>
            <a:endParaRPr lang="en-US" altLang="zh-CN" sz="1200">
              <a:latin typeface="Calibri" pitchFamily="34" charset="0"/>
            </a:endParaRPr>
          </a:p>
        </p:txBody>
      </p:sp>
    </p:spTree>
    <p:extLst>
      <p:ext uri="{BB962C8B-B14F-4D97-AF65-F5344CB8AC3E}">
        <p14:creationId xmlns:p14="http://schemas.microsoft.com/office/powerpoint/2010/main" val="4132640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In order to prove the effectiveness of our proposed method, we conducted a fair experiment. Next, we will introduce our experimental settings.</a:t>
            </a:r>
            <a:endParaRPr lang="zh-CN" altLang="en-US"/>
          </a:p>
        </p:txBody>
      </p:sp>
      <p:sp>
        <p:nvSpPr>
          <p:cNvPr id="4" name="灯片编号占位符 3"/>
          <p:cNvSpPr>
            <a:spLocks noGrp="1"/>
          </p:cNvSpPr>
          <p:nvPr>
            <p:ph type="sldNum" sz="quarter" idx="5"/>
          </p:nvPr>
        </p:nvSpPr>
        <p:spPr/>
        <p:txBody>
          <a:bodyPr/>
          <a:lstStyle/>
          <a:p>
            <a:pPr>
              <a:defRPr/>
            </a:pPr>
            <a:fld id="{ACE229B0-F7ED-40B6-A316-3CF67DA95299}" type="slidenum">
              <a:rPr lang="zh-CN" altLang="en-US" smtClean="0"/>
              <a:pPr>
                <a:defRPr/>
              </a:pPr>
              <a:t>11</a:t>
            </a:fld>
            <a:endParaRPr lang="zh-CN" altLang="en-US"/>
          </a:p>
        </p:txBody>
      </p:sp>
    </p:spTree>
    <p:extLst>
      <p:ext uri="{BB962C8B-B14F-4D97-AF65-F5344CB8AC3E}">
        <p14:creationId xmlns:p14="http://schemas.microsoft.com/office/powerpoint/2010/main" val="4123467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We mainly use the ResNet-50 network as the feature extractor network and evaluates the proposed method from local to global on MSCOCO17, VOC12, and Cityscapes datasets.</a:t>
            </a:r>
          </a:p>
          <a:p>
            <a:r>
              <a:rPr lang="en-US" altLang="zh-CN"/>
              <a:t>Here, the MSCOCO dataset selects the standard COCO dataset indicators to evaluate the experiment, including average precision (AP) and average recall (AR).</a:t>
            </a:r>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12</a:t>
            </a:fld>
            <a:endParaRPr lang="zh-CN" altLang="en-US"/>
          </a:p>
        </p:txBody>
      </p:sp>
    </p:spTree>
    <p:extLst>
      <p:ext uri="{BB962C8B-B14F-4D97-AF65-F5344CB8AC3E}">
        <p14:creationId xmlns:p14="http://schemas.microsoft.com/office/powerpoint/2010/main" val="4203584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From the table, we can see that our methods are superior to other baseline methods.</a:t>
            </a:r>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13</a:t>
            </a:fld>
            <a:endParaRPr lang="zh-CN" altLang="en-US"/>
          </a:p>
        </p:txBody>
      </p:sp>
    </p:spTree>
    <p:extLst>
      <p:ext uri="{BB962C8B-B14F-4D97-AF65-F5344CB8AC3E}">
        <p14:creationId xmlns:p14="http://schemas.microsoft.com/office/powerpoint/2010/main" val="2433038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Next is our ablation experiment.</a:t>
            </a:r>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14</a:t>
            </a:fld>
            <a:endParaRPr lang="zh-CN" altLang="en-US"/>
          </a:p>
        </p:txBody>
      </p:sp>
    </p:spTree>
    <p:extLst>
      <p:ext uri="{BB962C8B-B14F-4D97-AF65-F5344CB8AC3E}">
        <p14:creationId xmlns:p14="http://schemas.microsoft.com/office/powerpoint/2010/main" val="2084255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okay, here is our summary.</a:t>
            </a:r>
            <a:endParaRPr lang="zh-CN" altLang="en-US"/>
          </a:p>
        </p:txBody>
      </p:sp>
      <p:sp>
        <p:nvSpPr>
          <p:cNvPr id="4" name="灯片编号占位符 3"/>
          <p:cNvSpPr>
            <a:spLocks noGrp="1"/>
          </p:cNvSpPr>
          <p:nvPr>
            <p:ph type="sldNum" sz="quarter" idx="5"/>
          </p:nvPr>
        </p:nvSpPr>
        <p:spPr/>
        <p:txBody>
          <a:bodyPr/>
          <a:lstStyle/>
          <a:p>
            <a:pPr>
              <a:defRPr/>
            </a:pPr>
            <a:fld id="{ACE229B0-F7ED-40B6-A316-3CF67DA95299}" type="slidenum">
              <a:rPr lang="zh-CN" altLang="en-US" smtClean="0"/>
              <a:pPr>
                <a:defRPr/>
              </a:pPr>
              <a:t>15</a:t>
            </a:fld>
            <a:endParaRPr lang="zh-CN" altLang="en-US"/>
          </a:p>
        </p:txBody>
      </p:sp>
    </p:spTree>
    <p:extLst>
      <p:ext uri="{BB962C8B-B14F-4D97-AF65-F5344CB8AC3E}">
        <p14:creationId xmlns:p14="http://schemas.microsoft.com/office/powerpoint/2010/main" val="1569651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We have made innovations and improvements in three directions that can be improved in objection detection.First, we propose a Deep separable convolutional network module.Secondly, we propose a scene-level region proposal self-attention module.Finally, we deploy the DQN network in Bounding box regression enhanced network.By improving all of the above, we Reduce the complexity of network parameters, obtain stronger semantic information, and achieve accurate object positioning.</a:t>
            </a:r>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16</a:t>
            </a:fld>
            <a:endParaRPr lang="zh-CN" altLang="en-US"/>
          </a:p>
        </p:txBody>
      </p:sp>
    </p:spTree>
    <p:extLst>
      <p:ext uri="{BB962C8B-B14F-4D97-AF65-F5344CB8AC3E}">
        <p14:creationId xmlns:p14="http://schemas.microsoft.com/office/powerpoint/2010/main" val="3285639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noTextEdit="1"/>
          </p:cNvSpPr>
          <p:nvPr>
            <p:ph type="sldImg"/>
          </p:nvPr>
        </p:nvSpPr>
        <p:spPr bwMode="auto">
          <a:noFill/>
          <a:ln>
            <a:solidFill>
              <a:srgbClr val="000000"/>
            </a:solidFill>
            <a:miter lim="800000"/>
            <a:headEnd/>
            <a:tailEnd/>
          </a:ln>
        </p:spPr>
      </p:sp>
      <p:sp>
        <p:nvSpPr>
          <p:cNvPr id="7373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a:t>If you have any questions and suggestions, please contact us</a:t>
            </a:r>
            <a:endParaRPr lang="zh-CN" altLang="en-US"/>
          </a:p>
        </p:txBody>
      </p:sp>
      <p:sp>
        <p:nvSpPr>
          <p:cNvPr id="73731"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E2C2A17-64FF-40D8-876E-295C6AE3A9FC}" type="slidenum">
              <a:rPr lang="zh-CN" altLang="en-US" sz="1200">
                <a:latin typeface="Calibri" pitchFamily="34" charset="0"/>
              </a:rPr>
              <a:pPr algn="r"/>
              <a:t>17</a:t>
            </a:fld>
            <a:endParaRPr lang="en-US" altLang="zh-CN" sz="1200">
              <a:latin typeface="Calibri" pitchFamily="34" charset="0"/>
            </a:endParaRPr>
          </a:p>
        </p:txBody>
      </p:sp>
    </p:spTree>
    <p:extLst>
      <p:ext uri="{BB962C8B-B14F-4D97-AF65-F5344CB8AC3E}">
        <p14:creationId xmlns:p14="http://schemas.microsoft.com/office/powerpoint/2010/main" val="2777717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noFill/>
          <a:ln>
            <a:solidFill>
              <a:srgbClr val="000000"/>
            </a:solidFill>
            <a:miter lim="800000"/>
            <a:headEnd/>
            <a:tailEnd/>
          </a:ln>
        </p:spPr>
      </p:sp>
      <p:sp>
        <p:nvSpPr>
          <p:cNvPr id="819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a:t>Through reading large numbers of literature, we summarized that the current Object Detection work is mainly aimed at improving in three aspects: Generating candidate regions, Re-identify the parts, Object detecting.</a:t>
            </a:r>
            <a:endParaRPr lang="zh-CN" altLang="en-US"/>
          </a:p>
        </p:txBody>
      </p:sp>
      <p:sp>
        <p:nvSpPr>
          <p:cNvPr id="2969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1E08CE-BC10-4D1A-976E-DB3EDA8CCBAD}" type="slidenum">
              <a:rPr lang="zh-CN" altLang="en-US"/>
              <a:pPr fontAlgn="base">
                <a:spcBef>
                  <a:spcPct val="0"/>
                </a:spcBef>
                <a:spcAft>
                  <a:spcPct val="0"/>
                </a:spcAft>
                <a:defRPr/>
              </a:pPr>
              <a:t>2</a:t>
            </a:fld>
            <a:endParaRPr lang="en-US" altLang="zh-CN"/>
          </a:p>
        </p:txBody>
      </p:sp>
    </p:spTree>
    <p:extLst>
      <p:ext uri="{BB962C8B-B14F-4D97-AF65-F5344CB8AC3E}">
        <p14:creationId xmlns:p14="http://schemas.microsoft.com/office/powerpoint/2010/main" val="52938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p:cNvSpPr>
          <p:nvPr>
            <p:ph type="sldImg"/>
          </p:nvPr>
        </p:nvSpPr>
        <p:spPr bwMode="auto">
          <a:noFill/>
          <a:ln>
            <a:solidFill>
              <a:srgbClr val="000000"/>
            </a:solidFill>
            <a:miter lim="800000"/>
            <a:headEnd/>
            <a:tailEnd/>
          </a:ln>
        </p:spPr>
      </p:sp>
      <p:sp>
        <p:nvSpPr>
          <p:cNvPr id="1024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altLang="zh-CN">
                <a:solidFill>
                  <a:srgbClr val="0E101A"/>
                </a:solidFill>
                <a:effectLst/>
              </a:rPr>
              <a:t>Today, our presentation will include these four parts:</a:t>
            </a:r>
          </a:p>
          <a:p>
            <a:pPr>
              <a:spcBef>
                <a:spcPts val="0"/>
              </a:spcBef>
              <a:spcAft>
                <a:spcPts val="0"/>
              </a:spcAft>
              <a:buFont typeface="+mj-lt"/>
              <a:buAutoNum type="arabicPeriod"/>
            </a:pPr>
            <a:r>
              <a:rPr lang="en-US" altLang="zh-CN">
                <a:solidFill>
                  <a:srgbClr val="0E101A"/>
                </a:solidFill>
                <a:effectLst/>
              </a:rPr>
              <a:t>Research Highlights: show the innovation of our current work compared with traditional work.</a:t>
            </a:r>
          </a:p>
          <a:p>
            <a:pPr>
              <a:spcBef>
                <a:spcPts val="0"/>
              </a:spcBef>
              <a:spcAft>
                <a:spcPts val="0"/>
              </a:spcAft>
              <a:buFont typeface="+mj-lt"/>
              <a:buAutoNum type="arabicPeriod"/>
            </a:pPr>
            <a:r>
              <a:rPr lang="en-US" altLang="zh-CN">
                <a:solidFill>
                  <a:srgbClr val="0E101A"/>
                </a:solidFill>
                <a:effectLst/>
              </a:rPr>
              <a:t>Proposed Model: shows the details of our innovation points.</a:t>
            </a:r>
          </a:p>
          <a:p>
            <a:pPr>
              <a:spcBef>
                <a:spcPts val="0"/>
              </a:spcBef>
              <a:spcAft>
                <a:spcPts val="0"/>
              </a:spcAft>
              <a:buFont typeface="+mj-lt"/>
              <a:buAutoNum type="arabicPeriod"/>
            </a:pPr>
            <a:r>
              <a:rPr lang="en-US" altLang="zh-CN">
                <a:solidFill>
                  <a:srgbClr val="0E101A"/>
                </a:solidFill>
                <a:effectLst/>
              </a:rPr>
              <a:t>The experimental results prove the effectiveness of our proposed Model.</a:t>
            </a:r>
          </a:p>
          <a:p>
            <a:pPr>
              <a:spcBef>
                <a:spcPts val="0"/>
              </a:spcBef>
              <a:spcAft>
                <a:spcPts val="0"/>
              </a:spcAft>
              <a:buFont typeface="+mj-lt"/>
              <a:buAutoNum type="arabicPeriod"/>
            </a:pPr>
            <a:r>
              <a:rPr lang="en-US" altLang="zh-CN">
                <a:solidFill>
                  <a:srgbClr val="0E101A"/>
                </a:solidFill>
                <a:effectLst/>
              </a:rPr>
              <a:t>Finally, we summarize this work.  </a:t>
            </a:r>
          </a:p>
          <a:p>
            <a:pPr eaLnBrk="1" hangingPunct="1">
              <a:spcBef>
                <a:spcPct val="0"/>
              </a:spcBef>
            </a:pPr>
            <a:endParaRPr lang="zh-CN" altLang="en-US"/>
          </a:p>
        </p:txBody>
      </p:sp>
      <p:sp>
        <p:nvSpPr>
          <p:cNvPr id="3174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9D9548-E315-491C-A748-619470DC4595}" type="slidenum">
              <a:rPr lang="zh-CN" altLang="en-US"/>
              <a:pPr fontAlgn="base">
                <a:spcBef>
                  <a:spcPct val="0"/>
                </a:spcBef>
                <a:spcAft>
                  <a:spcPct val="0"/>
                </a:spcAft>
                <a:defRPr/>
              </a:pPr>
              <a:t>3</a:t>
            </a:fld>
            <a:endParaRPr lang="en-US" altLang="zh-CN"/>
          </a:p>
        </p:txBody>
      </p:sp>
    </p:spTree>
    <p:extLst>
      <p:ext uri="{BB962C8B-B14F-4D97-AF65-F5344CB8AC3E}">
        <p14:creationId xmlns:p14="http://schemas.microsoft.com/office/powerpoint/2010/main" val="273790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As we mentioned before, The existing Object Detection work is mainly aimed at improving in three aspects. For the backbone network, We propose a deep separable convolution network named D_SCNet-127 R-CNN. For the region proposal re-identification part, we build the scene-level region proposal self-attention module. The module consists of three parts: First, the semantic segmentation module. Second, the region proposal network module. Finally, the region proposal self-attention module. Furthermore, for the bounding box regression network module, we propose a border regression network module for joint deep reinforcement learning.</a:t>
            </a:r>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5</a:t>
            </a:fld>
            <a:endParaRPr lang="zh-CN" altLang="en-US"/>
          </a:p>
        </p:txBody>
      </p:sp>
    </p:spTree>
    <p:extLst>
      <p:ext uri="{BB962C8B-B14F-4D97-AF65-F5344CB8AC3E}">
        <p14:creationId xmlns:p14="http://schemas.microsoft.com/office/powerpoint/2010/main" val="359390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Now, let us elaborate on the details of these highlights.</a:t>
            </a:r>
            <a:endParaRPr lang="zh-CN" altLang="en-US"/>
          </a:p>
        </p:txBody>
      </p:sp>
      <p:sp>
        <p:nvSpPr>
          <p:cNvPr id="4" name="灯片编号占位符 3"/>
          <p:cNvSpPr>
            <a:spLocks noGrp="1"/>
          </p:cNvSpPr>
          <p:nvPr>
            <p:ph type="sldNum" sz="quarter" idx="5"/>
          </p:nvPr>
        </p:nvSpPr>
        <p:spPr/>
        <p:txBody>
          <a:bodyPr/>
          <a:lstStyle/>
          <a:p>
            <a:pPr>
              <a:defRPr/>
            </a:pPr>
            <a:fld id="{ACE229B0-F7ED-40B6-A316-3CF67DA95299}" type="slidenum">
              <a:rPr lang="zh-CN" altLang="en-US" smtClean="0"/>
              <a:pPr>
                <a:defRPr/>
              </a:pPr>
              <a:t>6</a:t>
            </a:fld>
            <a:endParaRPr lang="zh-CN" altLang="en-US"/>
          </a:p>
        </p:txBody>
      </p:sp>
    </p:spTree>
    <p:extLst>
      <p:ext uri="{BB962C8B-B14F-4D97-AF65-F5344CB8AC3E}">
        <p14:creationId xmlns:p14="http://schemas.microsoft.com/office/powerpoint/2010/main" val="4004643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Figure 1 is  the architecture of D_SCNet-127 R-CNN model.</a:t>
            </a:r>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7</a:t>
            </a:fld>
            <a:endParaRPr lang="zh-CN" altLang="en-US"/>
          </a:p>
        </p:txBody>
      </p:sp>
    </p:spTree>
    <p:extLst>
      <p:ext uri="{BB962C8B-B14F-4D97-AF65-F5344CB8AC3E}">
        <p14:creationId xmlns:p14="http://schemas.microsoft.com/office/powerpoint/2010/main" val="3348786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a:solidFill>
                  <a:srgbClr val="333333"/>
                </a:solidFill>
                <a:effectLst/>
                <a:latin typeface="Arial" panose="020B0604020202020204" pitchFamily="34" charset="0"/>
              </a:rPr>
              <a:t>In order to reduce the time complexity of the model, we repeat the convolutional block by separable convolutional network unit as</a:t>
            </a:r>
            <a:r>
              <a:rPr lang="en-US" altLang="zh-CN"/>
              <a:t> shown in Figure. 2, (a) is a standard convolutional layer filter, and (b) and (c) is a depth convolution and a 1 × 1 convolution of a depth separable convolution filter, respectively. </a:t>
            </a:r>
          </a:p>
          <a:p>
            <a:r>
              <a:rPr lang="en-US" altLang="zh-CN"/>
              <a:t>In order to achieve an accurate and fast multi-scale, multi-category image object detection behavior and obtain the accurate location information and category information of the object from the input image, the network model is reconstructed based on the process of region proposal. Figure. 3 shows the structure of the backbone network based on the depth separable convolution.</a:t>
            </a:r>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8</a:t>
            </a:fld>
            <a:endParaRPr lang="zh-CN" altLang="en-US"/>
          </a:p>
        </p:txBody>
      </p:sp>
    </p:spTree>
    <p:extLst>
      <p:ext uri="{BB962C8B-B14F-4D97-AF65-F5344CB8AC3E}">
        <p14:creationId xmlns:p14="http://schemas.microsoft.com/office/powerpoint/2010/main" val="557963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For the details about Scene-Level Region Proposal Self-Attention Module, we show them in figure 4 and figure 5. The SSM branch can obtain stronger semantic features, Improve the performance of object detection, all levels of information from the FPN are combined into a single output to achieve high-density prediction. The RPAM branch introduces self-attention mechanism. The self-attention module combines useful information from the RPN branch and makes the detection task focus more on the local object to promote the accuracy of background semantics.</a:t>
            </a:r>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9</a:t>
            </a:fld>
            <a:endParaRPr lang="zh-CN" altLang="en-US"/>
          </a:p>
        </p:txBody>
      </p:sp>
    </p:spTree>
    <p:extLst>
      <p:ext uri="{BB962C8B-B14F-4D97-AF65-F5344CB8AC3E}">
        <p14:creationId xmlns:p14="http://schemas.microsoft.com/office/powerpoint/2010/main" val="218111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For the details about Bounding Box Regression Network Module, We show it in figure 6. The DQN network autonomously generates actions a (9 searches, 1 action termination) for 9 search region proposal based on the existing states in the experience pool and determines the search by performing the reward r obtained after performing the action a in the state s route of. </a:t>
            </a:r>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10</a:t>
            </a:fld>
            <a:endParaRPr lang="zh-CN" altLang="en-US"/>
          </a:p>
        </p:txBody>
      </p:sp>
    </p:spTree>
    <p:extLst>
      <p:ext uri="{BB962C8B-B14F-4D97-AF65-F5344CB8AC3E}">
        <p14:creationId xmlns:p14="http://schemas.microsoft.com/office/powerpoint/2010/main" val="62419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85775" y="215900"/>
            <a:ext cx="8750300" cy="90011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85775" y="1260475"/>
            <a:ext cx="8750300" cy="35639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552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0"/>
            <a:ext cx="9721850" cy="5400675"/>
          </a:xfrm>
          <a:prstGeom prst="rect">
            <a:avLst/>
          </a:prstGeom>
          <a:noFill/>
          <a:ln w="9525">
            <a:noFill/>
            <a:miter lim="800000"/>
            <a:headEnd/>
            <a:tailEnd/>
          </a:ln>
        </p:spPr>
      </p:pic>
      <p:sp>
        <p:nvSpPr>
          <p:cNvPr id="5" name="矩形 4"/>
          <p:cNvSpPr/>
          <p:nvPr userDrawn="1"/>
        </p:nvSpPr>
        <p:spPr>
          <a:xfrm>
            <a:off x="107950" y="193675"/>
            <a:ext cx="2216150" cy="396875"/>
          </a:xfrm>
          <a:prstGeom prst="rect">
            <a:avLst/>
          </a:prstGeom>
        </p:spPr>
        <p:txBody>
          <a:bodyPr wrap="none">
            <a:spAutoFit/>
          </a:bodyPr>
          <a:lstStyle/>
          <a:p>
            <a:pPr>
              <a:defRPr/>
            </a:pPr>
            <a:r>
              <a:rPr lang="zh-CN" altLang="en-US" sz="2000" b="1" dirty="0">
                <a:solidFill>
                  <a:srgbClr val="0070C0"/>
                </a:solidFill>
                <a:latin typeface="微软雅黑" pitchFamily="34" charset="-122"/>
                <a:ea typeface="微软雅黑" pitchFamily="34" charset="-122"/>
              </a:rPr>
              <a:t>点击添加标题文本</a:t>
            </a:r>
          </a:p>
        </p:txBody>
      </p:sp>
      <p:sp>
        <p:nvSpPr>
          <p:cNvPr id="2" name="矩形 1"/>
          <p:cNvSpPr>
            <a:spLocks noChangeArrowheads="1"/>
          </p:cNvSpPr>
          <p:nvPr userDrawn="1"/>
        </p:nvSpPr>
        <p:spPr bwMode="auto">
          <a:xfrm flipV="1">
            <a:off x="2339975" y="396875"/>
            <a:ext cx="6127750" cy="69850"/>
          </a:xfrm>
          <a:prstGeom prst="rect">
            <a:avLst/>
          </a:prstGeom>
          <a:solidFill>
            <a:srgbClr val="0070C0"/>
          </a:solidFill>
          <a:ln w="25400" algn="ctr">
            <a:noFill/>
            <a:miter lim="800000"/>
            <a:headEnd/>
            <a:tailEnd/>
          </a:ln>
        </p:spPr>
        <p:txBody>
          <a:bodyPr rot="10800000"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0" name="矩形 9"/>
          <p:cNvSpPr>
            <a:spLocks noChangeArrowheads="1"/>
          </p:cNvSpPr>
          <p:nvPr userDrawn="1"/>
        </p:nvSpPr>
        <p:spPr bwMode="auto">
          <a:xfrm flipV="1">
            <a:off x="8621713" y="396875"/>
            <a:ext cx="1423987" cy="69850"/>
          </a:xfrm>
          <a:prstGeom prst="rect">
            <a:avLst/>
          </a:prstGeom>
          <a:solidFill>
            <a:srgbClr val="7F7F7F"/>
          </a:solidFill>
          <a:ln w="25400" algn="ctr">
            <a:noFill/>
            <a:miter lim="800000"/>
            <a:headEnd/>
            <a:tailEnd/>
          </a:ln>
        </p:spPr>
        <p:txBody>
          <a:bodyPr rot="10800000" anchor="ctr"/>
          <a:lstStyle/>
          <a:p>
            <a:pPr algn="ctr" fontAlgn="auto">
              <a:spcBef>
                <a:spcPts val="0"/>
              </a:spcBef>
              <a:spcAft>
                <a:spcPts val="0"/>
              </a:spcAft>
              <a:defRPr/>
            </a:pPr>
            <a:endParaRPr lang="zh-CN" altLang="en-US">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Lst>
  <p:transition spd="slow" advClick="0" advTm="5000">
    <p:blinds dir="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s/_rels/slide1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2" Type="http://schemas.openxmlformats.org/officeDocument/2006/relationships/notesSlide" Target="../notesSlides/notesSlide10.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2" Type="http://schemas.openxmlformats.org/officeDocument/2006/relationships/notesSlide" Target="../notesSlides/notesSlide14.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2" Type="http://schemas.openxmlformats.org/officeDocument/2006/relationships/notesSlide" Target="../notesSlides/notesSlide16.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34" Type="http://schemas.openxmlformats.org/officeDocument/2006/relationships/image" Target="../media/image34.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146" name="Group 26"/>
          <p:cNvGrpSpPr>
            <a:grpSpLocks/>
          </p:cNvGrpSpPr>
          <p:nvPr/>
        </p:nvGrpSpPr>
        <p:grpSpPr bwMode="auto">
          <a:xfrm>
            <a:off x="108397" y="-39443"/>
            <a:ext cx="9226550" cy="2528888"/>
            <a:chOff x="44" y="-294"/>
            <a:chExt cx="5812" cy="1593"/>
          </a:xfrm>
        </p:grpSpPr>
        <p:pic>
          <p:nvPicPr>
            <p:cNvPr id="14" name="图片 13"/>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8986837" flipH="1">
              <a:off x="2660" y="702"/>
              <a:ext cx="374" cy="540"/>
            </a:xfrm>
            <a:prstGeom prst="rect">
              <a:avLst/>
            </a:prstGeom>
          </p:spPr>
        </p:pic>
        <p:pic>
          <p:nvPicPr>
            <p:cNvPr id="15" name="图片 14"/>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3084" y="572"/>
              <a:ext cx="188" cy="327"/>
            </a:xfrm>
            <a:prstGeom prst="rect">
              <a:avLst/>
            </a:prstGeom>
          </p:spPr>
        </p:pic>
        <p:sp>
          <p:nvSpPr>
            <p:cNvPr id="16" name="五角星 15"/>
            <p:cNvSpPr/>
            <p:nvPr/>
          </p:nvSpPr>
          <p:spPr>
            <a:xfrm>
              <a:off x="2706" y="350"/>
              <a:ext cx="165" cy="173"/>
            </a:xfrm>
            <a:prstGeom prst="star5">
              <a:avLst/>
            </a:prstGeom>
            <a:solidFill>
              <a:srgbClr val="D39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图片 17"/>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8904180">
              <a:off x="2875" y="265"/>
              <a:ext cx="266" cy="174"/>
            </a:xfrm>
            <a:prstGeom prst="rect">
              <a:avLst/>
            </a:prstGeom>
          </p:spPr>
        </p:pic>
        <p:pic>
          <p:nvPicPr>
            <p:cNvPr id="19" name="图片 18"/>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113" y="401"/>
              <a:ext cx="157" cy="157"/>
            </a:xfrm>
            <a:prstGeom prst="rect">
              <a:avLst/>
            </a:prstGeom>
          </p:spPr>
        </p:pic>
        <p:pic>
          <p:nvPicPr>
            <p:cNvPr id="20" name="图片 19"/>
            <p:cNvPicPr>
              <a:picLocks noChangeAspect="1"/>
            </p:cNvPicPr>
            <p:nvPr/>
          </p:nvPicPr>
          <p:blipFill>
            <a:blip r:embed="rId7" cstate="print">
              <a:duotone>
                <a:schemeClr val="accent1">
                  <a:shade val="45000"/>
                  <a:satMod val="135000"/>
                </a:schemeClr>
                <a:prstClr val="white"/>
              </a:duotone>
            </a:blip>
            <a:stretch>
              <a:fillRect/>
            </a:stretch>
          </p:blipFill>
          <p:spPr>
            <a:xfrm>
              <a:off x="3195" y="192"/>
              <a:ext cx="576" cy="576"/>
            </a:xfrm>
            <a:prstGeom prst="rect">
              <a:avLst/>
            </a:prstGeom>
          </p:spPr>
        </p:pic>
        <p:pic>
          <p:nvPicPr>
            <p:cNvPr id="21" name="图片 20"/>
            <p:cNvPicPr>
              <a:picLocks noChangeAspect="1"/>
            </p:cNvPicPr>
            <p:nvPr/>
          </p:nvPicPr>
          <p:blipFill>
            <a:blip r:embed="rId8" cstate="print">
              <a:duotone>
                <a:schemeClr val="accent6">
                  <a:shade val="45000"/>
                  <a:satMod val="135000"/>
                </a:schemeClr>
                <a:prstClr val="white"/>
              </a:duotone>
            </a:blip>
            <a:stretch>
              <a:fillRect/>
            </a:stretch>
          </p:blipFill>
          <p:spPr>
            <a:xfrm>
              <a:off x="3440" y="581"/>
              <a:ext cx="117" cy="117"/>
            </a:xfrm>
            <a:prstGeom prst="rect">
              <a:avLst/>
            </a:prstGeom>
          </p:spPr>
        </p:pic>
        <p:pic>
          <p:nvPicPr>
            <p:cNvPr id="22" name="图片 21"/>
            <p:cNvPicPr>
              <a:picLocks noChangeAspect="1"/>
            </p:cNvPicPr>
            <p:nvPr/>
          </p:nvPicPr>
          <p:blipFill>
            <a:blip r:embed="rId9"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3763" y="412"/>
              <a:ext cx="329" cy="196"/>
            </a:xfrm>
            <a:prstGeom prst="rect">
              <a:avLst/>
            </a:prstGeom>
          </p:spPr>
        </p:pic>
        <p:pic>
          <p:nvPicPr>
            <p:cNvPr id="23" name="图片 22"/>
            <p:cNvPicPr>
              <a:picLocks noChangeAspect="1"/>
            </p:cNvPicPr>
            <p:nvPr/>
          </p:nvPicPr>
          <p:blipFill>
            <a:blip r:embed="rId1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75" y="128"/>
              <a:ext cx="308" cy="226"/>
            </a:xfrm>
            <a:prstGeom prst="rect">
              <a:avLst/>
            </a:prstGeom>
          </p:spPr>
        </p:pic>
        <p:pic>
          <p:nvPicPr>
            <p:cNvPr id="24" name="图片 23"/>
            <p:cNvPicPr>
              <a:picLocks noChangeAspect="1"/>
            </p:cNvPicPr>
            <p:nvPr/>
          </p:nvPicPr>
          <p:blipFill>
            <a:blip r:embed="rId1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766" y="0"/>
              <a:ext cx="322" cy="323"/>
            </a:xfrm>
            <a:prstGeom prst="rect">
              <a:avLst/>
            </a:prstGeom>
          </p:spPr>
        </p:pic>
        <p:pic>
          <p:nvPicPr>
            <p:cNvPr id="5157" name="图片 24"/>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08" y="382"/>
              <a:ext cx="254" cy="256"/>
            </a:xfrm>
            <a:prstGeom prst="rect">
              <a:avLst/>
            </a:prstGeom>
            <a:noFill/>
            <a:ln w="9525">
              <a:noFill/>
              <a:miter lim="800000"/>
              <a:headEnd/>
              <a:tailEnd/>
            </a:ln>
          </p:spPr>
        </p:pic>
        <p:pic>
          <p:nvPicPr>
            <p:cNvPr id="26" name="图片 25"/>
            <p:cNvPicPr>
              <a:picLocks noChangeAspect="1"/>
            </p:cNvPicPr>
            <p:nvPr/>
          </p:nvPicPr>
          <p:blipFill>
            <a:blip r:embed="rId1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420" y="236"/>
              <a:ext cx="242" cy="244"/>
            </a:xfrm>
            <a:prstGeom prst="rect">
              <a:avLst/>
            </a:prstGeom>
          </p:spPr>
        </p:pic>
        <p:pic>
          <p:nvPicPr>
            <p:cNvPr id="28" name="图片 27"/>
            <p:cNvPicPr>
              <a:picLocks noChangeAspect="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2758" y="-68"/>
              <a:ext cx="232" cy="405"/>
            </a:xfrm>
            <a:prstGeom prst="rect">
              <a:avLst/>
            </a:prstGeom>
          </p:spPr>
        </p:pic>
        <p:pic>
          <p:nvPicPr>
            <p:cNvPr id="29" name="图片 28"/>
            <p:cNvPicPr>
              <a:picLocks noChangeAspect="1"/>
            </p:cNvPicPr>
            <p:nvPr/>
          </p:nvPicPr>
          <p:blipFill>
            <a:blip r:embed="rId1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71" y="159"/>
              <a:ext cx="333" cy="271"/>
            </a:xfrm>
            <a:prstGeom prst="rect">
              <a:avLst/>
            </a:prstGeom>
          </p:spPr>
        </p:pic>
        <p:pic>
          <p:nvPicPr>
            <p:cNvPr id="30" name="图片 29"/>
            <p:cNvPicPr>
              <a:picLocks noChangeAspect="1"/>
            </p:cNvPicPr>
            <p:nvPr/>
          </p:nvPicPr>
          <p:blipFill>
            <a:blip r:embed="rId1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3481104">
              <a:off x="1641" y="125"/>
              <a:ext cx="242" cy="344"/>
            </a:xfrm>
            <a:prstGeom prst="rect">
              <a:avLst/>
            </a:prstGeom>
          </p:spPr>
        </p:pic>
        <p:pic>
          <p:nvPicPr>
            <p:cNvPr id="31" name="图片 30"/>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859" y="552"/>
              <a:ext cx="223" cy="207"/>
            </a:xfrm>
            <a:prstGeom prst="rect">
              <a:avLst/>
            </a:prstGeom>
          </p:spPr>
        </p:pic>
        <p:pic>
          <p:nvPicPr>
            <p:cNvPr id="32" name="图片 31"/>
            <p:cNvPicPr>
              <a:picLocks noChangeAspect="1"/>
            </p:cNvPicPr>
            <p:nvPr/>
          </p:nvPicPr>
          <p:blipFill>
            <a:blip r:embed="rId1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054" y="76"/>
              <a:ext cx="281" cy="281"/>
            </a:xfrm>
            <a:prstGeom prst="rect">
              <a:avLst/>
            </a:prstGeom>
          </p:spPr>
        </p:pic>
        <p:pic>
          <p:nvPicPr>
            <p:cNvPr id="33" name="图片 32"/>
            <p:cNvPicPr>
              <a:picLocks noChangeAspect="1"/>
            </p:cNvPicPr>
            <p:nvPr/>
          </p:nvPicPr>
          <p:blipFill>
            <a:blip r:embed="rId1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027" y="-10"/>
              <a:ext cx="226" cy="227"/>
            </a:xfrm>
            <a:prstGeom prst="rect">
              <a:avLst/>
            </a:prstGeom>
          </p:spPr>
        </p:pic>
        <p:pic>
          <p:nvPicPr>
            <p:cNvPr id="34" name="图片 33"/>
            <p:cNvPicPr>
              <a:picLocks noChangeAspect="1"/>
            </p:cNvPicPr>
            <p:nvPr/>
          </p:nvPicPr>
          <p:blipFill>
            <a:blip r:embed="rId2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60" y="-40"/>
              <a:ext cx="270" cy="270"/>
            </a:xfrm>
            <a:prstGeom prst="rect">
              <a:avLst/>
            </a:prstGeom>
          </p:spPr>
        </p:pic>
        <p:pic>
          <p:nvPicPr>
            <p:cNvPr id="35" name="图片 34"/>
            <p:cNvPicPr>
              <a:picLocks noChangeAspect="1"/>
            </p:cNvPicPr>
            <p:nvPr/>
          </p:nvPicPr>
          <p:blipFill>
            <a:blip r:embed="rId2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079" y="10"/>
              <a:ext cx="247" cy="243"/>
            </a:xfrm>
            <a:prstGeom prst="rect">
              <a:avLst/>
            </a:prstGeom>
          </p:spPr>
        </p:pic>
        <p:pic>
          <p:nvPicPr>
            <p:cNvPr id="36" name="图片 35"/>
            <p:cNvPicPr>
              <a:picLocks noChangeAspect="1"/>
            </p:cNvPicPr>
            <p:nvPr/>
          </p:nvPicPr>
          <p:blipFill>
            <a:blip r:embed="rId2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0" y="33"/>
              <a:ext cx="369" cy="368"/>
            </a:xfrm>
            <a:prstGeom prst="rect">
              <a:avLst/>
            </a:prstGeom>
          </p:spPr>
        </p:pic>
        <p:pic>
          <p:nvPicPr>
            <p:cNvPr id="37" name="图片 36"/>
            <p:cNvPicPr>
              <a:picLocks noChangeAspect="1"/>
            </p:cNvPicPr>
            <p:nvPr/>
          </p:nvPicPr>
          <p:blipFill>
            <a:blip r:embed="rId2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205" y="447"/>
              <a:ext cx="132" cy="230"/>
            </a:xfrm>
            <a:prstGeom prst="rect">
              <a:avLst/>
            </a:prstGeom>
          </p:spPr>
        </p:pic>
        <p:pic>
          <p:nvPicPr>
            <p:cNvPr id="38" name="图片 37"/>
            <p:cNvPicPr>
              <a:picLocks noChangeAspect="1"/>
            </p:cNvPicPr>
            <p:nvPr/>
          </p:nvPicPr>
          <p:blipFill>
            <a:blip r:embed="rId2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21" y="-139"/>
              <a:ext cx="218" cy="290"/>
            </a:xfrm>
            <a:prstGeom prst="rect">
              <a:avLst/>
            </a:prstGeom>
          </p:spPr>
        </p:pic>
        <p:pic>
          <p:nvPicPr>
            <p:cNvPr id="39" name="图片 38"/>
            <p:cNvPicPr>
              <a:picLocks noChangeAspect="1"/>
            </p:cNvPicPr>
            <p:nvPr/>
          </p:nvPicPr>
          <p:blipFill>
            <a:blip r:embed="rId2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280487">
              <a:off x="258" y="41"/>
              <a:ext cx="267" cy="174"/>
            </a:xfrm>
            <a:prstGeom prst="rect">
              <a:avLst/>
            </a:prstGeom>
          </p:spPr>
        </p:pic>
        <p:pic>
          <p:nvPicPr>
            <p:cNvPr id="40" name="图片 39"/>
            <p:cNvPicPr>
              <a:picLocks noChangeAspect="1"/>
            </p:cNvPicPr>
            <p:nvPr/>
          </p:nvPicPr>
          <p:blipFill>
            <a:blip r:embed="rId9"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1392" y="-39"/>
              <a:ext cx="330" cy="196"/>
            </a:xfrm>
            <a:prstGeom prst="rect">
              <a:avLst/>
            </a:prstGeom>
          </p:spPr>
        </p:pic>
        <p:pic>
          <p:nvPicPr>
            <p:cNvPr id="41" name="图片 40"/>
            <p:cNvPicPr>
              <a:picLocks noChangeAspect="1"/>
            </p:cNvPicPr>
            <p:nvPr/>
          </p:nvPicPr>
          <p:blipFill>
            <a:blip r:embed="rId7" cstate="print">
              <a:duotone>
                <a:schemeClr val="accent1">
                  <a:shade val="45000"/>
                  <a:satMod val="135000"/>
                </a:schemeClr>
                <a:prstClr val="white"/>
              </a:duotone>
            </a:blip>
            <a:stretch>
              <a:fillRect/>
            </a:stretch>
          </p:blipFill>
          <p:spPr>
            <a:xfrm rot="10800000">
              <a:off x="2007" y="401"/>
              <a:ext cx="575" cy="576"/>
            </a:xfrm>
            <a:prstGeom prst="rect">
              <a:avLst/>
            </a:prstGeom>
          </p:spPr>
        </p:pic>
        <p:pic>
          <p:nvPicPr>
            <p:cNvPr id="42" name="图片 41"/>
            <p:cNvPicPr>
              <a:picLocks noChangeAspect="1"/>
            </p:cNvPicPr>
            <p:nvPr/>
          </p:nvPicPr>
          <p:blipFill>
            <a:blip r:embed="rId1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208" y="304"/>
              <a:ext cx="323" cy="323"/>
            </a:xfrm>
            <a:prstGeom prst="rect">
              <a:avLst/>
            </a:prstGeom>
          </p:spPr>
        </p:pic>
        <p:pic>
          <p:nvPicPr>
            <p:cNvPr id="43" name="图片 42"/>
            <p:cNvPicPr>
              <a:picLocks noChangeAspect="1"/>
            </p:cNvPicPr>
            <p:nvPr/>
          </p:nvPicPr>
          <p:blipFill>
            <a:blip r:embed="rId26"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325" y="381"/>
              <a:ext cx="87" cy="152"/>
            </a:xfrm>
            <a:prstGeom prst="rect">
              <a:avLst/>
            </a:prstGeom>
          </p:spPr>
        </p:pic>
        <p:pic>
          <p:nvPicPr>
            <p:cNvPr id="45" name="图片 44"/>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4866620">
              <a:off x="3447" y="-47"/>
              <a:ext cx="224" cy="208"/>
            </a:xfrm>
            <a:prstGeom prst="rect">
              <a:avLst/>
            </a:prstGeom>
          </p:spPr>
        </p:pic>
        <p:pic>
          <p:nvPicPr>
            <p:cNvPr id="46" name="图片 45"/>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726" y="24"/>
              <a:ext cx="224" cy="207"/>
            </a:xfrm>
            <a:prstGeom prst="rect">
              <a:avLst/>
            </a:prstGeom>
          </p:spPr>
        </p:pic>
        <p:pic>
          <p:nvPicPr>
            <p:cNvPr id="47" name="图片 46"/>
            <p:cNvPicPr>
              <a:picLocks noChangeAspect="1"/>
            </p:cNvPicPr>
            <p:nvPr/>
          </p:nvPicPr>
          <p:blipFill>
            <a:blip r:embed="rId2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842783">
              <a:off x="4162" y="517"/>
              <a:ext cx="144" cy="205"/>
            </a:xfrm>
            <a:prstGeom prst="rect">
              <a:avLst/>
            </a:prstGeom>
          </p:spPr>
        </p:pic>
        <p:pic>
          <p:nvPicPr>
            <p:cNvPr id="48" name="图片 47"/>
            <p:cNvPicPr>
              <a:picLocks noChangeAspect="1"/>
            </p:cNvPicPr>
            <p:nvPr/>
          </p:nvPicPr>
          <p:blipFill>
            <a:blip r:embed="rId2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rot="14964289">
              <a:off x="3729" y="645"/>
              <a:ext cx="200" cy="196"/>
            </a:xfrm>
            <a:prstGeom prst="rect">
              <a:avLst/>
            </a:prstGeom>
          </p:spPr>
        </p:pic>
        <p:pic>
          <p:nvPicPr>
            <p:cNvPr id="49" name="图片 48"/>
            <p:cNvPicPr>
              <a:picLocks noChangeAspect="1"/>
            </p:cNvPicPr>
            <p:nvPr/>
          </p:nvPicPr>
          <p:blipFill>
            <a:blip r:embed="rId1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282" y="-73"/>
              <a:ext cx="226" cy="226"/>
            </a:xfrm>
            <a:prstGeom prst="rect">
              <a:avLst/>
            </a:prstGeom>
          </p:spPr>
        </p:pic>
        <p:pic>
          <p:nvPicPr>
            <p:cNvPr id="50" name="图片 49"/>
            <p:cNvPicPr>
              <a:picLocks noChangeAspect="1"/>
            </p:cNvPicPr>
            <p:nvPr/>
          </p:nvPicPr>
          <p:blipFill>
            <a:blip r:embed="rId2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930" y="271"/>
              <a:ext cx="270" cy="270"/>
            </a:xfrm>
            <a:prstGeom prst="rect">
              <a:avLst/>
            </a:prstGeom>
          </p:spPr>
        </p:pic>
        <p:pic>
          <p:nvPicPr>
            <p:cNvPr id="51" name="图片 50"/>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1750" y="343"/>
              <a:ext cx="188" cy="327"/>
            </a:xfrm>
            <a:prstGeom prst="rect">
              <a:avLst/>
            </a:prstGeom>
          </p:spPr>
        </p:pic>
        <p:sp>
          <p:nvSpPr>
            <p:cNvPr id="52" name="五角星 51"/>
            <p:cNvSpPr/>
            <p:nvPr/>
          </p:nvSpPr>
          <p:spPr>
            <a:xfrm>
              <a:off x="1913" y="45"/>
              <a:ext cx="136" cy="143"/>
            </a:xfrm>
            <a:prstGeom prst="star5">
              <a:avLst/>
            </a:prstGeom>
            <a:solidFill>
              <a:srgbClr val="D39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3" name="图片 52"/>
            <p:cNvPicPr>
              <a:picLocks noChangeAspect="1"/>
            </p:cNvPicPr>
            <p:nvPr/>
          </p:nvPicPr>
          <p:blipFill>
            <a:blip r:embed="rId12"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46" y="1"/>
              <a:ext cx="254" cy="257"/>
            </a:xfrm>
            <a:prstGeom prst="rect">
              <a:avLst/>
            </a:prstGeom>
          </p:spPr>
        </p:pic>
        <p:pic>
          <p:nvPicPr>
            <p:cNvPr id="54" name="图片 53"/>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151" y="-23"/>
              <a:ext cx="157" cy="157"/>
            </a:xfrm>
            <a:prstGeom prst="rect">
              <a:avLst/>
            </a:prstGeom>
          </p:spPr>
        </p:pic>
        <p:pic>
          <p:nvPicPr>
            <p:cNvPr id="55" name="图片 54"/>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4495" y="-116"/>
              <a:ext cx="188" cy="327"/>
            </a:xfrm>
            <a:prstGeom prst="rect">
              <a:avLst/>
            </a:prstGeom>
          </p:spPr>
        </p:pic>
        <p:pic>
          <p:nvPicPr>
            <p:cNvPr id="5186" name="图片 55"/>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80" y="93"/>
              <a:ext cx="254" cy="257"/>
            </a:xfrm>
            <a:prstGeom prst="rect">
              <a:avLst/>
            </a:prstGeom>
            <a:noFill/>
            <a:ln w="9525">
              <a:noFill/>
              <a:miter lim="800000"/>
              <a:headEnd/>
              <a:tailEnd/>
            </a:ln>
          </p:spPr>
        </p:pic>
        <p:pic>
          <p:nvPicPr>
            <p:cNvPr id="57" name="图片 56"/>
            <p:cNvPicPr>
              <a:picLocks noChangeAspect="1"/>
            </p:cNvPicPr>
            <p:nvPr/>
          </p:nvPicPr>
          <p:blipFill>
            <a:blip r:embed="rId2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75" y="182"/>
              <a:ext cx="153" cy="150"/>
            </a:xfrm>
            <a:prstGeom prst="rect">
              <a:avLst/>
            </a:prstGeom>
          </p:spPr>
        </p:pic>
        <p:pic>
          <p:nvPicPr>
            <p:cNvPr id="58" name="图片 57"/>
            <p:cNvPicPr>
              <a:picLocks noChangeAspect="1"/>
            </p:cNvPicPr>
            <p:nvPr/>
          </p:nvPicPr>
          <p:blipFill>
            <a:blip r:embed="rId30"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rot="4885295">
              <a:off x="4521" y="217"/>
              <a:ext cx="236" cy="140"/>
            </a:xfrm>
            <a:prstGeom prst="rect">
              <a:avLst/>
            </a:prstGeom>
          </p:spPr>
        </p:pic>
        <p:pic>
          <p:nvPicPr>
            <p:cNvPr id="59" name="图片 58"/>
            <p:cNvPicPr>
              <a:picLocks noChangeAspect="1"/>
            </p:cNvPicPr>
            <p:nvPr/>
          </p:nvPicPr>
          <p:blipFill>
            <a:blip r:embed="rId8" cstate="print">
              <a:duotone>
                <a:schemeClr val="accent6">
                  <a:shade val="45000"/>
                  <a:satMod val="135000"/>
                </a:schemeClr>
                <a:prstClr val="white"/>
              </a:duotone>
            </a:blip>
            <a:stretch>
              <a:fillRect/>
            </a:stretch>
          </p:blipFill>
          <p:spPr>
            <a:xfrm>
              <a:off x="523" y="11"/>
              <a:ext cx="117" cy="117"/>
            </a:xfrm>
            <a:prstGeom prst="rect">
              <a:avLst/>
            </a:prstGeom>
          </p:spPr>
        </p:pic>
        <p:pic>
          <p:nvPicPr>
            <p:cNvPr id="60" name="图片 59"/>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540" y="413"/>
              <a:ext cx="156" cy="156"/>
            </a:xfrm>
            <a:prstGeom prst="rect">
              <a:avLst/>
            </a:prstGeom>
          </p:spPr>
        </p:pic>
        <p:pic>
          <p:nvPicPr>
            <p:cNvPr id="61" name="图片 60"/>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3307057">
              <a:off x="4737" y="171"/>
              <a:ext cx="422" cy="422"/>
            </a:xfrm>
            <a:prstGeom prst="rect">
              <a:avLst/>
            </a:prstGeom>
          </p:spPr>
        </p:pic>
        <p:pic>
          <p:nvPicPr>
            <p:cNvPr id="62" name="图片 61"/>
            <p:cNvPicPr>
              <a:picLocks noChangeAspect="1"/>
            </p:cNvPicPr>
            <p:nvPr/>
          </p:nvPicPr>
          <p:blipFill>
            <a:blip r:embed="rId31"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147045">
              <a:off x="5492" y="-61"/>
              <a:ext cx="349" cy="349"/>
            </a:xfrm>
            <a:prstGeom prst="rect">
              <a:avLst/>
            </a:prstGeom>
          </p:spPr>
        </p:pic>
        <p:pic>
          <p:nvPicPr>
            <p:cNvPr id="63" name="图片 62"/>
            <p:cNvPicPr>
              <a:picLocks noChangeAspect="1"/>
            </p:cNvPicPr>
            <p:nvPr/>
          </p:nvPicPr>
          <p:blipFill>
            <a:blip r:embed="rId3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66" y="516"/>
              <a:ext cx="179" cy="178"/>
            </a:xfrm>
            <a:prstGeom prst="rect">
              <a:avLst/>
            </a:prstGeom>
          </p:spPr>
        </p:pic>
        <p:pic>
          <p:nvPicPr>
            <p:cNvPr id="64" name="图片 63"/>
            <p:cNvPicPr>
              <a:picLocks noChangeAspect="1"/>
            </p:cNvPicPr>
            <p:nvPr/>
          </p:nvPicPr>
          <p:blipFill>
            <a:blip r:embed="rId3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63" y="-3"/>
              <a:ext cx="119" cy="118"/>
            </a:xfrm>
            <a:prstGeom prst="rect">
              <a:avLst/>
            </a:prstGeom>
          </p:spPr>
        </p:pic>
        <p:pic>
          <p:nvPicPr>
            <p:cNvPr id="65" name="图片 64"/>
            <p:cNvPicPr>
              <a:picLocks noChangeAspect="1"/>
            </p:cNvPicPr>
            <p:nvPr/>
          </p:nvPicPr>
          <p:blipFill>
            <a:blip r:embed="rId3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842783">
              <a:off x="3298" y="-151"/>
              <a:ext cx="144" cy="206"/>
            </a:xfrm>
            <a:prstGeom prst="rect">
              <a:avLst/>
            </a:prstGeom>
          </p:spPr>
        </p:pic>
        <p:pic>
          <p:nvPicPr>
            <p:cNvPr id="66" name="图片 65"/>
            <p:cNvPicPr>
              <a:picLocks noChangeAspect="1"/>
            </p:cNvPicPr>
            <p:nvPr/>
          </p:nvPicPr>
          <p:blipFill>
            <a:blip r:embed="rId3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864" y="467"/>
              <a:ext cx="205" cy="205"/>
            </a:xfrm>
            <a:prstGeom prst="rect">
              <a:avLst/>
            </a:prstGeom>
          </p:spPr>
        </p:pic>
        <p:pic>
          <p:nvPicPr>
            <p:cNvPr id="67" name="图片 66"/>
            <p:cNvPicPr>
              <a:picLocks noChangeAspect="1"/>
            </p:cNvPicPr>
            <p:nvPr/>
          </p:nvPicPr>
          <p:blipFill>
            <a:blip r:embed="rId3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9000000">
              <a:off x="3521" y="115"/>
              <a:ext cx="209" cy="209"/>
            </a:xfrm>
            <a:prstGeom prst="rect">
              <a:avLst/>
            </a:prstGeom>
          </p:spPr>
        </p:pic>
        <p:pic>
          <p:nvPicPr>
            <p:cNvPr id="68" name="图片 67"/>
            <p:cNvPicPr>
              <a:picLocks noChangeAspect="1"/>
            </p:cNvPicPr>
            <p:nvPr/>
          </p:nvPicPr>
          <p:blipFill>
            <a:blip r:embed="rId3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5371300">
              <a:off x="1734" y="-255"/>
              <a:ext cx="357" cy="358"/>
            </a:xfrm>
            <a:prstGeom prst="rect">
              <a:avLst/>
            </a:prstGeom>
          </p:spPr>
        </p:pic>
        <p:pic>
          <p:nvPicPr>
            <p:cNvPr id="69" name="图片 68"/>
            <p:cNvPicPr>
              <a:picLocks noChangeAspect="1"/>
            </p:cNvPicPr>
            <p:nvPr/>
          </p:nvPicPr>
          <p:blipFill>
            <a:blip r:embed="rId3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196" y="157"/>
              <a:ext cx="266" cy="263"/>
            </a:xfrm>
            <a:prstGeom prst="rect">
              <a:avLst/>
            </a:prstGeom>
          </p:spPr>
        </p:pic>
        <p:pic>
          <p:nvPicPr>
            <p:cNvPr id="70" name="图片 69"/>
            <p:cNvPicPr>
              <a:picLocks noChangeAspect="1"/>
            </p:cNvPicPr>
            <p:nvPr/>
          </p:nvPicPr>
          <p:blipFill>
            <a:blip r:embed="rId8" cstate="print">
              <a:duotone>
                <a:schemeClr val="accent1">
                  <a:shade val="45000"/>
                  <a:satMod val="135000"/>
                </a:schemeClr>
                <a:prstClr val="white"/>
              </a:duotone>
            </a:blip>
            <a:stretch>
              <a:fillRect/>
            </a:stretch>
          </p:blipFill>
          <p:spPr>
            <a:xfrm>
              <a:off x="1439" y="183"/>
              <a:ext cx="117" cy="116"/>
            </a:xfrm>
            <a:prstGeom prst="rect">
              <a:avLst/>
            </a:prstGeom>
          </p:spPr>
        </p:pic>
        <p:pic>
          <p:nvPicPr>
            <p:cNvPr id="71" name="图片 70"/>
            <p:cNvPicPr>
              <a:picLocks noChangeAspect="1"/>
            </p:cNvPicPr>
            <p:nvPr/>
          </p:nvPicPr>
          <p:blipFill>
            <a:blip r:embed="rId29"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62" y="-90"/>
              <a:ext cx="153" cy="150"/>
            </a:xfrm>
            <a:prstGeom prst="rect">
              <a:avLst/>
            </a:prstGeom>
          </p:spPr>
        </p:pic>
        <p:pic>
          <p:nvPicPr>
            <p:cNvPr id="72" name="图片 71"/>
            <p:cNvPicPr>
              <a:picLocks noChangeAspect="1"/>
            </p:cNvPicPr>
            <p:nvPr/>
          </p:nvPicPr>
          <p:blipFill>
            <a:blip r:embed="rId8" cstate="print">
              <a:duotone>
                <a:schemeClr val="accent1">
                  <a:shade val="45000"/>
                  <a:satMod val="135000"/>
                </a:schemeClr>
                <a:prstClr val="white"/>
              </a:duotone>
            </a:blip>
            <a:stretch>
              <a:fillRect/>
            </a:stretch>
          </p:blipFill>
          <p:spPr>
            <a:xfrm>
              <a:off x="4122" y="441"/>
              <a:ext cx="117" cy="117"/>
            </a:xfrm>
            <a:prstGeom prst="rect">
              <a:avLst/>
            </a:prstGeom>
          </p:spPr>
        </p:pic>
        <p:pic>
          <p:nvPicPr>
            <p:cNvPr id="73" name="图片 72"/>
            <p:cNvPicPr>
              <a:picLocks noChangeAspect="1"/>
            </p:cNvPicPr>
            <p:nvPr/>
          </p:nvPicPr>
          <p:blipFill>
            <a:blip r:embed="rId3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397" y="359"/>
              <a:ext cx="145" cy="145"/>
            </a:xfrm>
            <a:prstGeom prst="rect">
              <a:avLst/>
            </a:prstGeom>
          </p:spPr>
        </p:pic>
      </p:grpSp>
      <p:sp>
        <p:nvSpPr>
          <p:cNvPr id="16398" name="文本框 16"/>
          <p:cNvSpPr txBox="1">
            <a:spLocks noChangeArrowheads="1"/>
          </p:cNvSpPr>
          <p:nvPr/>
        </p:nvSpPr>
        <p:spPr bwMode="auto">
          <a:xfrm>
            <a:off x="1250315" y="2808539"/>
            <a:ext cx="6768595" cy="992590"/>
          </a:xfrm>
          <a:prstGeom prst="rect">
            <a:avLst/>
          </a:prstGeom>
          <a:noFill/>
          <a:ln w="9525">
            <a:noFill/>
            <a:miter lim="800000"/>
            <a:headEnd/>
            <a:tailEnd/>
          </a:ln>
        </p:spPr>
        <p:txBody>
          <a:bodyPr wrap="square" lIns="68589" tIns="34295" rIns="68589" bIns="34295">
            <a:spAutoFit/>
          </a:bodyPr>
          <a:lstStyle/>
          <a:p>
            <a:pPr algn="ctr" defTabSz="685800"/>
            <a:r>
              <a:rPr lang="en-US" altLang="zh-CN" sz="2000" b="1">
                <a:latin typeface="Times New Roman" panose="02020603050405020304" pitchFamily="18" charset="0"/>
                <a:cs typeface="Times New Roman" panose="02020603050405020304" pitchFamily="18" charset="0"/>
                <a:sym typeface="Arial" panose="020B0604020202020204" pitchFamily="34" charset="0"/>
              </a:rPr>
              <a:t>Object Detection by Integrating Scene-Level</a:t>
            </a:r>
            <a:br>
              <a:rPr lang="en-US" altLang="zh-CN" sz="2000" b="1">
                <a:latin typeface="Times New Roman" panose="02020603050405020304" pitchFamily="18" charset="0"/>
                <a:cs typeface="Times New Roman" panose="02020603050405020304" pitchFamily="18" charset="0"/>
                <a:sym typeface="Arial" panose="020B0604020202020204" pitchFamily="34" charset="0"/>
              </a:rPr>
            </a:br>
            <a:r>
              <a:rPr lang="en-US" altLang="zh-CN" sz="2000" b="1">
                <a:latin typeface="Times New Roman" panose="02020603050405020304" pitchFamily="18" charset="0"/>
                <a:cs typeface="Times New Roman" panose="02020603050405020304" pitchFamily="18" charset="0"/>
                <a:sym typeface="Arial" panose="020B0604020202020204" pitchFamily="34" charset="0"/>
              </a:rPr>
              <a:t>Semantic Information and Border Regression</a:t>
            </a:r>
            <a:br>
              <a:rPr lang="en-US" altLang="zh-CN" sz="2000" b="1">
                <a:latin typeface="Times New Roman" panose="02020603050405020304" pitchFamily="18" charset="0"/>
                <a:cs typeface="Times New Roman" panose="02020603050405020304" pitchFamily="18" charset="0"/>
                <a:sym typeface="Arial" panose="020B0604020202020204" pitchFamily="34" charset="0"/>
              </a:rPr>
            </a:br>
            <a:r>
              <a:rPr lang="en-US" altLang="zh-CN" sz="2000" b="1">
                <a:latin typeface="Times New Roman" panose="02020603050405020304" pitchFamily="18" charset="0"/>
                <a:cs typeface="Times New Roman" panose="02020603050405020304" pitchFamily="18" charset="0"/>
                <a:sym typeface="Arial" panose="020B0604020202020204" pitchFamily="34" charset="0"/>
              </a:rPr>
              <a:t>Reinforcement</a:t>
            </a:r>
            <a:endParaRPr lang="zh-CN" altLang="en-US" sz="2000" b="1" dirty="0">
              <a:latin typeface="Times New Roman" panose="02020603050405020304" pitchFamily="18" charset="0"/>
              <a:ea typeface="微软雅黑" pitchFamily="34" charset="-122"/>
              <a:cs typeface="Times New Roman" panose="02020603050405020304" pitchFamily="18" charset="0"/>
            </a:endParaRPr>
          </a:p>
        </p:txBody>
      </p:sp>
      <p:sp>
        <p:nvSpPr>
          <p:cNvPr id="10" name="Content Placeholder 2"/>
          <p:cNvSpPr txBox="1">
            <a:spLocks/>
          </p:cNvSpPr>
          <p:nvPr/>
        </p:nvSpPr>
        <p:spPr bwMode="auto">
          <a:xfrm>
            <a:off x="1406972" y="3826469"/>
            <a:ext cx="6800850" cy="611187"/>
          </a:xfrm>
          <a:prstGeom prst="rect">
            <a:avLst/>
          </a:prstGeom>
          <a:noFill/>
          <a:ln w="9525">
            <a:noFill/>
            <a:miter lim="800000"/>
            <a:headEnd/>
            <a:tailEnd/>
          </a:ln>
        </p:spPr>
        <p:txBody>
          <a:bodyPr lIns="68589" tIns="34295" rIns="68589" bIns="34295"/>
          <a:lstStyle/>
          <a:p>
            <a:pPr algn="ctr">
              <a:lnSpc>
                <a:spcPct val="150000"/>
              </a:lnSpc>
            </a:pPr>
            <a:r>
              <a:rPr lang="en-US" altLang="zh-CN" sz="1200" b="1">
                <a:solidFill>
                  <a:srgbClr val="116DA6"/>
                </a:solidFill>
                <a:latin typeface="Times New Roman" panose="02020603050405020304" pitchFamily="18" charset="0"/>
                <a:cs typeface="Times New Roman" panose="02020603050405020304" pitchFamily="18" charset="0"/>
              </a:rPr>
              <a:t>Yu Quan,  Zhixin Li,  Canlong Zhang,  Huifang Ma</a:t>
            </a:r>
          </a:p>
          <a:p>
            <a:pPr algn="ctr">
              <a:lnSpc>
                <a:spcPct val="150000"/>
              </a:lnSpc>
            </a:pPr>
            <a:r>
              <a:rPr lang="en-US" altLang="zh-CN" sz="1100" b="1">
                <a:solidFill>
                  <a:srgbClr val="116DA6"/>
                </a:solidFill>
                <a:latin typeface="Times New Roman" panose="02020603050405020304" pitchFamily="18" charset="0"/>
                <a:cs typeface="Times New Roman" panose="02020603050405020304" pitchFamily="18" charset="0"/>
                <a:sym typeface="+mn-ea"/>
              </a:rPr>
              <a:t>Guangxi Normal University</a:t>
            </a:r>
            <a:endParaRPr kumimoji="1" lang="en-US" altLang="zh-CN" sz="1200" b="1" dirty="0">
              <a:latin typeface="Times New Roman" panose="02020603050405020304" pitchFamily="18" charset="0"/>
              <a:cs typeface="Times New Roman" panose="02020603050405020304" pitchFamily="18" charset="0"/>
            </a:endParaRPr>
          </a:p>
        </p:txBody>
      </p:sp>
    </p:spTree>
  </p:cSld>
  <p:clrMapOvr>
    <a:masterClrMapping/>
  </p:clrMapOvr>
  <p:transition spd="slow" advClick="0" advTm="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146"/>
                                        </p:tgtEl>
                                        <p:attrNameLst>
                                          <p:attrName>style.visibility</p:attrName>
                                        </p:attrNameLst>
                                      </p:cBhvr>
                                      <p:to>
                                        <p:strVal val="visible"/>
                                      </p:to>
                                    </p:set>
                                    <p:animEffect transition="in" filter="wipe(up)">
                                      <p:cBhvr>
                                        <p:cTn id="7" dur="500"/>
                                        <p:tgtEl>
                                          <p:spTgt spid="5146"/>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6398">
                                            <p:txEl>
                                              <p:pRg st="0" end="0"/>
                                            </p:txEl>
                                          </p:spTgt>
                                        </p:tgtEl>
                                        <p:attrNameLst>
                                          <p:attrName>style.visibility</p:attrName>
                                        </p:attrNameLst>
                                      </p:cBhvr>
                                      <p:to>
                                        <p:strVal val="visible"/>
                                      </p:to>
                                    </p:set>
                                    <p:anim calcmode="lin" valueType="num">
                                      <p:cBhvr>
                                        <p:cTn id="11" dur="500" fill="hold"/>
                                        <p:tgtEl>
                                          <p:spTgt spid="1639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398">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639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39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6398">
                                            <p:txEl>
                                              <p:pRg st="0" end="0"/>
                                            </p:txEl>
                                          </p:spTgt>
                                        </p:tgtEl>
                                      </p:cBhvr>
                                    </p:animEffect>
                                  </p:childTnLst>
                                </p:cTn>
                              </p:par>
                            </p:childTnLst>
                          </p:cTn>
                        </p:par>
                        <p:par>
                          <p:cTn id="16" fill="hold">
                            <p:stCondLst>
                              <p:cond delay="54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507975" y="251500"/>
            <a:ext cx="6055610" cy="886397"/>
            <a:chOff x="568442" y="319364"/>
            <a:chExt cx="7689650" cy="1125587"/>
          </a:xfrm>
        </p:grpSpPr>
        <p:sp>
          <p:nvSpPr>
            <p:cNvPr id="43" name="文本框 23"/>
            <p:cNvSpPr txBox="1"/>
            <p:nvPr/>
          </p:nvSpPr>
          <p:spPr>
            <a:xfrm>
              <a:off x="665958" y="319364"/>
              <a:ext cx="7592134" cy="1125587"/>
            </a:xfrm>
            <a:prstGeom prst="rect">
              <a:avLst/>
            </a:prstGeom>
            <a:noFill/>
          </p:spPr>
          <p:txBody>
            <a:bodyPr wrap="none" rtlCol="0">
              <a:spAutoFit/>
            </a:bodyPr>
            <a:lstStyle/>
            <a:p>
              <a:r>
                <a:rPr lang="en-US" altLang="zh-CN" sz="1680" b="1">
                  <a:solidFill>
                    <a:schemeClr val="tx2"/>
                  </a:solidFill>
                  <a:latin typeface="Times New Roman" panose="02020603050405020304" pitchFamily="18" charset="0"/>
                  <a:ea typeface="+mj-ea"/>
                  <a:cs typeface="Times New Roman" panose="02020603050405020304" pitchFamily="18" charset="0"/>
                </a:rPr>
                <a:t>Proposed Model – Bounding Box</a:t>
              </a:r>
              <a:r>
                <a:rPr lang="en-US" altLang="zh-CN" sz="1680" b="1">
                  <a:solidFill>
                    <a:schemeClr val="tx2"/>
                  </a:solidFill>
                  <a:latin typeface="Times New Roman" panose="02020603050405020304" pitchFamily="18" charset="0"/>
                  <a:ea typeface="+mj-ea"/>
                  <a:cs typeface="Times New Roman" panose="02020603050405020304" pitchFamily="18" charset="0"/>
                  <a:sym typeface="+mn-ea"/>
                </a:rPr>
                <a:t> Regression Network Module</a:t>
              </a:r>
              <a:endParaRPr lang="en-US" altLang="zh-CN" sz="1680" b="1">
                <a:solidFill>
                  <a:schemeClr val="tx2"/>
                </a:solidFill>
                <a:latin typeface="Times New Roman" panose="02020603050405020304" pitchFamily="18" charset="0"/>
                <a:ea typeface="+mj-ea"/>
                <a:cs typeface="Times New Roman" panose="02020603050405020304" pitchFamily="18" charset="0"/>
              </a:endParaRPr>
            </a:p>
            <a:p>
              <a:endParaRPr lang="en-US" altLang="zh-CN" sz="1680" b="1">
                <a:solidFill>
                  <a:schemeClr val="tx2"/>
                </a:solidFill>
                <a:latin typeface="Times New Roman" panose="02020603050405020304" pitchFamily="18" charset="0"/>
                <a:ea typeface="+mj-ea"/>
                <a:cs typeface="Times New Roman" panose="02020603050405020304" pitchFamily="18" charset="0"/>
              </a:endParaRPr>
            </a:p>
            <a:p>
              <a:endParaRPr lang="zh-CN" altLang="en-US" sz="1680" b="1" dirty="0">
                <a:solidFill>
                  <a:schemeClr val="tx2"/>
                </a:solidFill>
                <a:latin typeface="Times New Roman" panose="02020603050405020304" pitchFamily="18" charset="0"/>
                <a:ea typeface="+mj-ea"/>
                <a:cs typeface="Times New Roman" panose="02020603050405020304" pitchFamily="18" charset="0"/>
              </a:endParaRPr>
            </a:p>
          </p:txBody>
        </p:sp>
        <p:sp>
          <p:nvSpPr>
            <p:cNvPr id="47" name="等腰三角形 46"/>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6" name="圆角矩形 55"/>
          <p:cNvSpPr/>
          <p:nvPr/>
        </p:nvSpPr>
        <p:spPr>
          <a:xfrm>
            <a:off x="481362" y="755503"/>
            <a:ext cx="8759128" cy="2835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a:latin typeface="+mj-ea"/>
              <a:ea typeface="+mj-ea"/>
            </a:endParaRPr>
          </a:p>
        </p:txBody>
      </p:sp>
      <p:sp>
        <p:nvSpPr>
          <p:cNvPr id="16" name="矩形 15">
            <a:extLst>
              <a:ext uri="{FF2B5EF4-FFF2-40B4-BE49-F238E27FC236}">
                <a16:creationId xmlns:a16="http://schemas.microsoft.com/office/drawing/2014/main" id="{667F4633-45FA-451E-B246-D3CBD119E623}"/>
              </a:ext>
            </a:extLst>
          </p:cNvPr>
          <p:cNvSpPr/>
          <p:nvPr/>
        </p:nvSpPr>
        <p:spPr>
          <a:xfrm>
            <a:off x="507974" y="1287856"/>
            <a:ext cx="3691639" cy="3231654"/>
          </a:xfrm>
          <a:prstGeom prst="rect">
            <a:avLst/>
          </a:prstGeom>
        </p:spPr>
        <p:txBody>
          <a:bodyPr wrap="square">
            <a:spAutoFit/>
          </a:bodyPr>
          <a:lstStyle/>
          <a:p>
            <a:pPr marL="285750" indent="-285750">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The DQN network autonomously generates actions a (9 searches, 1 action termination) for 9 search region proposal based on the </a:t>
            </a:r>
            <a:r>
              <a:rPr lang="en-US" altLang="zh-CN" sz="1200">
                <a:latin typeface="Times New Roman" panose="02020603050405020304" pitchFamily="18" charset="0"/>
                <a:cs typeface="Times New Roman" panose="02020603050405020304" pitchFamily="18" charset="0"/>
              </a:rPr>
              <a:t>existing states </a:t>
            </a:r>
            <a:r>
              <a:rPr lang="en-US" altLang="zh-CN" sz="1200" dirty="0">
                <a:latin typeface="Times New Roman" panose="02020603050405020304" pitchFamily="18" charset="0"/>
                <a:cs typeface="Times New Roman" panose="02020603050405020304" pitchFamily="18" charset="0"/>
              </a:rPr>
              <a:t>in the experience pool, and determines the search by performing the reward r obtained after performing the action a in the state s route of.</a:t>
            </a:r>
          </a:p>
          <a:p>
            <a:pPr marL="285750" indent="-285750">
              <a:buFont typeface="Arial" panose="020B0604020202020204" pitchFamily="34" charset="0"/>
              <a:buChar char="•"/>
            </a:pPr>
            <a:endParaRPr lang="en-US" altLang="zh-CN" sz="1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When the DQN network terminates the search, the information is fed back to the experience pool, and the ROI regression network obtains the current area coordinate b and the real </a:t>
            </a:r>
            <a:r>
              <a:rPr lang="en-US" altLang="zh-CN" sz="1200">
                <a:latin typeface="Times New Roman" panose="02020603050405020304" pitchFamily="18" charset="0"/>
                <a:cs typeface="Times New Roman" panose="02020603050405020304" pitchFamily="18" charset="0"/>
              </a:rPr>
              <a:t>area coordinate </a:t>
            </a:r>
            <a:r>
              <a:rPr lang="en-US" altLang="zh-CN" sz="1200" dirty="0">
                <a:latin typeface="Times New Roman" panose="02020603050405020304" pitchFamily="18" charset="0"/>
                <a:cs typeface="Times New Roman" panose="02020603050405020304" pitchFamily="18" charset="0"/>
              </a:rPr>
              <a:t>according to the state s in the current experience pool, and then performs border regression on the candidate area to output the final detection the result of.</a:t>
            </a:r>
          </a:p>
          <a:p>
            <a:pPr marL="285750" indent="-285750">
              <a:buFont typeface="Arial" panose="020B0604020202020204" pitchFamily="34" charset="0"/>
              <a:buChar char="•"/>
            </a:pPr>
            <a:endParaRPr lang="en-US" altLang="zh-CN" sz="1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Complete a process, state s and transition to the next state </a:t>
            </a:r>
            <a:r>
              <a:rPr lang="en-US" altLang="zh-CN" sz="1200" dirty="0" err="1">
                <a:latin typeface="Times New Roman" panose="02020603050405020304" pitchFamily="18" charset="0"/>
                <a:cs typeface="Times New Roman" panose="02020603050405020304" pitchFamily="18" charset="0"/>
              </a:rPr>
              <a:t>s'continue</a:t>
            </a:r>
            <a:r>
              <a:rPr lang="en-US" altLang="zh-CN" sz="1200" dirty="0">
                <a:latin typeface="Times New Roman" panose="02020603050405020304" pitchFamily="18" charset="0"/>
                <a:cs typeface="Times New Roman" panose="02020603050405020304" pitchFamily="18" charset="0"/>
              </a:rPr>
              <a:t> </a:t>
            </a:r>
            <a:r>
              <a:rPr lang="en-US" altLang="zh-CN" sz="1200">
                <a:latin typeface="Times New Roman" panose="02020603050405020304" pitchFamily="18" charset="0"/>
                <a:cs typeface="Times New Roman" panose="02020603050405020304" pitchFamily="18" charset="0"/>
              </a:rPr>
              <a:t>to work.</a:t>
            </a:r>
            <a:endParaRPr lang="zh-CN" altLang="en-US" sz="1200" dirty="0">
              <a:latin typeface="Times New Roman" panose="02020603050405020304" pitchFamily="18" charset="0"/>
              <a:cs typeface="Times New Roman" panose="02020603050405020304" pitchFamily="18" charset="0"/>
            </a:endParaRPr>
          </a:p>
        </p:txBody>
      </p:sp>
      <p:pic>
        <p:nvPicPr>
          <p:cNvPr id="17" name="图片 16">
            <a:extLst>
              <a:ext uri="{FF2B5EF4-FFF2-40B4-BE49-F238E27FC236}">
                <a16:creationId xmlns:a16="http://schemas.microsoft.com/office/drawing/2014/main" id="{F7349061-4DA3-41CA-A370-1432B5BBABA0}"/>
              </a:ext>
            </a:extLst>
          </p:cNvPr>
          <p:cNvPicPr>
            <a:picLocks noChangeAspect="1"/>
          </p:cNvPicPr>
          <p:nvPr/>
        </p:nvPicPr>
        <p:blipFill>
          <a:blip r:embed="rId3"/>
          <a:stretch>
            <a:fillRect/>
          </a:stretch>
        </p:blipFill>
        <p:spPr>
          <a:xfrm>
            <a:off x="4428877" y="972145"/>
            <a:ext cx="4876157" cy="2875524"/>
          </a:xfrm>
          <a:prstGeom prst="rect">
            <a:avLst/>
          </a:prstGeom>
        </p:spPr>
      </p:pic>
      <p:sp>
        <p:nvSpPr>
          <p:cNvPr id="18" name="矩形 17">
            <a:extLst>
              <a:ext uri="{FF2B5EF4-FFF2-40B4-BE49-F238E27FC236}">
                <a16:creationId xmlns:a16="http://schemas.microsoft.com/office/drawing/2014/main" id="{8C4A3151-3000-48E0-A095-D062376AB676}"/>
              </a:ext>
            </a:extLst>
          </p:cNvPr>
          <p:cNvSpPr/>
          <p:nvPr/>
        </p:nvSpPr>
        <p:spPr>
          <a:xfrm>
            <a:off x="5797029" y="3924473"/>
            <a:ext cx="2736304" cy="461665"/>
          </a:xfrm>
          <a:prstGeom prst="rect">
            <a:avLst/>
          </a:prstGeom>
        </p:spPr>
        <p:txBody>
          <a:bodyPr wrap="square">
            <a:spAutoFit/>
          </a:bodyPr>
          <a:lstStyle/>
          <a:p>
            <a:pPr algn="ct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Fig. 6. Framework of regression network based on reinforcement learning.</a:t>
            </a:r>
          </a:p>
        </p:txBody>
      </p:sp>
    </p:spTree>
    <p:extLst>
      <p:ext uri="{BB962C8B-B14F-4D97-AF65-F5344CB8AC3E}">
        <p14:creationId xmlns:p14="http://schemas.microsoft.com/office/powerpoint/2010/main" val="358369811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left)">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447" name="Rectangle 71"/>
          <p:cNvSpPr>
            <a:spLocks noChangeArrowheads="1"/>
          </p:cNvSpPr>
          <p:nvPr/>
        </p:nvSpPr>
        <p:spPr bwMode="auto">
          <a:xfrm>
            <a:off x="2674937" y="2515810"/>
            <a:ext cx="4248150" cy="353939"/>
          </a:xfrm>
          <a:prstGeom prst="rect">
            <a:avLst/>
          </a:prstGeom>
          <a:noFill/>
          <a:ln w="15875" algn="ctr">
            <a:noFill/>
            <a:miter lim="800000"/>
            <a:headEnd/>
            <a:tailEnd/>
          </a:ln>
        </p:spPr>
        <p:txBody>
          <a:bodyPr lIns="76197" tIns="38098" rIns="76197" bIns="38098">
            <a:spAutoFit/>
          </a:bodyPr>
          <a:lstStyle/>
          <a:p>
            <a:pPr algn="ctr" defTabSz="762000"/>
            <a:r>
              <a:rPr lang="en-US" altLang="zh-CN" b="1" noProof="1">
                <a:solidFill>
                  <a:srgbClr val="116DA6"/>
                </a:solidFill>
                <a:latin typeface="Times New Roman" panose="02020603050405020304" pitchFamily="18" charset="0"/>
                <a:cs typeface="Times New Roman" panose="02020603050405020304" pitchFamily="18" charset="0"/>
              </a:rPr>
              <a:t>Experiments</a:t>
            </a:r>
            <a:endParaRPr lang="zh-CN" altLang="en-US" b="1">
              <a:latin typeface="Times New Roman" panose="02020603050405020304" pitchFamily="18" charset="0"/>
              <a:ea typeface="楷体_GB2312"/>
              <a:cs typeface="Times New Roman" panose="02020603050405020304" pitchFamily="18" charset="0"/>
            </a:endParaRPr>
          </a:p>
        </p:txBody>
      </p:sp>
      <p:sp>
        <p:nvSpPr>
          <p:cNvPr id="485448" name="WordArt 72"/>
          <p:cNvSpPr>
            <a:spLocks noChangeArrowheads="1" noChangeShapeType="1" noTextEdit="1"/>
          </p:cNvSpPr>
          <p:nvPr/>
        </p:nvSpPr>
        <p:spPr bwMode="auto">
          <a:xfrm>
            <a:off x="4382942" y="1664411"/>
            <a:ext cx="838200" cy="733425"/>
          </a:xfrm>
          <a:prstGeom prst="rect">
            <a:avLst/>
          </a:prstGeom>
        </p:spPr>
        <p:txBody>
          <a:bodyPr wrap="none" fromWordArt="1">
            <a:prstTxWarp prst="textPlain">
              <a:avLst>
                <a:gd name="adj" fmla="val 50000"/>
              </a:avLst>
            </a:prstTxWarp>
          </a:bodyPr>
          <a:lstStyle/>
          <a:p>
            <a:pPr algn="ctr"/>
            <a:r>
              <a:rPr lang="en-US" altLang="zh-CN" sz="3600" b="1" kern="10">
                <a:ln w="9525">
                  <a:noFill/>
                  <a:round/>
                  <a:headEnd/>
                  <a:tailEnd/>
                </a:ln>
                <a:solidFill>
                  <a:schemeClr val="accent1"/>
                </a:solidFill>
                <a:effectLst>
                  <a:outerShdw dist="45791" dir="2021404" algn="ctr" rotWithShape="0">
                    <a:srgbClr val="B2B2B2">
                      <a:alpha val="79999"/>
                    </a:srgbClr>
                  </a:outerShdw>
                </a:effectLst>
                <a:latin typeface="Arial"/>
                <a:cs typeface="Arial"/>
              </a:rPr>
              <a:t>03</a:t>
            </a:r>
            <a:endParaRPr lang="zh-CN" altLang="en-US" sz="3600" b="1" kern="10" dirty="0">
              <a:ln w="9525">
                <a:noFill/>
                <a:round/>
                <a:headEnd/>
                <a:tailEnd/>
              </a:ln>
              <a:solidFill>
                <a:schemeClr val="accent1"/>
              </a:solidFill>
              <a:effectLst>
                <a:outerShdw dist="45791" dir="2021404" algn="ctr" rotWithShape="0">
                  <a:srgbClr val="B2B2B2">
                    <a:alpha val="79999"/>
                  </a:srgbClr>
                </a:outerShdw>
              </a:effectLst>
              <a:latin typeface="Arial"/>
              <a:cs typeface="Arial"/>
            </a:endParaRPr>
          </a:p>
        </p:txBody>
      </p:sp>
      <p:sp>
        <p:nvSpPr>
          <p:cNvPr id="485449" name="Rectangle 73"/>
          <p:cNvSpPr>
            <a:spLocks noChangeArrowheads="1"/>
          </p:cNvSpPr>
          <p:nvPr/>
        </p:nvSpPr>
        <p:spPr bwMode="auto">
          <a:xfrm>
            <a:off x="2873090" y="1491170"/>
            <a:ext cx="3505200" cy="1066800"/>
          </a:xfrm>
          <a:prstGeom prst="rect">
            <a:avLst/>
          </a:prstGeom>
          <a:noFill/>
          <a:ln w="15875" algn="ctr">
            <a:noFill/>
            <a:miter lim="800000"/>
            <a:headEnd/>
            <a:tailEnd/>
          </a:ln>
        </p:spPr>
        <p:txBody>
          <a:bodyPr lIns="76197" tIns="38098" rIns="76197" bIns="38098">
            <a:spAutoFit/>
          </a:bodyPr>
          <a:lstStyle/>
          <a:p>
            <a:pPr algn="r" defTabSz="762000"/>
            <a:r>
              <a:rPr lang="zh-CN" altLang="en-US" sz="6500">
                <a:solidFill>
                  <a:schemeClr val="accent1"/>
                </a:solidFill>
                <a:latin typeface="宋体" charset="-122"/>
              </a:rPr>
              <a:t>［   ］</a:t>
            </a:r>
            <a:endParaRPr lang="zh-CN" altLang="en-US" sz="6500" dirty="0">
              <a:solidFill>
                <a:schemeClr val="accent1"/>
              </a:solidFill>
              <a:latin typeface="宋体" charset="-122"/>
            </a:endParaRPr>
          </a:p>
        </p:txBody>
      </p:sp>
      <p:grpSp>
        <p:nvGrpSpPr>
          <p:cNvPr id="11285" name="Group 21"/>
          <p:cNvGrpSpPr>
            <a:grpSpLocks/>
          </p:cNvGrpSpPr>
          <p:nvPr/>
        </p:nvGrpSpPr>
        <p:grpSpPr bwMode="auto">
          <a:xfrm rot="10800000">
            <a:off x="252413" y="2987723"/>
            <a:ext cx="9226550" cy="2528887"/>
            <a:chOff x="44" y="-294"/>
            <a:chExt cx="5812" cy="1593"/>
          </a:xfrm>
        </p:grpSpPr>
        <p:pic>
          <p:nvPicPr>
            <p:cNvPr id="14" name="图片 13"/>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8986837" flipH="1">
              <a:off x="2660" y="702"/>
              <a:ext cx="374" cy="540"/>
            </a:xfrm>
            <a:prstGeom prst="rect">
              <a:avLst/>
            </a:prstGeom>
          </p:spPr>
        </p:pic>
        <p:pic>
          <p:nvPicPr>
            <p:cNvPr id="15" name="图片 14"/>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3084" y="572"/>
              <a:ext cx="188" cy="327"/>
            </a:xfrm>
            <a:prstGeom prst="rect">
              <a:avLst/>
            </a:prstGeom>
          </p:spPr>
        </p:pic>
        <p:sp>
          <p:nvSpPr>
            <p:cNvPr id="16" name="五角星 15"/>
            <p:cNvSpPr/>
            <p:nvPr/>
          </p:nvSpPr>
          <p:spPr>
            <a:xfrm>
              <a:off x="2708" y="350"/>
              <a:ext cx="165" cy="173"/>
            </a:xfrm>
            <a:prstGeom prst="star5">
              <a:avLst/>
            </a:prstGeom>
            <a:solidFill>
              <a:srgbClr val="D39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图片 17"/>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8904180">
              <a:off x="2875" y="265"/>
              <a:ext cx="266" cy="174"/>
            </a:xfrm>
            <a:prstGeom prst="rect">
              <a:avLst/>
            </a:prstGeom>
          </p:spPr>
        </p:pic>
        <p:pic>
          <p:nvPicPr>
            <p:cNvPr id="19" name="图片 18"/>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113" y="401"/>
              <a:ext cx="157" cy="157"/>
            </a:xfrm>
            <a:prstGeom prst="rect">
              <a:avLst/>
            </a:prstGeom>
          </p:spPr>
        </p:pic>
        <p:pic>
          <p:nvPicPr>
            <p:cNvPr id="20" name="图片 19"/>
            <p:cNvPicPr>
              <a:picLocks noChangeAspect="1"/>
            </p:cNvPicPr>
            <p:nvPr/>
          </p:nvPicPr>
          <p:blipFill>
            <a:blip r:embed="rId7" cstate="print">
              <a:duotone>
                <a:schemeClr val="accent1">
                  <a:shade val="45000"/>
                  <a:satMod val="135000"/>
                </a:schemeClr>
                <a:prstClr val="white"/>
              </a:duotone>
            </a:blip>
            <a:stretch>
              <a:fillRect/>
            </a:stretch>
          </p:blipFill>
          <p:spPr>
            <a:xfrm>
              <a:off x="3195" y="192"/>
              <a:ext cx="576" cy="576"/>
            </a:xfrm>
            <a:prstGeom prst="rect">
              <a:avLst/>
            </a:prstGeom>
          </p:spPr>
        </p:pic>
        <p:pic>
          <p:nvPicPr>
            <p:cNvPr id="21" name="图片 20"/>
            <p:cNvPicPr>
              <a:picLocks noChangeAspect="1"/>
            </p:cNvPicPr>
            <p:nvPr/>
          </p:nvPicPr>
          <p:blipFill>
            <a:blip r:embed="rId8" cstate="print">
              <a:duotone>
                <a:schemeClr val="accent6">
                  <a:shade val="45000"/>
                  <a:satMod val="135000"/>
                </a:schemeClr>
                <a:prstClr val="white"/>
              </a:duotone>
            </a:blip>
            <a:stretch>
              <a:fillRect/>
            </a:stretch>
          </p:blipFill>
          <p:spPr>
            <a:xfrm>
              <a:off x="3440" y="581"/>
              <a:ext cx="117" cy="117"/>
            </a:xfrm>
            <a:prstGeom prst="rect">
              <a:avLst/>
            </a:prstGeom>
          </p:spPr>
        </p:pic>
        <p:pic>
          <p:nvPicPr>
            <p:cNvPr id="22" name="图片 21"/>
            <p:cNvPicPr>
              <a:picLocks noChangeAspect="1"/>
            </p:cNvPicPr>
            <p:nvPr/>
          </p:nvPicPr>
          <p:blipFill>
            <a:blip r:embed="rId9"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3763" y="412"/>
              <a:ext cx="329" cy="196"/>
            </a:xfrm>
            <a:prstGeom prst="rect">
              <a:avLst/>
            </a:prstGeom>
          </p:spPr>
        </p:pic>
        <p:pic>
          <p:nvPicPr>
            <p:cNvPr id="23" name="图片 22"/>
            <p:cNvPicPr>
              <a:picLocks noChangeAspect="1"/>
            </p:cNvPicPr>
            <p:nvPr/>
          </p:nvPicPr>
          <p:blipFill>
            <a:blip r:embed="rId1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75" y="128"/>
              <a:ext cx="308" cy="226"/>
            </a:xfrm>
            <a:prstGeom prst="rect">
              <a:avLst/>
            </a:prstGeom>
          </p:spPr>
        </p:pic>
        <p:pic>
          <p:nvPicPr>
            <p:cNvPr id="24" name="图片 23"/>
            <p:cNvPicPr>
              <a:picLocks noChangeAspect="1"/>
            </p:cNvPicPr>
            <p:nvPr/>
          </p:nvPicPr>
          <p:blipFill>
            <a:blip r:embed="rId1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766" y="0"/>
              <a:ext cx="322" cy="323"/>
            </a:xfrm>
            <a:prstGeom prst="rect">
              <a:avLst/>
            </a:prstGeom>
          </p:spPr>
        </p:pic>
        <p:pic>
          <p:nvPicPr>
            <p:cNvPr id="11296" name="图片 24"/>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08" y="382"/>
              <a:ext cx="254" cy="256"/>
            </a:xfrm>
            <a:prstGeom prst="rect">
              <a:avLst/>
            </a:prstGeom>
            <a:noFill/>
            <a:ln w="9525">
              <a:noFill/>
              <a:miter lim="800000"/>
              <a:headEnd/>
              <a:tailEnd/>
            </a:ln>
          </p:spPr>
        </p:pic>
        <p:pic>
          <p:nvPicPr>
            <p:cNvPr id="26" name="图片 25"/>
            <p:cNvPicPr>
              <a:picLocks noChangeAspect="1"/>
            </p:cNvPicPr>
            <p:nvPr/>
          </p:nvPicPr>
          <p:blipFill>
            <a:blip r:embed="rId1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420" y="236"/>
              <a:ext cx="242" cy="244"/>
            </a:xfrm>
            <a:prstGeom prst="rect">
              <a:avLst/>
            </a:prstGeom>
          </p:spPr>
        </p:pic>
        <p:pic>
          <p:nvPicPr>
            <p:cNvPr id="28" name="图片 27"/>
            <p:cNvPicPr>
              <a:picLocks noChangeAspect="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2758" y="-68"/>
              <a:ext cx="232" cy="405"/>
            </a:xfrm>
            <a:prstGeom prst="rect">
              <a:avLst/>
            </a:prstGeom>
          </p:spPr>
        </p:pic>
        <p:pic>
          <p:nvPicPr>
            <p:cNvPr id="29" name="图片 28"/>
            <p:cNvPicPr>
              <a:picLocks noChangeAspect="1"/>
            </p:cNvPicPr>
            <p:nvPr/>
          </p:nvPicPr>
          <p:blipFill>
            <a:blip r:embed="rId1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71" y="159"/>
              <a:ext cx="333" cy="271"/>
            </a:xfrm>
            <a:prstGeom prst="rect">
              <a:avLst/>
            </a:prstGeom>
          </p:spPr>
        </p:pic>
        <p:pic>
          <p:nvPicPr>
            <p:cNvPr id="30" name="图片 29"/>
            <p:cNvPicPr>
              <a:picLocks noChangeAspect="1"/>
            </p:cNvPicPr>
            <p:nvPr/>
          </p:nvPicPr>
          <p:blipFill>
            <a:blip r:embed="rId1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3481104">
              <a:off x="1641" y="125"/>
              <a:ext cx="242" cy="344"/>
            </a:xfrm>
            <a:prstGeom prst="rect">
              <a:avLst/>
            </a:prstGeom>
          </p:spPr>
        </p:pic>
        <p:pic>
          <p:nvPicPr>
            <p:cNvPr id="31" name="图片 30"/>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859" y="552"/>
              <a:ext cx="223" cy="207"/>
            </a:xfrm>
            <a:prstGeom prst="rect">
              <a:avLst/>
            </a:prstGeom>
          </p:spPr>
        </p:pic>
        <p:pic>
          <p:nvPicPr>
            <p:cNvPr id="32" name="图片 31"/>
            <p:cNvPicPr>
              <a:picLocks noChangeAspect="1"/>
            </p:cNvPicPr>
            <p:nvPr/>
          </p:nvPicPr>
          <p:blipFill>
            <a:blip r:embed="rId1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054" y="76"/>
              <a:ext cx="281" cy="281"/>
            </a:xfrm>
            <a:prstGeom prst="rect">
              <a:avLst/>
            </a:prstGeom>
          </p:spPr>
        </p:pic>
        <p:pic>
          <p:nvPicPr>
            <p:cNvPr id="33" name="图片 32"/>
            <p:cNvPicPr>
              <a:picLocks noChangeAspect="1"/>
            </p:cNvPicPr>
            <p:nvPr/>
          </p:nvPicPr>
          <p:blipFill>
            <a:blip r:embed="rId1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027" y="-10"/>
              <a:ext cx="226" cy="227"/>
            </a:xfrm>
            <a:prstGeom prst="rect">
              <a:avLst/>
            </a:prstGeom>
          </p:spPr>
        </p:pic>
        <p:pic>
          <p:nvPicPr>
            <p:cNvPr id="34" name="图片 33"/>
            <p:cNvPicPr>
              <a:picLocks noChangeAspect="1"/>
            </p:cNvPicPr>
            <p:nvPr/>
          </p:nvPicPr>
          <p:blipFill>
            <a:blip r:embed="rId2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60" y="-40"/>
              <a:ext cx="270" cy="270"/>
            </a:xfrm>
            <a:prstGeom prst="rect">
              <a:avLst/>
            </a:prstGeom>
          </p:spPr>
        </p:pic>
        <p:pic>
          <p:nvPicPr>
            <p:cNvPr id="35" name="图片 34"/>
            <p:cNvPicPr>
              <a:picLocks noChangeAspect="1"/>
            </p:cNvPicPr>
            <p:nvPr/>
          </p:nvPicPr>
          <p:blipFill>
            <a:blip r:embed="rId2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079" y="10"/>
              <a:ext cx="247" cy="243"/>
            </a:xfrm>
            <a:prstGeom prst="rect">
              <a:avLst/>
            </a:prstGeom>
          </p:spPr>
        </p:pic>
        <p:pic>
          <p:nvPicPr>
            <p:cNvPr id="36" name="图片 35"/>
            <p:cNvPicPr>
              <a:picLocks noChangeAspect="1"/>
            </p:cNvPicPr>
            <p:nvPr/>
          </p:nvPicPr>
          <p:blipFill>
            <a:blip r:embed="rId2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0" y="33"/>
              <a:ext cx="369" cy="368"/>
            </a:xfrm>
            <a:prstGeom prst="rect">
              <a:avLst/>
            </a:prstGeom>
          </p:spPr>
        </p:pic>
        <p:pic>
          <p:nvPicPr>
            <p:cNvPr id="37" name="图片 36"/>
            <p:cNvPicPr>
              <a:picLocks noChangeAspect="1"/>
            </p:cNvPicPr>
            <p:nvPr/>
          </p:nvPicPr>
          <p:blipFill>
            <a:blip r:embed="rId2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205" y="447"/>
              <a:ext cx="132" cy="230"/>
            </a:xfrm>
            <a:prstGeom prst="rect">
              <a:avLst/>
            </a:prstGeom>
          </p:spPr>
        </p:pic>
        <p:pic>
          <p:nvPicPr>
            <p:cNvPr id="38" name="图片 37"/>
            <p:cNvPicPr>
              <a:picLocks noChangeAspect="1"/>
            </p:cNvPicPr>
            <p:nvPr/>
          </p:nvPicPr>
          <p:blipFill>
            <a:blip r:embed="rId2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21" y="-139"/>
              <a:ext cx="218" cy="290"/>
            </a:xfrm>
            <a:prstGeom prst="rect">
              <a:avLst/>
            </a:prstGeom>
          </p:spPr>
        </p:pic>
        <p:pic>
          <p:nvPicPr>
            <p:cNvPr id="39" name="图片 38"/>
            <p:cNvPicPr>
              <a:picLocks noChangeAspect="1"/>
            </p:cNvPicPr>
            <p:nvPr/>
          </p:nvPicPr>
          <p:blipFill>
            <a:blip r:embed="rId2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280487">
              <a:off x="258" y="41"/>
              <a:ext cx="267" cy="174"/>
            </a:xfrm>
            <a:prstGeom prst="rect">
              <a:avLst/>
            </a:prstGeom>
          </p:spPr>
        </p:pic>
        <p:pic>
          <p:nvPicPr>
            <p:cNvPr id="40" name="图片 39"/>
            <p:cNvPicPr>
              <a:picLocks noChangeAspect="1"/>
            </p:cNvPicPr>
            <p:nvPr/>
          </p:nvPicPr>
          <p:blipFill>
            <a:blip r:embed="rId9"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1392" y="-39"/>
              <a:ext cx="330" cy="196"/>
            </a:xfrm>
            <a:prstGeom prst="rect">
              <a:avLst/>
            </a:prstGeom>
          </p:spPr>
        </p:pic>
        <p:pic>
          <p:nvPicPr>
            <p:cNvPr id="41" name="图片 40"/>
            <p:cNvPicPr>
              <a:picLocks noChangeAspect="1"/>
            </p:cNvPicPr>
            <p:nvPr/>
          </p:nvPicPr>
          <p:blipFill>
            <a:blip r:embed="rId7" cstate="print">
              <a:duotone>
                <a:schemeClr val="accent1">
                  <a:shade val="45000"/>
                  <a:satMod val="135000"/>
                </a:schemeClr>
                <a:prstClr val="white"/>
              </a:duotone>
            </a:blip>
            <a:stretch>
              <a:fillRect/>
            </a:stretch>
          </p:blipFill>
          <p:spPr>
            <a:xfrm rot="10800000">
              <a:off x="2007" y="401"/>
              <a:ext cx="575" cy="576"/>
            </a:xfrm>
            <a:prstGeom prst="rect">
              <a:avLst/>
            </a:prstGeom>
          </p:spPr>
        </p:pic>
        <p:pic>
          <p:nvPicPr>
            <p:cNvPr id="42" name="图片 41"/>
            <p:cNvPicPr>
              <a:picLocks noChangeAspect="1"/>
            </p:cNvPicPr>
            <p:nvPr/>
          </p:nvPicPr>
          <p:blipFill>
            <a:blip r:embed="rId1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208" y="304"/>
              <a:ext cx="323" cy="323"/>
            </a:xfrm>
            <a:prstGeom prst="rect">
              <a:avLst/>
            </a:prstGeom>
          </p:spPr>
        </p:pic>
        <p:pic>
          <p:nvPicPr>
            <p:cNvPr id="43" name="图片 42"/>
            <p:cNvPicPr>
              <a:picLocks noChangeAspect="1"/>
            </p:cNvPicPr>
            <p:nvPr/>
          </p:nvPicPr>
          <p:blipFill>
            <a:blip r:embed="rId26"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325" y="381"/>
              <a:ext cx="87" cy="152"/>
            </a:xfrm>
            <a:prstGeom prst="rect">
              <a:avLst/>
            </a:prstGeom>
          </p:spPr>
        </p:pic>
        <p:pic>
          <p:nvPicPr>
            <p:cNvPr id="45" name="图片 44"/>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4866620">
              <a:off x="3447" y="-47"/>
              <a:ext cx="224" cy="208"/>
            </a:xfrm>
            <a:prstGeom prst="rect">
              <a:avLst/>
            </a:prstGeom>
          </p:spPr>
        </p:pic>
        <p:pic>
          <p:nvPicPr>
            <p:cNvPr id="46" name="图片 45"/>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726" y="24"/>
              <a:ext cx="224" cy="207"/>
            </a:xfrm>
            <a:prstGeom prst="rect">
              <a:avLst/>
            </a:prstGeom>
          </p:spPr>
        </p:pic>
        <p:pic>
          <p:nvPicPr>
            <p:cNvPr id="47" name="图片 46"/>
            <p:cNvPicPr>
              <a:picLocks noChangeAspect="1"/>
            </p:cNvPicPr>
            <p:nvPr/>
          </p:nvPicPr>
          <p:blipFill>
            <a:blip r:embed="rId2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842783">
              <a:off x="4162" y="517"/>
              <a:ext cx="144" cy="205"/>
            </a:xfrm>
            <a:prstGeom prst="rect">
              <a:avLst/>
            </a:prstGeom>
          </p:spPr>
        </p:pic>
        <p:pic>
          <p:nvPicPr>
            <p:cNvPr id="48" name="图片 47"/>
            <p:cNvPicPr>
              <a:picLocks noChangeAspect="1"/>
            </p:cNvPicPr>
            <p:nvPr/>
          </p:nvPicPr>
          <p:blipFill>
            <a:blip r:embed="rId2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rot="14964289">
              <a:off x="3729" y="645"/>
              <a:ext cx="200" cy="196"/>
            </a:xfrm>
            <a:prstGeom prst="rect">
              <a:avLst/>
            </a:prstGeom>
          </p:spPr>
        </p:pic>
        <p:pic>
          <p:nvPicPr>
            <p:cNvPr id="49" name="图片 48"/>
            <p:cNvPicPr>
              <a:picLocks noChangeAspect="1"/>
            </p:cNvPicPr>
            <p:nvPr/>
          </p:nvPicPr>
          <p:blipFill>
            <a:blip r:embed="rId1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282" y="-73"/>
              <a:ext cx="226" cy="226"/>
            </a:xfrm>
            <a:prstGeom prst="rect">
              <a:avLst/>
            </a:prstGeom>
          </p:spPr>
        </p:pic>
        <p:pic>
          <p:nvPicPr>
            <p:cNvPr id="50" name="图片 49"/>
            <p:cNvPicPr>
              <a:picLocks noChangeAspect="1"/>
            </p:cNvPicPr>
            <p:nvPr/>
          </p:nvPicPr>
          <p:blipFill>
            <a:blip r:embed="rId2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930" y="271"/>
              <a:ext cx="270" cy="270"/>
            </a:xfrm>
            <a:prstGeom prst="rect">
              <a:avLst/>
            </a:prstGeom>
          </p:spPr>
        </p:pic>
        <p:pic>
          <p:nvPicPr>
            <p:cNvPr id="51" name="图片 50"/>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1750" y="343"/>
              <a:ext cx="188" cy="327"/>
            </a:xfrm>
            <a:prstGeom prst="rect">
              <a:avLst/>
            </a:prstGeom>
          </p:spPr>
        </p:pic>
        <p:sp>
          <p:nvSpPr>
            <p:cNvPr id="52" name="五角星 51"/>
            <p:cNvSpPr/>
            <p:nvPr/>
          </p:nvSpPr>
          <p:spPr>
            <a:xfrm>
              <a:off x="1913" y="45"/>
              <a:ext cx="136" cy="143"/>
            </a:xfrm>
            <a:prstGeom prst="star5">
              <a:avLst/>
            </a:prstGeom>
            <a:solidFill>
              <a:srgbClr val="D39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3" name="图片 52"/>
            <p:cNvPicPr>
              <a:picLocks noChangeAspect="1"/>
            </p:cNvPicPr>
            <p:nvPr/>
          </p:nvPicPr>
          <p:blipFill>
            <a:blip r:embed="rId12"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46" y="1"/>
              <a:ext cx="254" cy="257"/>
            </a:xfrm>
            <a:prstGeom prst="rect">
              <a:avLst/>
            </a:prstGeom>
          </p:spPr>
        </p:pic>
        <p:pic>
          <p:nvPicPr>
            <p:cNvPr id="54" name="图片 53"/>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151" y="-23"/>
              <a:ext cx="157" cy="157"/>
            </a:xfrm>
            <a:prstGeom prst="rect">
              <a:avLst/>
            </a:prstGeom>
          </p:spPr>
        </p:pic>
        <p:pic>
          <p:nvPicPr>
            <p:cNvPr id="55" name="图片 54"/>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4495" y="-116"/>
              <a:ext cx="188" cy="327"/>
            </a:xfrm>
            <a:prstGeom prst="rect">
              <a:avLst/>
            </a:prstGeom>
          </p:spPr>
        </p:pic>
        <p:pic>
          <p:nvPicPr>
            <p:cNvPr id="11325" name="图片 55"/>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80" y="93"/>
              <a:ext cx="254" cy="257"/>
            </a:xfrm>
            <a:prstGeom prst="rect">
              <a:avLst/>
            </a:prstGeom>
            <a:noFill/>
            <a:ln w="9525">
              <a:noFill/>
              <a:miter lim="800000"/>
              <a:headEnd/>
              <a:tailEnd/>
            </a:ln>
          </p:spPr>
        </p:pic>
        <p:pic>
          <p:nvPicPr>
            <p:cNvPr id="57" name="图片 56"/>
            <p:cNvPicPr>
              <a:picLocks noChangeAspect="1"/>
            </p:cNvPicPr>
            <p:nvPr/>
          </p:nvPicPr>
          <p:blipFill>
            <a:blip r:embed="rId2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75" y="182"/>
              <a:ext cx="153" cy="150"/>
            </a:xfrm>
            <a:prstGeom prst="rect">
              <a:avLst/>
            </a:prstGeom>
          </p:spPr>
        </p:pic>
        <p:pic>
          <p:nvPicPr>
            <p:cNvPr id="58" name="图片 57"/>
            <p:cNvPicPr>
              <a:picLocks noChangeAspect="1"/>
            </p:cNvPicPr>
            <p:nvPr/>
          </p:nvPicPr>
          <p:blipFill>
            <a:blip r:embed="rId30"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rot="4885295">
              <a:off x="4521" y="217"/>
              <a:ext cx="236" cy="140"/>
            </a:xfrm>
            <a:prstGeom prst="rect">
              <a:avLst/>
            </a:prstGeom>
          </p:spPr>
        </p:pic>
        <p:pic>
          <p:nvPicPr>
            <p:cNvPr id="59" name="图片 58"/>
            <p:cNvPicPr>
              <a:picLocks noChangeAspect="1"/>
            </p:cNvPicPr>
            <p:nvPr/>
          </p:nvPicPr>
          <p:blipFill>
            <a:blip r:embed="rId8" cstate="print">
              <a:duotone>
                <a:schemeClr val="accent6">
                  <a:shade val="45000"/>
                  <a:satMod val="135000"/>
                </a:schemeClr>
                <a:prstClr val="white"/>
              </a:duotone>
            </a:blip>
            <a:stretch>
              <a:fillRect/>
            </a:stretch>
          </p:blipFill>
          <p:spPr>
            <a:xfrm>
              <a:off x="523" y="11"/>
              <a:ext cx="117" cy="117"/>
            </a:xfrm>
            <a:prstGeom prst="rect">
              <a:avLst/>
            </a:prstGeom>
          </p:spPr>
        </p:pic>
        <p:pic>
          <p:nvPicPr>
            <p:cNvPr id="60" name="图片 59"/>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540" y="413"/>
              <a:ext cx="156" cy="156"/>
            </a:xfrm>
            <a:prstGeom prst="rect">
              <a:avLst/>
            </a:prstGeom>
          </p:spPr>
        </p:pic>
        <p:pic>
          <p:nvPicPr>
            <p:cNvPr id="61" name="图片 60"/>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3307057">
              <a:off x="4737" y="171"/>
              <a:ext cx="422" cy="422"/>
            </a:xfrm>
            <a:prstGeom prst="rect">
              <a:avLst/>
            </a:prstGeom>
          </p:spPr>
        </p:pic>
        <p:pic>
          <p:nvPicPr>
            <p:cNvPr id="62" name="图片 61"/>
            <p:cNvPicPr>
              <a:picLocks noChangeAspect="1"/>
            </p:cNvPicPr>
            <p:nvPr/>
          </p:nvPicPr>
          <p:blipFill>
            <a:blip r:embed="rId31"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147045">
              <a:off x="5492" y="-61"/>
              <a:ext cx="349" cy="349"/>
            </a:xfrm>
            <a:prstGeom prst="rect">
              <a:avLst/>
            </a:prstGeom>
          </p:spPr>
        </p:pic>
        <p:pic>
          <p:nvPicPr>
            <p:cNvPr id="63" name="图片 62"/>
            <p:cNvPicPr>
              <a:picLocks noChangeAspect="1"/>
            </p:cNvPicPr>
            <p:nvPr/>
          </p:nvPicPr>
          <p:blipFill>
            <a:blip r:embed="rId3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66" y="516"/>
              <a:ext cx="179" cy="178"/>
            </a:xfrm>
            <a:prstGeom prst="rect">
              <a:avLst/>
            </a:prstGeom>
          </p:spPr>
        </p:pic>
        <p:pic>
          <p:nvPicPr>
            <p:cNvPr id="64" name="图片 63"/>
            <p:cNvPicPr>
              <a:picLocks noChangeAspect="1"/>
            </p:cNvPicPr>
            <p:nvPr/>
          </p:nvPicPr>
          <p:blipFill>
            <a:blip r:embed="rId3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63" y="-3"/>
              <a:ext cx="119" cy="118"/>
            </a:xfrm>
            <a:prstGeom prst="rect">
              <a:avLst/>
            </a:prstGeom>
          </p:spPr>
        </p:pic>
        <p:pic>
          <p:nvPicPr>
            <p:cNvPr id="65" name="图片 64"/>
            <p:cNvPicPr>
              <a:picLocks noChangeAspect="1"/>
            </p:cNvPicPr>
            <p:nvPr/>
          </p:nvPicPr>
          <p:blipFill>
            <a:blip r:embed="rId3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842783">
              <a:off x="3298" y="-151"/>
              <a:ext cx="144" cy="206"/>
            </a:xfrm>
            <a:prstGeom prst="rect">
              <a:avLst/>
            </a:prstGeom>
          </p:spPr>
        </p:pic>
        <p:pic>
          <p:nvPicPr>
            <p:cNvPr id="66" name="图片 65"/>
            <p:cNvPicPr>
              <a:picLocks noChangeAspect="1"/>
            </p:cNvPicPr>
            <p:nvPr/>
          </p:nvPicPr>
          <p:blipFill>
            <a:blip r:embed="rId3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864" y="467"/>
              <a:ext cx="205" cy="205"/>
            </a:xfrm>
            <a:prstGeom prst="rect">
              <a:avLst/>
            </a:prstGeom>
          </p:spPr>
        </p:pic>
        <p:pic>
          <p:nvPicPr>
            <p:cNvPr id="67" name="图片 66"/>
            <p:cNvPicPr>
              <a:picLocks noChangeAspect="1"/>
            </p:cNvPicPr>
            <p:nvPr/>
          </p:nvPicPr>
          <p:blipFill>
            <a:blip r:embed="rId3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9000000">
              <a:off x="3521" y="115"/>
              <a:ext cx="209" cy="209"/>
            </a:xfrm>
            <a:prstGeom prst="rect">
              <a:avLst/>
            </a:prstGeom>
          </p:spPr>
        </p:pic>
        <p:pic>
          <p:nvPicPr>
            <p:cNvPr id="68" name="图片 67"/>
            <p:cNvPicPr>
              <a:picLocks noChangeAspect="1"/>
            </p:cNvPicPr>
            <p:nvPr/>
          </p:nvPicPr>
          <p:blipFill>
            <a:blip r:embed="rId3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5371300">
              <a:off x="1734" y="-255"/>
              <a:ext cx="357" cy="358"/>
            </a:xfrm>
            <a:prstGeom prst="rect">
              <a:avLst/>
            </a:prstGeom>
          </p:spPr>
        </p:pic>
        <p:pic>
          <p:nvPicPr>
            <p:cNvPr id="69" name="图片 68"/>
            <p:cNvPicPr>
              <a:picLocks noChangeAspect="1"/>
            </p:cNvPicPr>
            <p:nvPr/>
          </p:nvPicPr>
          <p:blipFill>
            <a:blip r:embed="rId3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196" y="157"/>
              <a:ext cx="266" cy="263"/>
            </a:xfrm>
            <a:prstGeom prst="rect">
              <a:avLst/>
            </a:prstGeom>
          </p:spPr>
        </p:pic>
        <p:pic>
          <p:nvPicPr>
            <p:cNvPr id="70" name="图片 69"/>
            <p:cNvPicPr>
              <a:picLocks noChangeAspect="1"/>
            </p:cNvPicPr>
            <p:nvPr/>
          </p:nvPicPr>
          <p:blipFill>
            <a:blip r:embed="rId8" cstate="print">
              <a:duotone>
                <a:schemeClr val="accent1">
                  <a:shade val="45000"/>
                  <a:satMod val="135000"/>
                </a:schemeClr>
                <a:prstClr val="white"/>
              </a:duotone>
            </a:blip>
            <a:stretch>
              <a:fillRect/>
            </a:stretch>
          </p:blipFill>
          <p:spPr>
            <a:xfrm>
              <a:off x="1439" y="183"/>
              <a:ext cx="117" cy="116"/>
            </a:xfrm>
            <a:prstGeom prst="rect">
              <a:avLst/>
            </a:prstGeom>
          </p:spPr>
        </p:pic>
        <p:pic>
          <p:nvPicPr>
            <p:cNvPr id="71" name="图片 70"/>
            <p:cNvPicPr>
              <a:picLocks noChangeAspect="1"/>
            </p:cNvPicPr>
            <p:nvPr/>
          </p:nvPicPr>
          <p:blipFill>
            <a:blip r:embed="rId29"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62" y="-90"/>
              <a:ext cx="153" cy="150"/>
            </a:xfrm>
            <a:prstGeom prst="rect">
              <a:avLst/>
            </a:prstGeom>
          </p:spPr>
        </p:pic>
        <p:pic>
          <p:nvPicPr>
            <p:cNvPr id="72" name="图片 71"/>
            <p:cNvPicPr>
              <a:picLocks noChangeAspect="1"/>
            </p:cNvPicPr>
            <p:nvPr/>
          </p:nvPicPr>
          <p:blipFill>
            <a:blip r:embed="rId8" cstate="print">
              <a:duotone>
                <a:schemeClr val="accent1">
                  <a:shade val="45000"/>
                  <a:satMod val="135000"/>
                </a:schemeClr>
                <a:prstClr val="white"/>
              </a:duotone>
            </a:blip>
            <a:stretch>
              <a:fillRect/>
            </a:stretch>
          </p:blipFill>
          <p:spPr>
            <a:xfrm>
              <a:off x="4122" y="441"/>
              <a:ext cx="117" cy="117"/>
            </a:xfrm>
            <a:prstGeom prst="rect">
              <a:avLst/>
            </a:prstGeom>
          </p:spPr>
        </p:pic>
        <p:pic>
          <p:nvPicPr>
            <p:cNvPr id="73" name="图片 72"/>
            <p:cNvPicPr>
              <a:picLocks noChangeAspect="1"/>
            </p:cNvPicPr>
            <p:nvPr/>
          </p:nvPicPr>
          <p:blipFill>
            <a:blip r:embed="rId3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397" y="359"/>
              <a:ext cx="145" cy="145"/>
            </a:xfrm>
            <a:prstGeom prst="rect">
              <a:avLst/>
            </a:prstGeom>
          </p:spPr>
        </p:pic>
      </p:grpSp>
    </p:spTree>
    <p:extLst>
      <p:ext uri="{BB962C8B-B14F-4D97-AF65-F5344CB8AC3E}">
        <p14:creationId xmlns:p14="http://schemas.microsoft.com/office/powerpoint/2010/main" val="4054148763"/>
      </p:ext>
    </p:extLst>
  </p:cSld>
  <p:clrMapOvr>
    <a:masterClrMapping/>
  </p:clrMapOvr>
  <p:transition spd="slow" advClick="0" advTm="5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285"/>
                                        </p:tgtEl>
                                        <p:attrNameLst>
                                          <p:attrName>style.visibility</p:attrName>
                                        </p:attrNameLst>
                                      </p:cBhvr>
                                      <p:to>
                                        <p:strVal val="visible"/>
                                      </p:to>
                                    </p:set>
                                    <p:animEffect transition="in" filter="wipe(down)">
                                      <p:cBhvr>
                                        <p:cTn id="7" dur="500"/>
                                        <p:tgtEl>
                                          <p:spTgt spid="11285"/>
                                        </p:tgtEl>
                                      </p:cBhvr>
                                    </p:animEffect>
                                  </p:childTnLst>
                                </p:cTn>
                              </p:par>
                              <p:par>
                                <p:cTn id="8" presetID="17" presetClass="entr" presetSubtype="10" fill="hold" grpId="0" nodeType="withEffect">
                                  <p:stCondLst>
                                    <p:cond delay="1200"/>
                                  </p:stCondLst>
                                  <p:childTnLst>
                                    <p:set>
                                      <p:cBhvr>
                                        <p:cTn id="9" dur="1" fill="hold">
                                          <p:stCondLst>
                                            <p:cond delay="0"/>
                                          </p:stCondLst>
                                        </p:cTn>
                                        <p:tgtEl>
                                          <p:spTgt spid="485449"/>
                                        </p:tgtEl>
                                        <p:attrNameLst>
                                          <p:attrName>style.visibility</p:attrName>
                                        </p:attrNameLst>
                                      </p:cBhvr>
                                      <p:to>
                                        <p:strVal val="visible"/>
                                      </p:to>
                                    </p:set>
                                    <p:anim calcmode="lin" valueType="num">
                                      <p:cBhvr>
                                        <p:cTn id="10" dur="500" fill="hold"/>
                                        <p:tgtEl>
                                          <p:spTgt spid="485449"/>
                                        </p:tgtEl>
                                        <p:attrNameLst>
                                          <p:attrName>ppt_w</p:attrName>
                                        </p:attrNameLst>
                                      </p:cBhvr>
                                      <p:tavLst>
                                        <p:tav tm="0">
                                          <p:val>
                                            <p:fltVal val="0"/>
                                          </p:val>
                                        </p:tav>
                                        <p:tav tm="100000">
                                          <p:val>
                                            <p:strVal val="#ppt_w"/>
                                          </p:val>
                                        </p:tav>
                                      </p:tavLst>
                                    </p:anim>
                                    <p:anim calcmode="lin" valueType="num">
                                      <p:cBhvr>
                                        <p:cTn id="11" dur="500" fill="hold"/>
                                        <p:tgtEl>
                                          <p:spTgt spid="485449"/>
                                        </p:tgtEl>
                                        <p:attrNameLst>
                                          <p:attrName>ppt_h</p:attrName>
                                        </p:attrNameLst>
                                      </p:cBhvr>
                                      <p:tavLst>
                                        <p:tav tm="0">
                                          <p:val>
                                            <p:strVal val="#ppt_h"/>
                                          </p:val>
                                        </p:tav>
                                        <p:tav tm="100000">
                                          <p:val>
                                            <p:strVal val="#ppt_h"/>
                                          </p:val>
                                        </p:tav>
                                      </p:tavLst>
                                    </p:anim>
                                  </p:childTnLst>
                                </p:cTn>
                              </p:par>
                              <p:par>
                                <p:cTn id="12" presetID="23" presetClass="entr" presetSubtype="16" fill="hold" grpId="0" nodeType="withEffect">
                                  <p:stCondLst>
                                    <p:cond delay="1500"/>
                                  </p:stCondLst>
                                  <p:childTnLst>
                                    <p:set>
                                      <p:cBhvr>
                                        <p:cTn id="13" dur="1" fill="hold">
                                          <p:stCondLst>
                                            <p:cond delay="0"/>
                                          </p:stCondLst>
                                        </p:cTn>
                                        <p:tgtEl>
                                          <p:spTgt spid="485448"/>
                                        </p:tgtEl>
                                        <p:attrNameLst>
                                          <p:attrName>style.visibility</p:attrName>
                                        </p:attrNameLst>
                                      </p:cBhvr>
                                      <p:to>
                                        <p:strVal val="visible"/>
                                      </p:to>
                                    </p:set>
                                    <p:anim calcmode="lin" valueType="num">
                                      <p:cBhvr>
                                        <p:cTn id="14" dur="500" fill="hold"/>
                                        <p:tgtEl>
                                          <p:spTgt spid="485448"/>
                                        </p:tgtEl>
                                        <p:attrNameLst>
                                          <p:attrName>ppt_w</p:attrName>
                                        </p:attrNameLst>
                                      </p:cBhvr>
                                      <p:tavLst>
                                        <p:tav tm="0">
                                          <p:val>
                                            <p:fltVal val="0"/>
                                          </p:val>
                                        </p:tav>
                                        <p:tav tm="100000">
                                          <p:val>
                                            <p:strVal val="#ppt_w"/>
                                          </p:val>
                                        </p:tav>
                                      </p:tavLst>
                                    </p:anim>
                                    <p:anim calcmode="lin" valueType="num">
                                      <p:cBhvr>
                                        <p:cTn id="15" dur="500" fill="hold"/>
                                        <p:tgtEl>
                                          <p:spTgt spid="485448"/>
                                        </p:tgtEl>
                                        <p:attrNameLst>
                                          <p:attrName>ppt_h</p:attrName>
                                        </p:attrNameLst>
                                      </p:cBhvr>
                                      <p:tavLst>
                                        <p:tav tm="0">
                                          <p:val>
                                            <p:fltVal val="0"/>
                                          </p:val>
                                        </p:tav>
                                        <p:tav tm="100000">
                                          <p:val>
                                            <p:strVal val="#ppt_h"/>
                                          </p:val>
                                        </p:tav>
                                      </p:tavLst>
                                    </p:anim>
                                  </p:childTnLst>
                                </p:cTn>
                              </p:par>
                              <p:par>
                                <p:cTn id="16" presetID="12" presetClass="entr" presetSubtype="2" fill="hold" grpId="0" nodeType="withEffect">
                                  <p:stCondLst>
                                    <p:cond delay="1900"/>
                                  </p:stCondLst>
                                  <p:childTnLst>
                                    <p:set>
                                      <p:cBhvr>
                                        <p:cTn id="17" dur="1" fill="hold">
                                          <p:stCondLst>
                                            <p:cond delay="0"/>
                                          </p:stCondLst>
                                        </p:cTn>
                                        <p:tgtEl>
                                          <p:spTgt spid="485447"/>
                                        </p:tgtEl>
                                        <p:attrNameLst>
                                          <p:attrName>style.visibility</p:attrName>
                                        </p:attrNameLst>
                                      </p:cBhvr>
                                      <p:to>
                                        <p:strVal val="visible"/>
                                      </p:to>
                                    </p:set>
                                    <p:animEffect transition="in" filter="slide(fromRight)">
                                      <p:cBhvr>
                                        <p:cTn id="18" dur="500"/>
                                        <p:tgtEl>
                                          <p:spTgt spid="485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447" grpId="0"/>
      <p:bldP spid="485448" grpId="0"/>
      <p:bldP spid="4854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507975" y="251500"/>
            <a:ext cx="2286053" cy="867930"/>
            <a:chOff x="568442" y="319364"/>
            <a:chExt cx="2902920" cy="1102137"/>
          </a:xfrm>
        </p:grpSpPr>
        <p:sp>
          <p:nvSpPr>
            <p:cNvPr id="43" name="文本框 23"/>
            <p:cNvSpPr txBox="1"/>
            <p:nvPr/>
          </p:nvSpPr>
          <p:spPr>
            <a:xfrm>
              <a:off x="665958" y="319364"/>
              <a:ext cx="2805404" cy="1102137"/>
            </a:xfrm>
            <a:prstGeom prst="rect">
              <a:avLst/>
            </a:prstGeom>
            <a:noFill/>
          </p:spPr>
          <p:txBody>
            <a:bodyPr wrap="none" rtlCol="0">
              <a:spAutoFit/>
            </a:bodyPr>
            <a:lstStyle/>
            <a:p>
              <a:r>
                <a:rPr lang="en-US" altLang="zh-CN" sz="1680" b="1">
                  <a:solidFill>
                    <a:schemeClr val="tx2"/>
                  </a:solidFill>
                  <a:latin typeface="Times New Roman" panose="02020603050405020304" pitchFamily="18" charset="0"/>
                  <a:ea typeface="+mj-ea"/>
                  <a:cs typeface="Times New Roman" panose="02020603050405020304" pitchFamily="18" charset="0"/>
                </a:rPr>
                <a:t>Experiments-Datasets</a:t>
              </a:r>
            </a:p>
            <a:p>
              <a:endParaRPr lang="en-US" altLang="zh-CN" sz="1680" b="1">
                <a:solidFill>
                  <a:schemeClr val="tx2"/>
                </a:solidFill>
                <a:latin typeface="Times New Roman" panose="02020603050405020304" pitchFamily="18" charset="0"/>
                <a:ea typeface="+mj-ea"/>
                <a:cs typeface="Times New Roman" panose="02020603050405020304" pitchFamily="18" charset="0"/>
              </a:endParaRPr>
            </a:p>
            <a:p>
              <a:endParaRPr lang="zh-CN" altLang="en-US" sz="1680" b="1" dirty="0">
                <a:solidFill>
                  <a:schemeClr val="tx2"/>
                </a:solidFill>
                <a:latin typeface="Times New Roman" panose="02020603050405020304" pitchFamily="18" charset="0"/>
                <a:ea typeface="+mj-ea"/>
                <a:cs typeface="Times New Roman" panose="02020603050405020304" pitchFamily="18" charset="0"/>
              </a:endParaRPr>
            </a:p>
          </p:txBody>
        </p:sp>
        <p:sp>
          <p:nvSpPr>
            <p:cNvPr id="47" name="等腰三角形 46"/>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6" name="圆角矩形 55"/>
          <p:cNvSpPr/>
          <p:nvPr/>
        </p:nvSpPr>
        <p:spPr>
          <a:xfrm>
            <a:off x="481362" y="755503"/>
            <a:ext cx="8759128" cy="2835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a:latin typeface="+mj-ea"/>
              <a:ea typeface="+mj-ea"/>
            </a:endParaRPr>
          </a:p>
        </p:txBody>
      </p:sp>
      <p:sp>
        <p:nvSpPr>
          <p:cNvPr id="9" name="矩形 8">
            <a:extLst>
              <a:ext uri="{FF2B5EF4-FFF2-40B4-BE49-F238E27FC236}">
                <a16:creationId xmlns:a16="http://schemas.microsoft.com/office/drawing/2014/main" id="{6AE506B7-4C08-4CC2-A46A-D282255C147B}"/>
              </a:ext>
            </a:extLst>
          </p:cNvPr>
          <p:cNvSpPr/>
          <p:nvPr/>
        </p:nvSpPr>
        <p:spPr>
          <a:xfrm>
            <a:off x="977900" y="1308249"/>
            <a:ext cx="7339409" cy="1015663"/>
          </a:xfrm>
          <a:prstGeom prst="rect">
            <a:avLst/>
          </a:prstGeom>
        </p:spPr>
        <p:txBody>
          <a:bodyPr wrap="square">
            <a:spAutoFit/>
          </a:bodyPr>
          <a:lstStyle/>
          <a:p>
            <a:pPr hangingPunct="0"/>
            <a:r>
              <a:rPr lang="en-US" altLang="zh-CN" sz="1200" b="1" dirty="0">
                <a:latin typeface="Times New Roman" panose="02020603050405020304" pitchFamily="18" charset="0"/>
                <a:cs typeface="Times New Roman" panose="02020603050405020304" pitchFamily="18" charset="0"/>
              </a:rPr>
              <a:t>Experimental evaluation index </a:t>
            </a:r>
          </a:p>
          <a:p>
            <a:pPr marL="285750" indent="-285750" hangingPunct="0">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This paper mainly uses the ResNet-50 network as the reference network and evaluates the proposed method from local to global on MSCOCO17, VOC12, and Cityscapes datasets.</a:t>
            </a:r>
          </a:p>
          <a:p>
            <a:pPr marL="285750" indent="-285750" hangingPunct="0">
              <a:buFont typeface="Arial" panose="020B0604020202020204" pitchFamily="34" charset="0"/>
              <a:buChar char="•"/>
            </a:pPr>
            <a:r>
              <a:rPr lang="en-US" altLang="zh-CN" sz="1200">
                <a:latin typeface="Times New Roman" panose="02020603050405020304" pitchFamily="18" charset="0"/>
                <a:cs typeface="Times New Roman" panose="02020603050405020304" pitchFamily="18" charset="0"/>
              </a:rPr>
              <a:t>Here</a:t>
            </a:r>
            <a:r>
              <a:rPr lang="en-US" altLang="zh-CN" sz="1200" dirty="0">
                <a:latin typeface="Times New Roman" panose="02020603050405020304" pitchFamily="18" charset="0"/>
                <a:cs typeface="Times New Roman" panose="02020603050405020304" pitchFamily="18" charset="0"/>
              </a:rPr>
              <a:t>, the MSCOCO dataset selects the standard COCO dataset indicators to evaluate the experiment, including average precision (AP) and average recall (AR).</a:t>
            </a:r>
            <a:endParaRPr lang="zh-CN" altLang="zh-CN" sz="1200" dirty="0">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BCB92BE4-C4FD-4CC4-B7A5-D9CE7B422984}"/>
              </a:ext>
            </a:extLst>
          </p:cNvPr>
          <p:cNvSpPr/>
          <p:nvPr/>
        </p:nvSpPr>
        <p:spPr>
          <a:xfrm>
            <a:off x="972493" y="2628329"/>
            <a:ext cx="7123385" cy="1754326"/>
          </a:xfrm>
          <a:prstGeom prst="rect">
            <a:avLst/>
          </a:prstGeom>
        </p:spPr>
        <p:txBody>
          <a:bodyPr wrap="square">
            <a:spAutoFit/>
          </a:bodyPr>
          <a:lstStyle/>
          <a:p>
            <a:r>
              <a:rPr lang="zh-CN" altLang="en-US" sz="1200" b="1" dirty="0">
                <a:latin typeface="Times New Roman" panose="02020603050405020304" pitchFamily="18" charset="0"/>
                <a:cs typeface="Times New Roman" panose="02020603050405020304" pitchFamily="18" charset="0"/>
              </a:rPr>
              <a:t>Dataset</a:t>
            </a:r>
            <a:r>
              <a:rPr lang="en-US" altLang="zh-CN" sz="1200" b="1" dirty="0">
                <a:latin typeface="Times New Roman" panose="02020603050405020304" pitchFamily="18" charset="0"/>
                <a:cs typeface="Times New Roman" panose="02020603050405020304" pitchFamily="18" charset="0"/>
              </a:rPr>
              <a:t>s</a:t>
            </a:r>
            <a:r>
              <a:rPr lang="zh-CN" altLang="en-US" sz="1200" dirty="0"/>
              <a:t> </a:t>
            </a:r>
            <a:r>
              <a:rPr lang="zh-CN" altLang="en-US" sz="1200" b="1" dirty="0">
                <a:latin typeface="Times New Roman" panose="02020603050405020304" pitchFamily="18" charset="0"/>
                <a:cs typeface="Times New Roman" panose="02020603050405020304" pitchFamily="18" charset="0"/>
              </a:rPr>
              <a:t>description</a:t>
            </a:r>
            <a:endParaRPr lang="en-US" altLang="zh-CN" sz="1200" b="1" dirty="0">
              <a:latin typeface="Times New Roman" panose="02020603050405020304" pitchFamily="18" charset="0"/>
              <a:cs typeface="Times New Roman" panose="02020603050405020304" pitchFamily="18" charset="0"/>
            </a:endParaRPr>
          </a:p>
          <a:p>
            <a:r>
              <a:rPr lang="en-US" altLang="zh-CN" sz="1200" i="1" dirty="0">
                <a:solidFill>
                  <a:srgbClr val="FF0000"/>
                </a:solidFill>
                <a:latin typeface="Times New Roman" panose="02020603050405020304" pitchFamily="18" charset="0"/>
                <a:cs typeface="Times New Roman" panose="02020603050405020304" pitchFamily="18" charset="0"/>
              </a:rPr>
              <a:t>MSCOCO dataset : </a:t>
            </a:r>
            <a:r>
              <a:rPr lang="en-US" altLang="zh-CN" sz="1200" dirty="0">
                <a:latin typeface="Times New Roman" panose="02020603050405020304" pitchFamily="18" charset="0"/>
                <a:cs typeface="Times New Roman" panose="02020603050405020304" pitchFamily="18" charset="0"/>
              </a:rPr>
              <a:t>including 80K images in the training set and 40K images in the test set and the verification set. </a:t>
            </a:r>
          </a:p>
          <a:p>
            <a:pPr marL="342900" indent="-342900">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In this paper, the 40K verification set is divided into 35K and 5K datasets. </a:t>
            </a:r>
          </a:p>
          <a:p>
            <a:pPr marL="342900" indent="-342900">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Then, the 80K training set and 35K verification set are combined to obtain a 115K training set and 5K small verification set. </a:t>
            </a:r>
          </a:p>
          <a:p>
            <a:r>
              <a:rPr lang="en-US" altLang="zh-CN" sz="1200" i="1">
                <a:solidFill>
                  <a:srgbClr val="FF0000"/>
                </a:solidFill>
                <a:latin typeface="Times New Roman" panose="02020603050405020304" pitchFamily="18" charset="0"/>
                <a:cs typeface="Times New Roman" panose="02020603050405020304" pitchFamily="18" charset="0"/>
              </a:rPr>
              <a:t>Cityscapes </a:t>
            </a:r>
            <a:r>
              <a:rPr lang="en-US" altLang="zh-CN" sz="1200" i="1" dirty="0">
                <a:solidFill>
                  <a:srgbClr val="FF0000"/>
                </a:solidFill>
                <a:latin typeface="Times New Roman" panose="02020603050405020304" pitchFamily="18" charset="0"/>
                <a:cs typeface="Times New Roman" panose="02020603050405020304" pitchFamily="18" charset="0"/>
              </a:rPr>
              <a:t>dataset: </a:t>
            </a:r>
            <a:r>
              <a:rPr lang="en-US" altLang="zh-CN" sz="1200" dirty="0">
                <a:latin typeface="Times New Roman" panose="02020603050405020304" pitchFamily="18" charset="0"/>
                <a:cs typeface="Times New Roman" panose="02020603050405020304" pitchFamily="18" charset="0"/>
              </a:rPr>
              <a:t>has 5K high-resolution images (1024 2048 pixels) with accurate pixel annotation:</a:t>
            </a:r>
          </a:p>
          <a:p>
            <a:pPr marL="342900" indent="-342900">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2975 columns, 500 Val, 1525 test.</a:t>
            </a:r>
          </a:p>
          <a:p>
            <a:pPr marL="342900" indent="-342900">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 In addition, there are 20K images with coarse annotation, which we did not use in the experiment.</a:t>
            </a:r>
            <a:endParaRPr lang="zh-CN"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56122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left)">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507975" y="251500"/>
            <a:ext cx="2178651" cy="867930"/>
            <a:chOff x="568442" y="319364"/>
            <a:chExt cx="2766537" cy="1102137"/>
          </a:xfrm>
        </p:grpSpPr>
        <p:sp>
          <p:nvSpPr>
            <p:cNvPr id="43" name="文本框 23"/>
            <p:cNvSpPr txBox="1"/>
            <p:nvPr/>
          </p:nvSpPr>
          <p:spPr>
            <a:xfrm>
              <a:off x="665958" y="319364"/>
              <a:ext cx="2669021" cy="1102137"/>
            </a:xfrm>
            <a:prstGeom prst="rect">
              <a:avLst/>
            </a:prstGeom>
            <a:noFill/>
          </p:spPr>
          <p:txBody>
            <a:bodyPr wrap="none" rtlCol="0">
              <a:spAutoFit/>
            </a:bodyPr>
            <a:lstStyle/>
            <a:p>
              <a:r>
                <a:rPr lang="en-US" altLang="zh-CN" sz="1680" b="1">
                  <a:solidFill>
                    <a:schemeClr val="tx2"/>
                  </a:solidFill>
                  <a:latin typeface="Times New Roman" panose="02020603050405020304" pitchFamily="18" charset="0"/>
                  <a:ea typeface="+mj-ea"/>
                  <a:cs typeface="Times New Roman" panose="02020603050405020304" pitchFamily="18" charset="0"/>
                </a:rPr>
                <a:t>Experiments-Results</a:t>
              </a:r>
            </a:p>
            <a:p>
              <a:endParaRPr lang="en-US" altLang="zh-CN" sz="1680" b="1">
                <a:solidFill>
                  <a:schemeClr val="tx2"/>
                </a:solidFill>
                <a:latin typeface="Times New Roman" panose="02020603050405020304" pitchFamily="18" charset="0"/>
                <a:ea typeface="+mj-ea"/>
                <a:cs typeface="Times New Roman" panose="02020603050405020304" pitchFamily="18" charset="0"/>
              </a:endParaRPr>
            </a:p>
            <a:p>
              <a:endParaRPr lang="zh-CN" altLang="en-US" sz="1680" b="1" dirty="0">
                <a:solidFill>
                  <a:schemeClr val="tx2"/>
                </a:solidFill>
                <a:latin typeface="Times New Roman" panose="02020603050405020304" pitchFamily="18" charset="0"/>
                <a:ea typeface="+mj-ea"/>
                <a:cs typeface="Times New Roman" panose="02020603050405020304" pitchFamily="18" charset="0"/>
              </a:endParaRPr>
            </a:p>
          </p:txBody>
        </p:sp>
        <p:sp>
          <p:nvSpPr>
            <p:cNvPr id="47" name="等腰三角形 46"/>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6" name="圆角矩形 55"/>
          <p:cNvSpPr/>
          <p:nvPr/>
        </p:nvSpPr>
        <p:spPr>
          <a:xfrm>
            <a:off x="481362" y="755503"/>
            <a:ext cx="8759128" cy="2835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a:latin typeface="+mj-ea"/>
              <a:ea typeface="+mj-ea"/>
            </a:endParaRPr>
          </a:p>
        </p:txBody>
      </p:sp>
      <p:pic>
        <p:nvPicPr>
          <p:cNvPr id="8" name="图片 7">
            <a:extLst>
              <a:ext uri="{FF2B5EF4-FFF2-40B4-BE49-F238E27FC236}">
                <a16:creationId xmlns:a16="http://schemas.microsoft.com/office/drawing/2014/main" id="{06DFAFD3-E3FF-4FCF-B21D-573092EEA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709" y="900137"/>
            <a:ext cx="3191189" cy="2393392"/>
          </a:xfrm>
          <a:prstGeom prst="rect">
            <a:avLst/>
          </a:prstGeom>
        </p:spPr>
      </p:pic>
      <p:pic>
        <p:nvPicPr>
          <p:cNvPr id="11" name="图片 10">
            <a:extLst>
              <a:ext uri="{FF2B5EF4-FFF2-40B4-BE49-F238E27FC236}">
                <a16:creationId xmlns:a16="http://schemas.microsoft.com/office/drawing/2014/main" id="{FFC41514-ADF9-4770-9A89-23300E5218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469" y="3293529"/>
            <a:ext cx="7212385" cy="1590967"/>
          </a:xfrm>
          <a:prstGeom prst="rect">
            <a:avLst/>
          </a:prstGeom>
        </p:spPr>
      </p:pic>
    </p:spTree>
    <p:extLst>
      <p:ext uri="{BB962C8B-B14F-4D97-AF65-F5344CB8AC3E}">
        <p14:creationId xmlns:p14="http://schemas.microsoft.com/office/powerpoint/2010/main" val="130335622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left)">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507975" y="251500"/>
            <a:ext cx="3012213" cy="867930"/>
            <a:chOff x="568442" y="319364"/>
            <a:chExt cx="3825027" cy="1102137"/>
          </a:xfrm>
        </p:grpSpPr>
        <p:sp>
          <p:nvSpPr>
            <p:cNvPr id="43" name="文本框 23"/>
            <p:cNvSpPr txBox="1"/>
            <p:nvPr/>
          </p:nvSpPr>
          <p:spPr>
            <a:xfrm>
              <a:off x="665958" y="319364"/>
              <a:ext cx="3727511" cy="1102137"/>
            </a:xfrm>
            <a:prstGeom prst="rect">
              <a:avLst/>
            </a:prstGeom>
            <a:noFill/>
          </p:spPr>
          <p:txBody>
            <a:bodyPr wrap="none" rtlCol="0">
              <a:spAutoFit/>
            </a:bodyPr>
            <a:lstStyle/>
            <a:p>
              <a:r>
                <a:rPr lang="en-US" altLang="zh-CN" sz="1680" b="1">
                  <a:solidFill>
                    <a:schemeClr val="tx2"/>
                  </a:solidFill>
                  <a:latin typeface="Times New Roman" panose="02020603050405020304" pitchFamily="18" charset="0"/>
                  <a:ea typeface="+mj-ea"/>
                  <a:cs typeface="Times New Roman" panose="02020603050405020304" pitchFamily="18" charset="0"/>
                </a:rPr>
                <a:t>Experiments-Abalation Study</a:t>
              </a:r>
            </a:p>
            <a:p>
              <a:endParaRPr lang="en-US" altLang="zh-CN" sz="1680" b="1">
                <a:solidFill>
                  <a:schemeClr val="tx2"/>
                </a:solidFill>
                <a:latin typeface="Times New Roman" panose="02020603050405020304" pitchFamily="18" charset="0"/>
                <a:ea typeface="+mj-ea"/>
                <a:cs typeface="Times New Roman" panose="02020603050405020304" pitchFamily="18" charset="0"/>
              </a:endParaRPr>
            </a:p>
            <a:p>
              <a:endParaRPr lang="zh-CN" altLang="en-US" sz="1680" b="1" dirty="0">
                <a:solidFill>
                  <a:schemeClr val="tx2"/>
                </a:solidFill>
                <a:latin typeface="Times New Roman" panose="02020603050405020304" pitchFamily="18" charset="0"/>
                <a:ea typeface="+mj-ea"/>
                <a:cs typeface="Times New Roman" panose="02020603050405020304" pitchFamily="18" charset="0"/>
              </a:endParaRPr>
            </a:p>
          </p:txBody>
        </p:sp>
        <p:sp>
          <p:nvSpPr>
            <p:cNvPr id="47" name="等腰三角形 46"/>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6" name="圆角矩形 55"/>
          <p:cNvSpPr/>
          <p:nvPr/>
        </p:nvSpPr>
        <p:spPr>
          <a:xfrm>
            <a:off x="481362" y="755503"/>
            <a:ext cx="8759128" cy="2835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a:latin typeface="+mj-ea"/>
              <a:ea typeface="+mj-ea"/>
            </a:endParaRPr>
          </a:p>
        </p:txBody>
      </p:sp>
      <p:sp>
        <p:nvSpPr>
          <p:cNvPr id="9" name="文本框 8">
            <a:extLst>
              <a:ext uri="{FF2B5EF4-FFF2-40B4-BE49-F238E27FC236}">
                <a16:creationId xmlns:a16="http://schemas.microsoft.com/office/drawing/2014/main" id="{1B31193A-FF34-412D-9F36-F5007E218B88}"/>
              </a:ext>
            </a:extLst>
          </p:cNvPr>
          <p:cNvSpPr txBox="1"/>
          <p:nvPr/>
        </p:nvSpPr>
        <p:spPr>
          <a:xfrm>
            <a:off x="628033" y="1218160"/>
            <a:ext cx="2935419" cy="369332"/>
          </a:xfrm>
          <a:prstGeom prst="rect">
            <a:avLst/>
          </a:prstGeom>
          <a:noFill/>
        </p:spPr>
        <p:txBody>
          <a:bodyPr wrap="square">
            <a:spAutoFit/>
          </a:bodyPr>
          <a:lstStyle/>
          <a:p>
            <a:pPr marL="342900" lvl="1" indent="-342900">
              <a:buFont typeface="Wingdings" panose="05000000000000000000" pitchFamily="2" charset="2"/>
              <a:buChar char="Ø"/>
            </a:pPr>
            <a:r>
              <a:rPr lang="en-US" altLang="zh-CN" sz="1800">
                <a:latin typeface="Times New Roman" panose="02020603050405020304" charset="0"/>
                <a:ea typeface="印品黑体" panose="00000500000000000000" pitchFamily="2" charset="-122"/>
                <a:cs typeface="Times New Roman" panose="02020603050405020304" charset="0"/>
              </a:rPr>
              <a:t>SSM Branch </a:t>
            </a:r>
            <a:endParaRPr lang="en-US" altLang="zh-CN" sz="1800" dirty="0">
              <a:latin typeface="Times New Roman" panose="02020603050405020304" charset="0"/>
              <a:ea typeface="印品黑体" panose="00000500000000000000" pitchFamily="2" charset="-122"/>
              <a:cs typeface="Times New Roman" panose="02020603050405020304" charset="0"/>
            </a:endParaRPr>
          </a:p>
        </p:txBody>
      </p:sp>
      <p:pic>
        <p:nvPicPr>
          <p:cNvPr id="10" name="图片 9">
            <a:extLst>
              <a:ext uri="{FF2B5EF4-FFF2-40B4-BE49-F238E27FC236}">
                <a16:creationId xmlns:a16="http://schemas.microsoft.com/office/drawing/2014/main" id="{013791D2-51B6-4DEB-8D1A-3F7700384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62" y="1587038"/>
            <a:ext cx="3060215" cy="1329324"/>
          </a:xfrm>
          <a:prstGeom prst="rect">
            <a:avLst/>
          </a:prstGeom>
        </p:spPr>
      </p:pic>
      <p:pic>
        <p:nvPicPr>
          <p:cNvPr id="12" name="图片 11">
            <a:extLst>
              <a:ext uri="{FF2B5EF4-FFF2-40B4-BE49-F238E27FC236}">
                <a16:creationId xmlns:a16="http://schemas.microsoft.com/office/drawing/2014/main" id="{D0880A30-0E91-40AC-A4A9-3B83E5E76B38}"/>
              </a:ext>
            </a:extLst>
          </p:cNvPr>
          <p:cNvPicPr>
            <a:picLocks noChangeAspect="1"/>
          </p:cNvPicPr>
          <p:nvPr/>
        </p:nvPicPr>
        <p:blipFill>
          <a:blip r:embed="rId4"/>
          <a:stretch>
            <a:fillRect/>
          </a:stretch>
        </p:blipFill>
        <p:spPr>
          <a:xfrm>
            <a:off x="4292638" y="1587038"/>
            <a:ext cx="4947852" cy="3028361"/>
          </a:xfrm>
          <a:prstGeom prst="rect">
            <a:avLst/>
          </a:prstGeom>
        </p:spPr>
      </p:pic>
      <p:sp>
        <p:nvSpPr>
          <p:cNvPr id="13" name="文本框 12">
            <a:extLst>
              <a:ext uri="{FF2B5EF4-FFF2-40B4-BE49-F238E27FC236}">
                <a16:creationId xmlns:a16="http://schemas.microsoft.com/office/drawing/2014/main" id="{C97B1EFA-4261-4EE4-B31A-B7D8D9EB8E9A}"/>
              </a:ext>
            </a:extLst>
          </p:cNvPr>
          <p:cNvSpPr txBox="1"/>
          <p:nvPr/>
        </p:nvSpPr>
        <p:spPr>
          <a:xfrm>
            <a:off x="4292638" y="1218160"/>
            <a:ext cx="4861182" cy="369332"/>
          </a:xfrm>
          <a:prstGeom prst="rect">
            <a:avLst/>
          </a:prstGeom>
          <a:noFill/>
        </p:spPr>
        <p:txBody>
          <a:bodyPr wrap="square">
            <a:spAutoFit/>
          </a:bodyPr>
          <a:lstStyle/>
          <a:p>
            <a:pPr marL="342900" indent="-342900">
              <a:buFont typeface="Wingdings" panose="05000000000000000000" pitchFamily="2" charset="2"/>
              <a:buChar char="Ø"/>
            </a:pPr>
            <a:r>
              <a:rPr lang="en-US" altLang="zh-CN" sz="1800">
                <a:solidFill>
                  <a:prstClr val="black"/>
                </a:solidFill>
                <a:latin typeface="Times New Roman" panose="02020603050405020304" charset="0"/>
                <a:ea typeface="印品黑体" pitchFamily="2" charset="-122"/>
                <a:cs typeface="Times New Roman" panose="02020603050405020304" charset="0"/>
              </a:rPr>
              <a:t>Bounding Box</a:t>
            </a:r>
            <a:r>
              <a:rPr lang="en-US" altLang="zh-CN" sz="1800">
                <a:latin typeface="Times New Roman" panose="02020603050405020304" charset="0"/>
                <a:ea typeface="印品黑体" panose="00000500000000000000" pitchFamily="2" charset="-122"/>
                <a:cs typeface="Times New Roman" panose="02020603050405020304" charset="0"/>
                <a:sym typeface="+mn-ea"/>
              </a:rPr>
              <a:t> Regression </a:t>
            </a:r>
            <a:r>
              <a:rPr lang="en-US" altLang="zh-CN" sz="1800">
                <a:latin typeface="Times New Roman" panose="02020603050405020304" charset="0"/>
                <a:ea typeface="印品黑体" panose="00000500000000000000" pitchFamily="2" charset="-122"/>
                <a:cs typeface="Times New Roman" panose="02020603050405020304" charset="0"/>
                <a:sym typeface="Arial" panose="020B0604020202020204" pitchFamily="34" charset="0"/>
              </a:rPr>
              <a:t>Module</a:t>
            </a:r>
            <a:endParaRPr lang="zh-CN" altLang="en-US" sz="1800" dirty="0"/>
          </a:p>
        </p:txBody>
      </p:sp>
      <p:sp>
        <p:nvSpPr>
          <p:cNvPr id="16" name="矩形 15">
            <a:extLst>
              <a:ext uri="{FF2B5EF4-FFF2-40B4-BE49-F238E27FC236}">
                <a16:creationId xmlns:a16="http://schemas.microsoft.com/office/drawing/2014/main" id="{7B22EEBD-14F7-4B2E-833D-5AE641BFC577}"/>
              </a:ext>
            </a:extLst>
          </p:cNvPr>
          <p:cNvSpPr/>
          <p:nvPr/>
        </p:nvSpPr>
        <p:spPr>
          <a:xfrm>
            <a:off x="640398" y="3257882"/>
            <a:ext cx="1946046" cy="369332"/>
          </a:xfrm>
          <a:prstGeom prst="rect">
            <a:avLst/>
          </a:prstGeom>
        </p:spPr>
        <p:txBody>
          <a:bodyPr wrap="none">
            <a:spAutoFit/>
          </a:bodyPr>
          <a:lstStyle/>
          <a:p>
            <a:pPr marL="342900" lvl="1" indent="-342900">
              <a:buFont typeface="Wingdings" panose="05000000000000000000" pitchFamily="2" charset="2"/>
              <a:buChar char="Ø"/>
            </a:pPr>
            <a:r>
              <a:rPr lang="en-US" altLang="zh-CN">
                <a:latin typeface="Times New Roman" panose="02020603050405020304" charset="0"/>
                <a:ea typeface="印品黑体" panose="00000500000000000000" pitchFamily="2" charset="-122"/>
                <a:cs typeface="Times New Roman" panose="02020603050405020304" charset="0"/>
              </a:rPr>
              <a:t>RPAM </a:t>
            </a:r>
            <a:r>
              <a:rPr lang="en-US" altLang="zh-CN" dirty="0">
                <a:latin typeface="Times New Roman" panose="02020603050405020304" charset="0"/>
                <a:ea typeface="印品黑体" panose="00000500000000000000" pitchFamily="2" charset="-122"/>
                <a:cs typeface="Times New Roman" panose="02020603050405020304" charset="0"/>
              </a:rPr>
              <a:t>Branch </a:t>
            </a:r>
          </a:p>
        </p:txBody>
      </p:sp>
      <p:pic>
        <p:nvPicPr>
          <p:cNvPr id="17" name="图片 16">
            <a:extLst>
              <a:ext uri="{FF2B5EF4-FFF2-40B4-BE49-F238E27FC236}">
                <a16:creationId xmlns:a16="http://schemas.microsoft.com/office/drawing/2014/main" id="{8B3B69C2-C563-4844-9C78-F968814FDF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302" y="3657992"/>
            <a:ext cx="3528392" cy="1246982"/>
          </a:xfrm>
          <a:prstGeom prst="rect">
            <a:avLst/>
          </a:prstGeom>
        </p:spPr>
      </p:pic>
    </p:spTree>
    <p:extLst>
      <p:ext uri="{BB962C8B-B14F-4D97-AF65-F5344CB8AC3E}">
        <p14:creationId xmlns:p14="http://schemas.microsoft.com/office/powerpoint/2010/main" val="395200206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left)">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447" name="Rectangle 71"/>
          <p:cNvSpPr>
            <a:spLocks noChangeArrowheads="1"/>
          </p:cNvSpPr>
          <p:nvPr/>
        </p:nvSpPr>
        <p:spPr bwMode="auto">
          <a:xfrm>
            <a:off x="2674937" y="2515810"/>
            <a:ext cx="4248150" cy="353939"/>
          </a:xfrm>
          <a:prstGeom prst="rect">
            <a:avLst/>
          </a:prstGeom>
          <a:noFill/>
          <a:ln w="15875" algn="ctr">
            <a:noFill/>
            <a:miter lim="800000"/>
            <a:headEnd/>
            <a:tailEnd/>
          </a:ln>
        </p:spPr>
        <p:txBody>
          <a:bodyPr lIns="76197" tIns="38098" rIns="76197" bIns="38098">
            <a:spAutoFit/>
          </a:bodyPr>
          <a:lstStyle/>
          <a:p>
            <a:pPr algn="ctr" defTabSz="762000"/>
            <a:r>
              <a:rPr lang="en-US" altLang="zh-CN" b="1" noProof="1">
                <a:solidFill>
                  <a:srgbClr val="116DA6"/>
                </a:solidFill>
                <a:latin typeface="Times New Roman" panose="02020603050405020304" pitchFamily="18" charset="0"/>
                <a:cs typeface="Times New Roman" panose="02020603050405020304" pitchFamily="18" charset="0"/>
              </a:rPr>
              <a:t>Conclusions</a:t>
            </a:r>
            <a:endParaRPr lang="zh-CN" altLang="en-US" b="1">
              <a:latin typeface="Times New Roman" panose="02020603050405020304" pitchFamily="18" charset="0"/>
              <a:ea typeface="楷体_GB2312"/>
              <a:cs typeface="Times New Roman" panose="02020603050405020304" pitchFamily="18" charset="0"/>
            </a:endParaRPr>
          </a:p>
        </p:txBody>
      </p:sp>
      <p:sp>
        <p:nvSpPr>
          <p:cNvPr id="485448" name="WordArt 72"/>
          <p:cNvSpPr>
            <a:spLocks noChangeArrowheads="1" noChangeShapeType="1" noTextEdit="1"/>
          </p:cNvSpPr>
          <p:nvPr/>
        </p:nvSpPr>
        <p:spPr bwMode="auto">
          <a:xfrm>
            <a:off x="4382942" y="1664411"/>
            <a:ext cx="838200" cy="733425"/>
          </a:xfrm>
          <a:prstGeom prst="rect">
            <a:avLst/>
          </a:prstGeom>
        </p:spPr>
        <p:txBody>
          <a:bodyPr wrap="none" fromWordArt="1">
            <a:prstTxWarp prst="textPlain">
              <a:avLst>
                <a:gd name="adj" fmla="val 50000"/>
              </a:avLst>
            </a:prstTxWarp>
          </a:bodyPr>
          <a:lstStyle/>
          <a:p>
            <a:pPr algn="ctr"/>
            <a:r>
              <a:rPr lang="en-US" altLang="zh-CN" sz="3600" b="1" kern="10">
                <a:ln w="9525">
                  <a:noFill/>
                  <a:round/>
                  <a:headEnd/>
                  <a:tailEnd/>
                </a:ln>
                <a:solidFill>
                  <a:schemeClr val="accent1"/>
                </a:solidFill>
                <a:effectLst>
                  <a:outerShdw dist="45791" dir="2021404" algn="ctr" rotWithShape="0">
                    <a:srgbClr val="B2B2B2">
                      <a:alpha val="79999"/>
                    </a:srgbClr>
                  </a:outerShdw>
                </a:effectLst>
                <a:latin typeface="Arial"/>
                <a:cs typeface="Arial"/>
              </a:rPr>
              <a:t>04</a:t>
            </a:r>
            <a:endParaRPr lang="zh-CN" altLang="en-US" sz="3600" b="1" kern="10" dirty="0">
              <a:ln w="9525">
                <a:noFill/>
                <a:round/>
                <a:headEnd/>
                <a:tailEnd/>
              </a:ln>
              <a:solidFill>
                <a:schemeClr val="accent1"/>
              </a:solidFill>
              <a:effectLst>
                <a:outerShdw dist="45791" dir="2021404" algn="ctr" rotWithShape="0">
                  <a:srgbClr val="B2B2B2">
                    <a:alpha val="79999"/>
                  </a:srgbClr>
                </a:outerShdw>
              </a:effectLst>
              <a:latin typeface="Arial"/>
              <a:cs typeface="Arial"/>
            </a:endParaRPr>
          </a:p>
        </p:txBody>
      </p:sp>
      <p:sp>
        <p:nvSpPr>
          <p:cNvPr id="485449" name="Rectangle 73"/>
          <p:cNvSpPr>
            <a:spLocks noChangeArrowheads="1"/>
          </p:cNvSpPr>
          <p:nvPr/>
        </p:nvSpPr>
        <p:spPr bwMode="auto">
          <a:xfrm>
            <a:off x="2873090" y="1491649"/>
            <a:ext cx="3505200" cy="1066800"/>
          </a:xfrm>
          <a:prstGeom prst="rect">
            <a:avLst/>
          </a:prstGeom>
          <a:noFill/>
          <a:ln w="15875" algn="ctr">
            <a:noFill/>
            <a:miter lim="800000"/>
            <a:headEnd/>
            <a:tailEnd/>
          </a:ln>
        </p:spPr>
        <p:txBody>
          <a:bodyPr lIns="76197" tIns="38098" rIns="76197" bIns="38098">
            <a:spAutoFit/>
          </a:bodyPr>
          <a:lstStyle/>
          <a:p>
            <a:pPr algn="r" defTabSz="762000"/>
            <a:r>
              <a:rPr lang="zh-CN" altLang="en-US" sz="6500">
                <a:solidFill>
                  <a:schemeClr val="accent1"/>
                </a:solidFill>
                <a:latin typeface="宋体" charset="-122"/>
              </a:rPr>
              <a:t>［   ］</a:t>
            </a:r>
            <a:endParaRPr lang="zh-CN" altLang="en-US" sz="6500" dirty="0">
              <a:solidFill>
                <a:schemeClr val="accent1"/>
              </a:solidFill>
              <a:latin typeface="宋体" charset="-122"/>
            </a:endParaRPr>
          </a:p>
        </p:txBody>
      </p:sp>
      <p:grpSp>
        <p:nvGrpSpPr>
          <p:cNvPr id="11285" name="Group 21"/>
          <p:cNvGrpSpPr>
            <a:grpSpLocks/>
          </p:cNvGrpSpPr>
          <p:nvPr/>
        </p:nvGrpSpPr>
        <p:grpSpPr bwMode="auto">
          <a:xfrm rot="10800000">
            <a:off x="108397" y="2987723"/>
            <a:ext cx="9226550" cy="2528887"/>
            <a:chOff x="44" y="-294"/>
            <a:chExt cx="5812" cy="1593"/>
          </a:xfrm>
        </p:grpSpPr>
        <p:pic>
          <p:nvPicPr>
            <p:cNvPr id="14" name="图片 13"/>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8986837" flipH="1">
              <a:off x="2660" y="702"/>
              <a:ext cx="374" cy="540"/>
            </a:xfrm>
            <a:prstGeom prst="rect">
              <a:avLst/>
            </a:prstGeom>
          </p:spPr>
        </p:pic>
        <p:pic>
          <p:nvPicPr>
            <p:cNvPr id="15" name="图片 14"/>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3084" y="572"/>
              <a:ext cx="188" cy="327"/>
            </a:xfrm>
            <a:prstGeom prst="rect">
              <a:avLst/>
            </a:prstGeom>
          </p:spPr>
        </p:pic>
        <p:sp>
          <p:nvSpPr>
            <p:cNvPr id="16" name="五角星 15"/>
            <p:cNvSpPr/>
            <p:nvPr/>
          </p:nvSpPr>
          <p:spPr>
            <a:xfrm>
              <a:off x="2708" y="350"/>
              <a:ext cx="165" cy="173"/>
            </a:xfrm>
            <a:prstGeom prst="star5">
              <a:avLst/>
            </a:prstGeom>
            <a:solidFill>
              <a:srgbClr val="D39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图片 17"/>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8904180">
              <a:off x="2875" y="265"/>
              <a:ext cx="266" cy="174"/>
            </a:xfrm>
            <a:prstGeom prst="rect">
              <a:avLst/>
            </a:prstGeom>
          </p:spPr>
        </p:pic>
        <p:pic>
          <p:nvPicPr>
            <p:cNvPr id="19" name="图片 18"/>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113" y="401"/>
              <a:ext cx="157" cy="157"/>
            </a:xfrm>
            <a:prstGeom prst="rect">
              <a:avLst/>
            </a:prstGeom>
          </p:spPr>
        </p:pic>
        <p:pic>
          <p:nvPicPr>
            <p:cNvPr id="20" name="图片 19"/>
            <p:cNvPicPr>
              <a:picLocks noChangeAspect="1"/>
            </p:cNvPicPr>
            <p:nvPr/>
          </p:nvPicPr>
          <p:blipFill>
            <a:blip r:embed="rId7" cstate="print">
              <a:duotone>
                <a:schemeClr val="accent1">
                  <a:shade val="45000"/>
                  <a:satMod val="135000"/>
                </a:schemeClr>
                <a:prstClr val="white"/>
              </a:duotone>
            </a:blip>
            <a:stretch>
              <a:fillRect/>
            </a:stretch>
          </p:blipFill>
          <p:spPr>
            <a:xfrm>
              <a:off x="3195" y="192"/>
              <a:ext cx="576" cy="576"/>
            </a:xfrm>
            <a:prstGeom prst="rect">
              <a:avLst/>
            </a:prstGeom>
          </p:spPr>
        </p:pic>
        <p:pic>
          <p:nvPicPr>
            <p:cNvPr id="21" name="图片 20"/>
            <p:cNvPicPr>
              <a:picLocks noChangeAspect="1"/>
            </p:cNvPicPr>
            <p:nvPr/>
          </p:nvPicPr>
          <p:blipFill>
            <a:blip r:embed="rId8" cstate="print">
              <a:duotone>
                <a:schemeClr val="accent6">
                  <a:shade val="45000"/>
                  <a:satMod val="135000"/>
                </a:schemeClr>
                <a:prstClr val="white"/>
              </a:duotone>
            </a:blip>
            <a:stretch>
              <a:fillRect/>
            </a:stretch>
          </p:blipFill>
          <p:spPr>
            <a:xfrm>
              <a:off x="3440" y="581"/>
              <a:ext cx="117" cy="117"/>
            </a:xfrm>
            <a:prstGeom prst="rect">
              <a:avLst/>
            </a:prstGeom>
          </p:spPr>
        </p:pic>
        <p:pic>
          <p:nvPicPr>
            <p:cNvPr id="22" name="图片 21"/>
            <p:cNvPicPr>
              <a:picLocks noChangeAspect="1"/>
            </p:cNvPicPr>
            <p:nvPr/>
          </p:nvPicPr>
          <p:blipFill>
            <a:blip r:embed="rId9"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3763" y="412"/>
              <a:ext cx="329" cy="196"/>
            </a:xfrm>
            <a:prstGeom prst="rect">
              <a:avLst/>
            </a:prstGeom>
          </p:spPr>
        </p:pic>
        <p:pic>
          <p:nvPicPr>
            <p:cNvPr id="23" name="图片 22"/>
            <p:cNvPicPr>
              <a:picLocks noChangeAspect="1"/>
            </p:cNvPicPr>
            <p:nvPr/>
          </p:nvPicPr>
          <p:blipFill>
            <a:blip r:embed="rId1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75" y="128"/>
              <a:ext cx="308" cy="226"/>
            </a:xfrm>
            <a:prstGeom prst="rect">
              <a:avLst/>
            </a:prstGeom>
          </p:spPr>
        </p:pic>
        <p:pic>
          <p:nvPicPr>
            <p:cNvPr id="24" name="图片 23"/>
            <p:cNvPicPr>
              <a:picLocks noChangeAspect="1"/>
            </p:cNvPicPr>
            <p:nvPr/>
          </p:nvPicPr>
          <p:blipFill>
            <a:blip r:embed="rId1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766" y="0"/>
              <a:ext cx="322" cy="323"/>
            </a:xfrm>
            <a:prstGeom prst="rect">
              <a:avLst/>
            </a:prstGeom>
          </p:spPr>
        </p:pic>
        <p:pic>
          <p:nvPicPr>
            <p:cNvPr id="11296" name="图片 24"/>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08" y="382"/>
              <a:ext cx="254" cy="256"/>
            </a:xfrm>
            <a:prstGeom prst="rect">
              <a:avLst/>
            </a:prstGeom>
            <a:noFill/>
            <a:ln w="9525">
              <a:noFill/>
              <a:miter lim="800000"/>
              <a:headEnd/>
              <a:tailEnd/>
            </a:ln>
          </p:spPr>
        </p:pic>
        <p:pic>
          <p:nvPicPr>
            <p:cNvPr id="26" name="图片 25"/>
            <p:cNvPicPr>
              <a:picLocks noChangeAspect="1"/>
            </p:cNvPicPr>
            <p:nvPr/>
          </p:nvPicPr>
          <p:blipFill>
            <a:blip r:embed="rId1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420" y="236"/>
              <a:ext cx="242" cy="244"/>
            </a:xfrm>
            <a:prstGeom prst="rect">
              <a:avLst/>
            </a:prstGeom>
          </p:spPr>
        </p:pic>
        <p:pic>
          <p:nvPicPr>
            <p:cNvPr id="28" name="图片 27"/>
            <p:cNvPicPr>
              <a:picLocks noChangeAspect="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2758" y="-68"/>
              <a:ext cx="232" cy="405"/>
            </a:xfrm>
            <a:prstGeom prst="rect">
              <a:avLst/>
            </a:prstGeom>
          </p:spPr>
        </p:pic>
        <p:pic>
          <p:nvPicPr>
            <p:cNvPr id="29" name="图片 28"/>
            <p:cNvPicPr>
              <a:picLocks noChangeAspect="1"/>
            </p:cNvPicPr>
            <p:nvPr/>
          </p:nvPicPr>
          <p:blipFill>
            <a:blip r:embed="rId1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71" y="159"/>
              <a:ext cx="333" cy="271"/>
            </a:xfrm>
            <a:prstGeom prst="rect">
              <a:avLst/>
            </a:prstGeom>
          </p:spPr>
        </p:pic>
        <p:pic>
          <p:nvPicPr>
            <p:cNvPr id="30" name="图片 29"/>
            <p:cNvPicPr>
              <a:picLocks noChangeAspect="1"/>
            </p:cNvPicPr>
            <p:nvPr/>
          </p:nvPicPr>
          <p:blipFill>
            <a:blip r:embed="rId1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3481104">
              <a:off x="1641" y="125"/>
              <a:ext cx="242" cy="344"/>
            </a:xfrm>
            <a:prstGeom prst="rect">
              <a:avLst/>
            </a:prstGeom>
          </p:spPr>
        </p:pic>
        <p:pic>
          <p:nvPicPr>
            <p:cNvPr id="31" name="图片 30"/>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859" y="552"/>
              <a:ext cx="223" cy="207"/>
            </a:xfrm>
            <a:prstGeom prst="rect">
              <a:avLst/>
            </a:prstGeom>
          </p:spPr>
        </p:pic>
        <p:pic>
          <p:nvPicPr>
            <p:cNvPr id="32" name="图片 31"/>
            <p:cNvPicPr>
              <a:picLocks noChangeAspect="1"/>
            </p:cNvPicPr>
            <p:nvPr/>
          </p:nvPicPr>
          <p:blipFill>
            <a:blip r:embed="rId1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054" y="76"/>
              <a:ext cx="281" cy="281"/>
            </a:xfrm>
            <a:prstGeom prst="rect">
              <a:avLst/>
            </a:prstGeom>
          </p:spPr>
        </p:pic>
        <p:pic>
          <p:nvPicPr>
            <p:cNvPr id="33" name="图片 32"/>
            <p:cNvPicPr>
              <a:picLocks noChangeAspect="1"/>
            </p:cNvPicPr>
            <p:nvPr/>
          </p:nvPicPr>
          <p:blipFill>
            <a:blip r:embed="rId1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027" y="-10"/>
              <a:ext cx="226" cy="227"/>
            </a:xfrm>
            <a:prstGeom prst="rect">
              <a:avLst/>
            </a:prstGeom>
          </p:spPr>
        </p:pic>
        <p:pic>
          <p:nvPicPr>
            <p:cNvPr id="34" name="图片 33"/>
            <p:cNvPicPr>
              <a:picLocks noChangeAspect="1"/>
            </p:cNvPicPr>
            <p:nvPr/>
          </p:nvPicPr>
          <p:blipFill>
            <a:blip r:embed="rId2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60" y="-40"/>
              <a:ext cx="270" cy="270"/>
            </a:xfrm>
            <a:prstGeom prst="rect">
              <a:avLst/>
            </a:prstGeom>
          </p:spPr>
        </p:pic>
        <p:pic>
          <p:nvPicPr>
            <p:cNvPr id="35" name="图片 34"/>
            <p:cNvPicPr>
              <a:picLocks noChangeAspect="1"/>
            </p:cNvPicPr>
            <p:nvPr/>
          </p:nvPicPr>
          <p:blipFill>
            <a:blip r:embed="rId2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079" y="10"/>
              <a:ext cx="247" cy="243"/>
            </a:xfrm>
            <a:prstGeom prst="rect">
              <a:avLst/>
            </a:prstGeom>
          </p:spPr>
        </p:pic>
        <p:pic>
          <p:nvPicPr>
            <p:cNvPr id="36" name="图片 35"/>
            <p:cNvPicPr>
              <a:picLocks noChangeAspect="1"/>
            </p:cNvPicPr>
            <p:nvPr/>
          </p:nvPicPr>
          <p:blipFill>
            <a:blip r:embed="rId2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0" y="33"/>
              <a:ext cx="369" cy="368"/>
            </a:xfrm>
            <a:prstGeom prst="rect">
              <a:avLst/>
            </a:prstGeom>
          </p:spPr>
        </p:pic>
        <p:pic>
          <p:nvPicPr>
            <p:cNvPr id="37" name="图片 36"/>
            <p:cNvPicPr>
              <a:picLocks noChangeAspect="1"/>
            </p:cNvPicPr>
            <p:nvPr/>
          </p:nvPicPr>
          <p:blipFill>
            <a:blip r:embed="rId2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205" y="447"/>
              <a:ext cx="132" cy="230"/>
            </a:xfrm>
            <a:prstGeom prst="rect">
              <a:avLst/>
            </a:prstGeom>
          </p:spPr>
        </p:pic>
        <p:pic>
          <p:nvPicPr>
            <p:cNvPr id="38" name="图片 37"/>
            <p:cNvPicPr>
              <a:picLocks noChangeAspect="1"/>
            </p:cNvPicPr>
            <p:nvPr/>
          </p:nvPicPr>
          <p:blipFill>
            <a:blip r:embed="rId2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21" y="-139"/>
              <a:ext cx="218" cy="290"/>
            </a:xfrm>
            <a:prstGeom prst="rect">
              <a:avLst/>
            </a:prstGeom>
          </p:spPr>
        </p:pic>
        <p:pic>
          <p:nvPicPr>
            <p:cNvPr id="39" name="图片 38"/>
            <p:cNvPicPr>
              <a:picLocks noChangeAspect="1"/>
            </p:cNvPicPr>
            <p:nvPr/>
          </p:nvPicPr>
          <p:blipFill>
            <a:blip r:embed="rId2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280487">
              <a:off x="258" y="41"/>
              <a:ext cx="267" cy="174"/>
            </a:xfrm>
            <a:prstGeom prst="rect">
              <a:avLst/>
            </a:prstGeom>
          </p:spPr>
        </p:pic>
        <p:pic>
          <p:nvPicPr>
            <p:cNvPr id="40" name="图片 39"/>
            <p:cNvPicPr>
              <a:picLocks noChangeAspect="1"/>
            </p:cNvPicPr>
            <p:nvPr/>
          </p:nvPicPr>
          <p:blipFill>
            <a:blip r:embed="rId9"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1392" y="-39"/>
              <a:ext cx="330" cy="196"/>
            </a:xfrm>
            <a:prstGeom prst="rect">
              <a:avLst/>
            </a:prstGeom>
          </p:spPr>
        </p:pic>
        <p:pic>
          <p:nvPicPr>
            <p:cNvPr id="41" name="图片 40"/>
            <p:cNvPicPr>
              <a:picLocks noChangeAspect="1"/>
            </p:cNvPicPr>
            <p:nvPr/>
          </p:nvPicPr>
          <p:blipFill>
            <a:blip r:embed="rId7" cstate="print">
              <a:duotone>
                <a:schemeClr val="accent1">
                  <a:shade val="45000"/>
                  <a:satMod val="135000"/>
                </a:schemeClr>
                <a:prstClr val="white"/>
              </a:duotone>
            </a:blip>
            <a:stretch>
              <a:fillRect/>
            </a:stretch>
          </p:blipFill>
          <p:spPr>
            <a:xfrm rot="10800000">
              <a:off x="2007" y="401"/>
              <a:ext cx="575" cy="576"/>
            </a:xfrm>
            <a:prstGeom prst="rect">
              <a:avLst/>
            </a:prstGeom>
          </p:spPr>
        </p:pic>
        <p:pic>
          <p:nvPicPr>
            <p:cNvPr id="42" name="图片 41"/>
            <p:cNvPicPr>
              <a:picLocks noChangeAspect="1"/>
            </p:cNvPicPr>
            <p:nvPr/>
          </p:nvPicPr>
          <p:blipFill>
            <a:blip r:embed="rId1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208" y="304"/>
              <a:ext cx="323" cy="323"/>
            </a:xfrm>
            <a:prstGeom prst="rect">
              <a:avLst/>
            </a:prstGeom>
          </p:spPr>
        </p:pic>
        <p:pic>
          <p:nvPicPr>
            <p:cNvPr id="43" name="图片 42"/>
            <p:cNvPicPr>
              <a:picLocks noChangeAspect="1"/>
            </p:cNvPicPr>
            <p:nvPr/>
          </p:nvPicPr>
          <p:blipFill>
            <a:blip r:embed="rId26"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325" y="381"/>
              <a:ext cx="87" cy="152"/>
            </a:xfrm>
            <a:prstGeom prst="rect">
              <a:avLst/>
            </a:prstGeom>
          </p:spPr>
        </p:pic>
        <p:pic>
          <p:nvPicPr>
            <p:cNvPr id="45" name="图片 44"/>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4866620">
              <a:off x="3447" y="-47"/>
              <a:ext cx="224" cy="208"/>
            </a:xfrm>
            <a:prstGeom prst="rect">
              <a:avLst/>
            </a:prstGeom>
          </p:spPr>
        </p:pic>
        <p:pic>
          <p:nvPicPr>
            <p:cNvPr id="46" name="图片 45"/>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726" y="24"/>
              <a:ext cx="224" cy="207"/>
            </a:xfrm>
            <a:prstGeom prst="rect">
              <a:avLst/>
            </a:prstGeom>
          </p:spPr>
        </p:pic>
        <p:pic>
          <p:nvPicPr>
            <p:cNvPr id="47" name="图片 46"/>
            <p:cNvPicPr>
              <a:picLocks noChangeAspect="1"/>
            </p:cNvPicPr>
            <p:nvPr/>
          </p:nvPicPr>
          <p:blipFill>
            <a:blip r:embed="rId2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842783">
              <a:off x="4162" y="517"/>
              <a:ext cx="144" cy="205"/>
            </a:xfrm>
            <a:prstGeom prst="rect">
              <a:avLst/>
            </a:prstGeom>
          </p:spPr>
        </p:pic>
        <p:pic>
          <p:nvPicPr>
            <p:cNvPr id="48" name="图片 47"/>
            <p:cNvPicPr>
              <a:picLocks noChangeAspect="1"/>
            </p:cNvPicPr>
            <p:nvPr/>
          </p:nvPicPr>
          <p:blipFill>
            <a:blip r:embed="rId2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rot="14964289">
              <a:off x="3729" y="645"/>
              <a:ext cx="200" cy="196"/>
            </a:xfrm>
            <a:prstGeom prst="rect">
              <a:avLst/>
            </a:prstGeom>
          </p:spPr>
        </p:pic>
        <p:pic>
          <p:nvPicPr>
            <p:cNvPr id="49" name="图片 48"/>
            <p:cNvPicPr>
              <a:picLocks noChangeAspect="1"/>
            </p:cNvPicPr>
            <p:nvPr/>
          </p:nvPicPr>
          <p:blipFill>
            <a:blip r:embed="rId1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282" y="-73"/>
              <a:ext cx="226" cy="226"/>
            </a:xfrm>
            <a:prstGeom prst="rect">
              <a:avLst/>
            </a:prstGeom>
          </p:spPr>
        </p:pic>
        <p:pic>
          <p:nvPicPr>
            <p:cNvPr id="50" name="图片 49"/>
            <p:cNvPicPr>
              <a:picLocks noChangeAspect="1"/>
            </p:cNvPicPr>
            <p:nvPr/>
          </p:nvPicPr>
          <p:blipFill>
            <a:blip r:embed="rId2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930" y="271"/>
              <a:ext cx="270" cy="270"/>
            </a:xfrm>
            <a:prstGeom prst="rect">
              <a:avLst/>
            </a:prstGeom>
          </p:spPr>
        </p:pic>
        <p:pic>
          <p:nvPicPr>
            <p:cNvPr id="51" name="图片 50"/>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1750" y="343"/>
              <a:ext cx="188" cy="327"/>
            </a:xfrm>
            <a:prstGeom prst="rect">
              <a:avLst/>
            </a:prstGeom>
          </p:spPr>
        </p:pic>
        <p:sp>
          <p:nvSpPr>
            <p:cNvPr id="52" name="五角星 51"/>
            <p:cNvSpPr/>
            <p:nvPr/>
          </p:nvSpPr>
          <p:spPr>
            <a:xfrm>
              <a:off x="1913" y="45"/>
              <a:ext cx="136" cy="143"/>
            </a:xfrm>
            <a:prstGeom prst="star5">
              <a:avLst/>
            </a:prstGeom>
            <a:solidFill>
              <a:srgbClr val="D39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3" name="图片 52"/>
            <p:cNvPicPr>
              <a:picLocks noChangeAspect="1"/>
            </p:cNvPicPr>
            <p:nvPr/>
          </p:nvPicPr>
          <p:blipFill>
            <a:blip r:embed="rId12"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46" y="1"/>
              <a:ext cx="254" cy="257"/>
            </a:xfrm>
            <a:prstGeom prst="rect">
              <a:avLst/>
            </a:prstGeom>
          </p:spPr>
        </p:pic>
        <p:pic>
          <p:nvPicPr>
            <p:cNvPr id="54" name="图片 53"/>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151" y="-23"/>
              <a:ext cx="157" cy="157"/>
            </a:xfrm>
            <a:prstGeom prst="rect">
              <a:avLst/>
            </a:prstGeom>
          </p:spPr>
        </p:pic>
        <p:pic>
          <p:nvPicPr>
            <p:cNvPr id="55" name="图片 54"/>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4495" y="-116"/>
              <a:ext cx="188" cy="327"/>
            </a:xfrm>
            <a:prstGeom prst="rect">
              <a:avLst/>
            </a:prstGeom>
          </p:spPr>
        </p:pic>
        <p:pic>
          <p:nvPicPr>
            <p:cNvPr id="11325" name="图片 55"/>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80" y="93"/>
              <a:ext cx="254" cy="257"/>
            </a:xfrm>
            <a:prstGeom prst="rect">
              <a:avLst/>
            </a:prstGeom>
            <a:noFill/>
            <a:ln w="9525">
              <a:noFill/>
              <a:miter lim="800000"/>
              <a:headEnd/>
              <a:tailEnd/>
            </a:ln>
          </p:spPr>
        </p:pic>
        <p:pic>
          <p:nvPicPr>
            <p:cNvPr id="57" name="图片 56"/>
            <p:cNvPicPr>
              <a:picLocks noChangeAspect="1"/>
            </p:cNvPicPr>
            <p:nvPr/>
          </p:nvPicPr>
          <p:blipFill>
            <a:blip r:embed="rId2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75" y="182"/>
              <a:ext cx="153" cy="150"/>
            </a:xfrm>
            <a:prstGeom prst="rect">
              <a:avLst/>
            </a:prstGeom>
          </p:spPr>
        </p:pic>
        <p:pic>
          <p:nvPicPr>
            <p:cNvPr id="58" name="图片 57"/>
            <p:cNvPicPr>
              <a:picLocks noChangeAspect="1"/>
            </p:cNvPicPr>
            <p:nvPr/>
          </p:nvPicPr>
          <p:blipFill>
            <a:blip r:embed="rId30"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rot="4885295">
              <a:off x="4521" y="217"/>
              <a:ext cx="236" cy="140"/>
            </a:xfrm>
            <a:prstGeom prst="rect">
              <a:avLst/>
            </a:prstGeom>
          </p:spPr>
        </p:pic>
        <p:pic>
          <p:nvPicPr>
            <p:cNvPr id="59" name="图片 58"/>
            <p:cNvPicPr>
              <a:picLocks noChangeAspect="1"/>
            </p:cNvPicPr>
            <p:nvPr/>
          </p:nvPicPr>
          <p:blipFill>
            <a:blip r:embed="rId8" cstate="print">
              <a:duotone>
                <a:schemeClr val="accent6">
                  <a:shade val="45000"/>
                  <a:satMod val="135000"/>
                </a:schemeClr>
                <a:prstClr val="white"/>
              </a:duotone>
            </a:blip>
            <a:stretch>
              <a:fillRect/>
            </a:stretch>
          </p:blipFill>
          <p:spPr>
            <a:xfrm>
              <a:off x="523" y="11"/>
              <a:ext cx="117" cy="117"/>
            </a:xfrm>
            <a:prstGeom prst="rect">
              <a:avLst/>
            </a:prstGeom>
          </p:spPr>
        </p:pic>
        <p:pic>
          <p:nvPicPr>
            <p:cNvPr id="60" name="图片 59"/>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540" y="413"/>
              <a:ext cx="156" cy="156"/>
            </a:xfrm>
            <a:prstGeom prst="rect">
              <a:avLst/>
            </a:prstGeom>
          </p:spPr>
        </p:pic>
        <p:pic>
          <p:nvPicPr>
            <p:cNvPr id="61" name="图片 60"/>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3307057">
              <a:off x="4737" y="171"/>
              <a:ext cx="422" cy="422"/>
            </a:xfrm>
            <a:prstGeom prst="rect">
              <a:avLst/>
            </a:prstGeom>
          </p:spPr>
        </p:pic>
        <p:pic>
          <p:nvPicPr>
            <p:cNvPr id="62" name="图片 61"/>
            <p:cNvPicPr>
              <a:picLocks noChangeAspect="1"/>
            </p:cNvPicPr>
            <p:nvPr/>
          </p:nvPicPr>
          <p:blipFill>
            <a:blip r:embed="rId31"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147045">
              <a:off x="5492" y="-61"/>
              <a:ext cx="349" cy="349"/>
            </a:xfrm>
            <a:prstGeom prst="rect">
              <a:avLst/>
            </a:prstGeom>
          </p:spPr>
        </p:pic>
        <p:pic>
          <p:nvPicPr>
            <p:cNvPr id="63" name="图片 62"/>
            <p:cNvPicPr>
              <a:picLocks noChangeAspect="1"/>
            </p:cNvPicPr>
            <p:nvPr/>
          </p:nvPicPr>
          <p:blipFill>
            <a:blip r:embed="rId3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66" y="516"/>
              <a:ext cx="179" cy="178"/>
            </a:xfrm>
            <a:prstGeom prst="rect">
              <a:avLst/>
            </a:prstGeom>
          </p:spPr>
        </p:pic>
        <p:pic>
          <p:nvPicPr>
            <p:cNvPr id="64" name="图片 63"/>
            <p:cNvPicPr>
              <a:picLocks noChangeAspect="1"/>
            </p:cNvPicPr>
            <p:nvPr/>
          </p:nvPicPr>
          <p:blipFill>
            <a:blip r:embed="rId3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63" y="-3"/>
              <a:ext cx="119" cy="118"/>
            </a:xfrm>
            <a:prstGeom prst="rect">
              <a:avLst/>
            </a:prstGeom>
          </p:spPr>
        </p:pic>
        <p:pic>
          <p:nvPicPr>
            <p:cNvPr id="65" name="图片 64"/>
            <p:cNvPicPr>
              <a:picLocks noChangeAspect="1"/>
            </p:cNvPicPr>
            <p:nvPr/>
          </p:nvPicPr>
          <p:blipFill>
            <a:blip r:embed="rId3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842783">
              <a:off x="3298" y="-151"/>
              <a:ext cx="144" cy="206"/>
            </a:xfrm>
            <a:prstGeom prst="rect">
              <a:avLst/>
            </a:prstGeom>
          </p:spPr>
        </p:pic>
        <p:pic>
          <p:nvPicPr>
            <p:cNvPr id="66" name="图片 65"/>
            <p:cNvPicPr>
              <a:picLocks noChangeAspect="1"/>
            </p:cNvPicPr>
            <p:nvPr/>
          </p:nvPicPr>
          <p:blipFill>
            <a:blip r:embed="rId3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864" y="467"/>
              <a:ext cx="205" cy="205"/>
            </a:xfrm>
            <a:prstGeom prst="rect">
              <a:avLst/>
            </a:prstGeom>
          </p:spPr>
        </p:pic>
        <p:pic>
          <p:nvPicPr>
            <p:cNvPr id="67" name="图片 66"/>
            <p:cNvPicPr>
              <a:picLocks noChangeAspect="1"/>
            </p:cNvPicPr>
            <p:nvPr/>
          </p:nvPicPr>
          <p:blipFill>
            <a:blip r:embed="rId3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9000000">
              <a:off x="3521" y="115"/>
              <a:ext cx="209" cy="209"/>
            </a:xfrm>
            <a:prstGeom prst="rect">
              <a:avLst/>
            </a:prstGeom>
          </p:spPr>
        </p:pic>
        <p:pic>
          <p:nvPicPr>
            <p:cNvPr id="68" name="图片 67"/>
            <p:cNvPicPr>
              <a:picLocks noChangeAspect="1"/>
            </p:cNvPicPr>
            <p:nvPr/>
          </p:nvPicPr>
          <p:blipFill>
            <a:blip r:embed="rId3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5371300">
              <a:off x="1734" y="-255"/>
              <a:ext cx="357" cy="358"/>
            </a:xfrm>
            <a:prstGeom prst="rect">
              <a:avLst/>
            </a:prstGeom>
          </p:spPr>
        </p:pic>
        <p:pic>
          <p:nvPicPr>
            <p:cNvPr id="69" name="图片 68"/>
            <p:cNvPicPr>
              <a:picLocks noChangeAspect="1"/>
            </p:cNvPicPr>
            <p:nvPr/>
          </p:nvPicPr>
          <p:blipFill>
            <a:blip r:embed="rId3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196" y="157"/>
              <a:ext cx="266" cy="263"/>
            </a:xfrm>
            <a:prstGeom prst="rect">
              <a:avLst/>
            </a:prstGeom>
          </p:spPr>
        </p:pic>
        <p:pic>
          <p:nvPicPr>
            <p:cNvPr id="70" name="图片 69"/>
            <p:cNvPicPr>
              <a:picLocks noChangeAspect="1"/>
            </p:cNvPicPr>
            <p:nvPr/>
          </p:nvPicPr>
          <p:blipFill>
            <a:blip r:embed="rId8" cstate="print">
              <a:duotone>
                <a:schemeClr val="accent1">
                  <a:shade val="45000"/>
                  <a:satMod val="135000"/>
                </a:schemeClr>
                <a:prstClr val="white"/>
              </a:duotone>
            </a:blip>
            <a:stretch>
              <a:fillRect/>
            </a:stretch>
          </p:blipFill>
          <p:spPr>
            <a:xfrm>
              <a:off x="1439" y="183"/>
              <a:ext cx="117" cy="116"/>
            </a:xfrm>
            <a:prstGeom prst="rect">
              <a:avLst/>
            </a:prstGeom>
          </p:spPr>
        </p:pic>
        <p:pic>
          <p:nvPicPr>
            <p:cNvPr id="71" name="图片 70"/>
            <p:cNvPicPr>
              <a:picLocks noChangeAspect="1"/>
            </p:cNvPicPr>
            <p:nvPr/>
          </p:nvPicPr>
          <p:blipFill>
            <a:blip r:embed="rId29"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62" y="-90"/>
              <a:ext cx="153" cy="150"/>
            </a:xfrm>
            <a:prstGeom prst="rect">
              <a:avLst/>
            </a:prstGeom>
          </p:spPr>
        </p:pic>
        <p:pic>
          <p:nvPicPr>
            <p:cNvPr id="72" name="图片 71"/>
            <p:cNvPicPr>
              <a:picLocks noChangeAspect="1"/>
            </p:cNvPicPr>
            <p:nvPr/>
          </p:nvPicPr>
          <p:blipFill>
            <a:blip r:embed="rId8" cstate="print">
              <a:duotone>
                <a:schemeClr val="accent1">
                  <a:shade val="45000"/>
                  <a:satMod val="135000"/>
                </a:schemeClr>
                <a:prstClr val="white"/>
              </a:duotone>
            </a:blip>
            <a:stretch>
              <a:fillRect/>
            </a:stretch>
          </p:blipFill>
          <p:spPr>
            <a:xfrm>
              <a:off x="4122" y="441"/>
              <a:ext cx="117" cy="117"/>
            </a:xfrm>
            <a:prstGeom prst="rect">
              <a:avLst/>
            </a:prstGeom>
          </p:spPr>
        </p:pic>
        <p:pic>
          <p:nvPicPr>
            <p:cNvPr id="73" name="图片 72"/>
            <p:cNvPicPr>
              <a:picLocks noChangeAspect="1"/>
            </p:cNvPicPr>
            <p:nvPr/>
          </p:nvPicPr>
          <p:blipFill>
            <a:blip r:embed="rId3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397" y="359"/>
              <a:ext cx="145" cy="145"/>
            </a:xfrm>
            <a:prstGeom prst="rect">
              <a:avLst/>
            </a:prstGeom>
          </p:spPr>
        </p:pic>
      </p:grpSp>
    </p:spTree>
    <p:extLst>
      <p:ext uri="{BB962C8B-B14F-4D97-AF65-F5344CB8AC3E}">
        <p14:creationId xmlns:p14="http://schemas.microsoft.com/office/powerpoint/2010/main" val="2434710957"/>
      </p:ext>
    </p:extLst>
  </p:cSld>
  <p:clrMapOvr>
    <a:masterClrMapping/>
  </p:clrMapOvr>
  <p:transition spd="slow" advClick="0" advTm="5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285"/>
                                        </p:tgtEl>
                                        <p:attrNameLst>
                                          <p:attrName>style.visibility</p:attrName>
                                        </p:attrNameLst>
                                      </p:cBhvr>
                                      <p:to>
                                        <p:strVal val="visible"/>
                                      </p:to>
                                    </p:set>
                                    <p:animEffect transition="in" filter="wipe(down)">
                                      <p:cBhvr>
                                        <p:cTn id="7" dur="500"/>
                                        <p:tgtEl>
                                          <p:spTgt spid="11285"/>
                                        </p:tgtEl>
                                      </p:cBhvr>
                                    </p:animEffect>
                                  </p:childTnLst>
                                </p:cTn>
                              </p:par>
                              <p:par>
                                <p:cTn id="8" presetID="17" presetClass="entr" presetSubtype="10" fill="hold" grpId="0" nodeType="withEffect">
                                  <p:stCondLst>
                                    <p:cond delay="1200"/>
                                  </p:stCondLst>
                                  <p:childTnLst>
                                    <p:set>
                                      <p:cBhvr>
                                        <p:cTn id="9" dur="1" fill="hold">
                                          <p:stCondLst>
                                            <p:cond delay="0"/>
                                          </p:stCondLst>
                                        </p:cTn>
                                        <p:tgtEl>
                                          <p:spTgt spid="485449"/>
                                        </p:tgtEl>
                                        <p:attrNameLst>
                                          <p:attrName>style.visibility</p:attrName>
                                        </p:attrNameLst>
                                      </p:cBhvr>
                                      <p:to>
                                        <p:strVal val="visible"/>
                                      </p:to>
                                    </p:set>
                                    <p:anim calcmode="lin" valueType="num">
                                      <p:cBhvr>
                                        <p:cTn id="10" dur="500" fill="hold"/>
                                        <p:tgtEl>
                                          <p:spTgt spid="485449"/>
                                        </p:tgtEl>
                                        <p:attrNameLst>
                                          <p:attrName>ppt_w</p:attrName>
                                        </p:attrNameLst>
                                      </p:cBhvr>
                                      <p:tavLst>
                                        <p:tav tm="0">
                                          <p:val>
                                            <p:fltVal val="0"/>
                                          </p:val>
                                        </p:tav>
                                        <p:tav tm="100000">
                                          <p:val>
                                            <p:strVal val="#ppt_w"/>
                                          </p:val>
                                        </p:tav>
                                      </p:tavLst>
                                    </p:anim>
                                    <p:anim calcmode="lin" valueType="num">
                                      <p:cBhvr>
                                        <p:cTn id="11" dur="500" fill="hold"/>
                                        <p:tgtEl>
                                          <p:spTgt spid="485449"/>
                                        </p:tgtEl>
                                        <p:attrNameLst>
                                          <p:attrName>ppt_h</p:attrName>
                                        </p:attrNameLst>
                                      </p:cBhvr>
                                      <p:tavLst>
                                        <p:tav tm="0">
                                          <p:val>
                                            <p:strVal val="#ppt_h"/>
                                          </p:val>
                                        </p:tav>
                                        <p:tav tm="100000">
                                          <p:val>
                                            <p:strVal val="#ppt_h"/>
                                          </p:val>
                                        </p:tav>
                                      </p:tavLst>
                                    </p:anim>
                                  </p:childTnLst>
                                </p:cTn>
                              </p:par>
                              <p:par>
                                <p:cTn id="12" presetID="23" presetClass="entr" presetSubtype="16" fill="hold" grpId="0" nodeType="withEffect">
                                  <p:stCondLst>
                                    <p:cond delay="1500"/>
                                  </p:stCondLst>
                                  <p:childTnLst>
                                    <p:set>
                                      <p:cBhvr>
                                        <p:cTn id="13" dur="1" fill="hold">
                                          <p:stCondLst>
                                            <p:cond delay="0"/>
                                          </p:stCondLst>
                                        </p:cTn>
                                        <p:tgtEl>
                                          <p:spTgt spid="485448"/>
                                        </p:tgtEl>
                                        <p:attrNameLst>
                                          <p:attrName>style.visibility</p:attrName>
                                        </p:attrNameLst>
                                      </p:cBhvr>
                                      <p:to>
                                        <p:strVal val="visible"/>
                                      </p:to>
                                    </p:set>
                                    <p:anim calcmode="lin" valueType="num">
                                      <p:cBhvr>
                                        <p:cTn id="14" dur="500" fill="hold"/>
                                        <p:tgtEl>
                                          <p:spTgt spid="485448"/>
                                        </p:tgtEl>
                                        <p:attrNameLst>
                                          <p:attrName>ppt_w</p:attrName>
                                        </p:attrNameLst>
                                      </p:cBhvr>
                                      <p:tavLst>
                                        <p:tav tm="0">
                                          <p:val>
                                            <p:fltVal val="0"/>
                                          </p:val>
                                        </p:tav>
                                        <p:tav tm="100000">
                                          <p:val>
                                            <p:strVal val="#ppt_w"/>
                                          </p:val>
                                        </p:tav>
                                      </p:tavLst>
                                    </p:anim>
                                    <p:anim calcmode="lin" valueType="num">
                                      <p:cBhvr>
                                        <p:cTn id="15" dur="500" fill="hold"/>
                                        <p:tgtEl>
                                          <p:spTgt spid="485448"/>
                                        </p:tgtEl>
                                        <p:attrNameLst>
                                          <p:attrName>ppt_h</p:attrName>
                                        </p:attrNameLst>
                                      </p:cBhvr>
                                      <p:tavLst>
                                        <p:tav tm="0">
                                          <p:val>
                                            <p:fltVal val="0"/>
                                          </p:val>
                                        </p:tav>
                                        <p:tav tm="100000">
                                          <p:val>
                                            <p:strVal val="#ppt_h"/>
                                          </p:val>
                                        </p:tav>
                                      </p:tavLst>
                                    </p:anim>
                                  </p:childTnLst>
                                </p:cTn>
                              </p:par>
                              <p:par>
                                <p:cTn id="16" presetID="12" presetClass="entr" presetSubtype="2" fill="hold" grpId="0" nodeType="withEffect">
                                  <p:stCondLst>
                                    <p:cond delay="1900"/>
                                  </p:stCondLst>
                                  <p:childTnLst>
                                    <p:set>
                                      <p:cBhvr>
                                        <p:cTn id="17" dur="1" fill="hold">
                                          <p:stCondLst>
                                            <p:cond delay="0"/>
                                          </p:stCondLst>
                                        </p:cTn>
                                        <p:tgtEl>
                                          <p:spTgt spid="485447"/>
                                        </p:tgtEl>
                                        <p:attrNameLst>
                                          <p:attrName>style.visibility</p:attrName>
                                        </p:attrNameLst>
                                      </p:cBhvr>
                                      <p:to>
                                        <p:strVal val="visible"/>
                                      </p:to>
                                    </p:set>
                                    <p:animEffect transition="in" filter="slide(fromRight)">
                                      <p:cBhvr>
                                        <p:cTn id="18" dur="500"/>
                                        <p:tgtEl>
                                          <p:spTgt spid="485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447" grpId="0"/>
      <p:bldP spid="485448" grpId="0"/>
      <p:bldP spid="48544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0" name="组合 149"/>
          <p:cNvGrpSpPr/>
          <p:nvPr/>
        </p:nvGrpSpPr>
        <p:grpSpPr>
          <a:xfrm>
            <a:off x="507974" y="251500"/>
            <a:ext cx="1454094" cy="369332"/>
            <a:chOff x="568442" y="319364"/>
            <a:chExt cx="1846469" cy="468994"/>
          </a:xfrm>
        </p:grpSpPr>
        <p:sp>
          <p:nvSpPr>
            <p:cNvPr id="151" name="文本框 23"/>
            <p:cNvSpPr txBox="1"/>
            <p:nvPr/>
          </p:nvSpPr>
          <p:spPr>
            <a:xfrm>
              <a:off x="665958" y="319364"/>
              <a:ext cx="1748953" cy="468994"/>
            </a:xfrm>
            <a:prstGeom prst="rect">
              <a:avLst/>
            </a:prstGeom>
            <a:noFill/>
          </p:spPr>
          <p:txBody>
            <a:bodyPr wrap="none" rtlCol="0">
              <a:spAutoFit/>
            </a:bodyPr>
            <a:lstStyle/>
            <a:p>
              <a:r>
                <a:rPr lang="en-US" altLang="zh-CN" sz="1800" b="1">
                  <a:solidFill>
                    <a:srgbClr val="116DA6"/>
                  </a:solidFill>
                  <a:latin typeface="Times New Roman" panose="02020603050405020304" pitchFamily="18" charset="0"/>
                  <a:cs typeface="Times New Roman" panose="02020603050405020304" pitchFamily="18" charset="0"/>
                  <a:sym typeface="+mn-ea"/>
                </a:rPr>
                <a:t>Conclusions</a:t>
              </a:r>
              <a:endParaRPr lang="zh-CN" altLang="en-US" sz="1680" b="1" dirty="0">
                <a:solidFill>
                  <a:schemeClr val="bg2"/>
                </a:solidFill>
                <a:latin typeface="Times New Roman" panose="02020603050405020304" pitchFamily="18" charset="0"/>
                <a:cs typeface="Times New Roman" panose="02020603050405020304" pitchFamily="18" charset="0"/>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ndParaRPr>
            </a:p>
          </p:txBody>
        </p:sp>
      </p:grpSp>
      <p:sp>
        <p:nvSpPr>
          <p:cNvPr id="154" name="圆角矩形 153"/>
          <p:cNvSpPr/>
          <p:nvPr/>
        </p:nvSpPr>
        <p:spPr>
          <a:xfrm>
            <a:off x="481362" y="755503"/>
            <a:ext cx="8759128" cy="2835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a:solidFill>
                <a:prstClr val="white"/>
              </a:solidFill>
              <a:latin typeface="微软雅黑"/>
            </a:endParaRPr>
          </a:p>
        </p:txBody>
      </p:sp>
      <p:sp>
        <p:nvSpPr>
          <p:cNvPr id="77" name="矩形 76">
            <a:extLst>
              <a:ext uri="{FF2B5EF4-FFF2-40B4-BE49-F238E27FC236}">
                <a16:creationId xmlns:a16="http://schemas.microsoft.com/office/drawing/2014/main" id="{D5005225-085A-45BE-A86D-A2D455BDC123}"/>
              </a:ext>
            </a:extLst>
          </p:cNvPr>
          <p:cNvSpPr/>
          <p:nvPr/>
        </p:nvSpPr>
        <p:spPr>
          <a:xfrm>
            <a:off x="1404541" y="1476201"/>
            <a:ext cx="7645400" cy="2369880"/>
          </a:xfrm>
          <a:prstGeom prst="rect">
            <a:avLst/>
          </a:prstGeom>
        </p:spPr>
        <p:txBody>
          <a:bodyPr wrap="square">
            <a:spAutoFit/>
          </a:bodyPr>
          <a:lstStyle/>
          <a:p>
            <a:pPr marL="457200" indent="-457200">
              <a:buFont typeface="+mj-lt"/>
              <a:buAutoNum type="arabicPeriod"/>
            </a:pPr>
            <a:r>
              <a:rPr lang="zh-CN" altLang="en-US">
                <a:latin typeface="Times New Roman" panose="02020603050405020304" pitchFamily="18" charset="0"/>
                <a:cs typeface="Times New Roman" panose="02020603050405020304" pitchFamily="18" charset="0"/>
              </a:rPr>
              <a:t>Deep </a:t>
            </a:r>
            <a:r>
              <a:rPr lang="zh-CN" altLang="en-US" dirty="0">
                <a:latin typeface="Times New Roman" panose="02020603050405020304" pitchFamily="18" charset="0"/>
                <a:cs typeface="Times New Roman" panose="02020603050405020304" pitchFamily="18" charset="0"/>
              </a:rPr>
              <a:t>separable convolutional network module</a:t>
            </a:r>
            <a:r>
              <a:rPr lang="en-US" altLang="zh-CN" dirty="0">
                <a:latin typeface="Times New Roman" panose="02020603050405020304" pitchFamily="18" charset="0"/>
                <a:cs typeface="Times New Roman" panose="02020603050405020304" pitchFamily="18" charset="0"/>
              </a:rPr>
              <a:t>.</a:t>
            </a:r>
          </a:p>
          <a:p>
            <a:pPr marL="457200" indent="-457200">
              <a:buFont typeface="+mj-lt"/>
              <a:buAutoNum type="arabicPeriod"/>
            </a:pPr>
            <a:endParaRPr lang="zh-CN" altLang="en-US"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dirty="0">
                <a:latin typeface="Times New Roman" panose="02020603050405020304" pitchFamily="18" charset="0"/>
                <a:cs typeface="Times New Roman" panose="02020603050405020304" pitchFamily="18" charset="0"/>
              </a:rPr>
              <a:t>Scene-level region </a:t>
            </a:r>
            <a:r>
              <a:rPr lang="en-US" altLang="zh-CN" dirty="0">
                <a:latin typeface="Times New Roman" panose="02020603050405020304" pitchFamily="18" charset="0"/>
                <a:cs typeface="Times New Roman" panose="02020603050405020304" pitchFamily="18" charset="0"/>
              </a:rPr>
              <a:t>proposal</a:t>
            </a:r>
            <a:r>
              <a:rPr lang="zh-CN" altLang="en-US" dirty="0">
                <a:latin typeface="Times New Roman" panose="02020603050405020304" pitchFamily="18" charset="0"/>
                <a:cs typeface="Times New Roman" panose="02020603050405020304" pitchFamily="18" charset="0"/>
              </a:rPr>
              <a:t> self-attention module</a:t>
            </a:r>
            <a:r>
              <a:rPr lang="en-US" altLang="zh-CN" dirty="0">
                <a:latin typeface="Times New Roman" panose="02020603050405020304" pitchFamily="18" charset="0"/>
                <a:cs typeface="Times New Roman" panose="02020603050405020304" pitchFamily="18" charset="0"/>
              </a:rPr>
              <a:t>.</a:t>
            </a:r>
          </a:p>
          <a:p>
            <a:pPr marL="457200" indent="-457200">
              <a:buFont typeface="+mj-lt"/>
              <a:buAutoNum type="arabicPeriod"/>
            </a:pPr>
            <a:endParaRPr lang="zh-CN" altLang="en-US"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altLang="zh-CN" dirty="0">
                <a:latin typeface="Times New Roman" panose="02020603050405020304" pitchFamily="18" charset="0"/>
                <a:cs typeface="Times New Roman" panose="02020603050405020304" pitchFamily="18" charset="0"/>
              </a:rPr>
              <a:t>Bounding box</a:t>
            </a:r>
            <a:r>
              <a:rPr lang="zh-CN" altLang="en-US" dirty="0">
                <a:latin typeface="Times New Roman" panose="02020603050405020304" pitchFamily="18" charset="0"/>
                <a:cs typeface="Times New Roman" panose="02020603050405020304" pitchFamily="18" charset="0"/>
              </a:rPr>
              <a:t> regression enhanced network module</a:t>
            </a:r>
            <a:r>
              <a:rPr lang="en-US" altLang="zh-CN" dirty="0">
                <a:latin typeface="Times New Roman" panose="02020603050405020304" pitchFamily="18" charset="0"/>
                <a:cs typeface="Times New Roman" panose="02020603050405020304" pitchFamily="18" charset="0"/>
              </a:rPr>
              <a:t>.</a:t>
            </a:r>
          </a:p>
          <a:p>
            <a:endParaRPr lang="zh-CN" altLang="en-US" dirty="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Reduce the complexity of network parameters, obtain stronger semantic information, and achieve accurate </a:t>
            </a:r>
            <a:r>
              <a:rPr lang="en-US" altLang="zh-CN" dirty="0">
                <a:latin typeface="Times New Roman" panose="02020603050405020304" pitchFamily="18" charset="0"/>
                <a:cs typeface="Times New Roman" panose="02020603050405020304" pitchFamily="18" charset="0"/>
              </a:rPr>
              <a:t>object</a:t>
            </a:r>
            <a:r>
              <a:rPr lang="zh-CN" altLang="en-US" dirty="0">
                <a:latin typeface="Times New Roman" panose="02020603050405020304" pitchFamily="18" charset="0"/>
                <a:cs typeface="Times New Roman" panose="02020603050405020304" pitchFamily="18" charset="0"/>
              </a:rPr>
              <a:t> positioning.</a:t>
            </a:r>
          </a:p>
        </p:txBody>
      </p:sp>
    </p:spTree>
    <p:extLst>
      <p:ext uri="{BB962C8B-B14F-4D97-AF65-F5344CB8AC3E}">
        <p14:creationId xmlns:p14="http://schemas.microsoft.com/office/powerpoint/2010/main" val="350944577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 name="矩形 73"/>
          <p:cNvSpPr/>
          <p:nvPr/>
        </p:nvSpPr>
        <p:spPr>
          <a:xfrm>
            <a:off x="6528690" y="309410"/>
            <a:ext cx="775136" cy="230832"/>
          </a:xfrm>
          <a:prstGeom prst="rect">
            <a:avLst/>
          </a:prstGeom>
        </p:spPr>
        <p:txBody>
          <a:bodyPr wrap="square">
            <a:spAutoFit/>
          </a:bodyPr>
          <a:lstStyle/>
          <a:p>
            <a:pPr lvl="0"/>
            <a:r>
              <a:rPr lang="en-US" altLang="zh-CN" sz="100" dirty="0">
                <a:solidFill>
                  <a:schemeClr val="bg1"/>
                </a:solidFill>
              </a:rPr>
              <a:t>PPT</a:t>
            </a:r>
            <a:r>
              <a:rPr lang="zh-CN" altLang="en-US" sz="100" dirty="0">
                <a:solidFill>
                  <a:schemeClr val="bg1"/>
                </a:solidFill>
              </a:rPr>
              <a:t>模板下载：</a:t>
            </a:r>
            <a:r>
              <a:rPr lang="en-US" altLang="zh-CN" sz="100" dirty="0">
                <a:solidFill>
                  <a:schemeClr val="bg1"/>
                </a:solidFill>
              </a:rPr>
              <a:t>www.1ppt.com/moban/     </a:t>
            </a:r>
            <a:r>
              <a:rPr lang="zh-CN" altLang="en-US" sz="100" dirty="0">
                <a:solidFill>
                  <a:schemeClr val="bg1"/>
                </a:solidFill>
              </a:rPr>
              <a:t>行业</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www.1ppt.com/hangye/ </a:t>
            </a:r>
          </a:p>
          <a:p>
            <a:pPr lvl="0"/>
            <a:r>
              <a:rPr lang="zh-CN" altLang="en-US" sz="100" dirty="0">
                <a:solidFill>
                  <a:schemeClr val="bg1"/>
                </a:solidFill>
              </a:rPr>
              <a:t>节日</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www.1ppt.com/jieri/           PPT</a:t>
            </a:r>
            <a:r>
              <a:rPr lang="zh-CN" altLang="en-US" sz="100" dirty="0">
                <a:solidFill>
                  <a:schemeClr val="bg1"/>
                </a:solidFill>
              </a:rPr>
              <a:t>素材下载：</a:t>
            </a:r>
            <a:r>
              <a:rPr lang="en-US" altLang="zh-CN" sz="100" dirty="0">
                <a:solidFill>
                  <a:schemeClr val="bg1"/>
                </a:solidFill>
              </a:rPr>
              <a:t>www.1ppt.com/sucai/</a:t>
            </a:r>
          </a:p>
          <a:p>
            <a:pPr lvl="0"/>
            <a:r>
              <a:rPr lang="en-US" altLang="zh-CN" sz="100" dirty="0">
                <a:solidFill>
                  <a:schemeClr val="bg1"/>
                </a:solidFill>
              </a:rPr>
              <a:t>PPT</a:t>
            </a:r>
            <a:r>
              <a:rPr lang="zh-CN" altLang="en-US" sz="100" dirty="0">
                <a:solidFill>
                  <a:schemeClr val="bg1"/>
                </a:solidFill>
              </a:rPr>
              <a:t>背景图片：</a:t>
            </a:r>
            <a:r>
              <a:rPr lang="en-US" altLang="zh-CN" sz="100" dirty="0">
                <a:solidFill>
                  <a:schemeClr val="bg1"/>
                </a:solidFill>
              </a:rPr>
              <a:t>www.1ppt.com/beijing/      PPT</a:t>
            </a:r>
            <a:r>
              <a:rPr lang="zh-CN" altLang="en-US" sz="100" dirty="0">
                <a:solidFill>
                  <a:schemeClr val="bg1"/>
                </a:solidFill>
              </a:rPr>
              <a:t>图表下载：</a:t>
            </a:r>
            <a:r>
              <a:rPr lang="en-US" altLang="zh-CN" sz="100" dirty="0">
                <a:solidFill>
                  <a:schemeClr val="bg1"/>
                </a:solidFill>
              </a:rPr>
              <a:t>www.1ppt.com/tubiao/      </a:t>
            </a:r>
          </a:p>
          <a:p>
            <a:pPr lvl="0"/>
            <a:r>
              <a:rPr lang="zh-CN" altLang="en-US" sz="100" dirty="0">
                <a:solidFill>
                  <a:schemeClr val="bg1"/>
                </a:solidFill>
              </a:rPr>
              <a:t>优秀</a:t>
            </a:r>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p>
          <a:p>
            <a:pPr lvl="0"/>
            <a:r>
              <a:rPr lang="en-US" altLang="zh-CN" sz="100" dirty="0">
                <a:solidFill>
                  <a:schemeClr val="bg1"/>
                </a:solidFill>
              </a:rPr>
              <a:t>Word</a:t>
            </a:r>
            <a:r>
              <a:rPr lang="zh-CN" altLang="en-US" sz="100" dirty="0">
                <a:solidFill>
                  <a:schemeClr val="bg1"/>
                </a:solidFill>
              </a:rPr>
              <a:t>教程： </a:t>
            </a:r>
            <a:r>
              <a:rPr lang="en-US" altLang="zh-CN" sz="100" dirty="0">
                <a:solidFill>
                  <a:schemeClr val="bg1"/>
                </a:solidFill>
              </a:rPr>
              <a:t>www.1ppt.com/word/              Excel</a:t>
            </a:r>
            <a:r>
              <a:rPr lang="zh-CN" altLang="en-US" sz="100" dirty="0">
                <a:solidFill>
                  <a:schemeClr val="bg1"/>
                </a:solidFill>
              </a:rPr>
              <a:t>教程：</a:t>
            </a:r>
            <a:r>
              <a:rPr lang="en-US" altLang="zh-CN" sz="100" dirty="0">
                <a:solidFill>
                  <a:schemeClr val="bg1"/>
                </a:solidFill>
              </a:rPr>
              <a:t>www.1ppt.com/excel/  </a:t>
            </a:r>
          </a:p>
          <a:p>
            <a:pPr lvl="0"/>
            <a:r>
              <a:rPr lang="zh-CN" altLang="en-US" sz="100" dirty="0">
                <a:solidFill>
                  <a:schemeClr val="bg1"/>
                </a:solidFill>
              </a:rPr>
              <a:t>资料下载：</a:t>
            </a:r>
            <a:r>
              <a:rPr lang="en-US" altLang="zh-CN" sz="100" dirty="0">
                <a:solidFill>
                  <a:schemeClr val="bg1"/>
                </a:solidFill>
              </a:rPr>
              <a:t>www.1ppt.com/ziliao/                PPT</a:t>
            </a:r>
            <a:r>
              <a:rPr lang="zh-CN" altLang="en-US" sz="100" dirty="0">
                <a:solidFill>
                  <a:schemeClr val="bg1"/>
                </a:solidFill>
              </a:rPr>
              <a:t>课件下载：</a:t>
            </a:r>
            <a:r>
              <a:rPr lang="en-US" altLang="zh-CN" sz="100" dirty="0">
                <a:solidFill>
                  <a:schemeClr val="bg1"/>
                </a:solidFill>
              </a:rPr>
              <a:t>www.1ppt.com/kejian/ </a:t>
            </a:r>
          </a:p>
          <a:p>
            <a:pPr lvl="0"/>
            <a:r>
              <a:rPr lang="zh-CN" altLang="en-US" sz="100" dirty="0">
                <a:solidFill>
                  <a:schemeClr val="bg1"/>
                </a:solidFill>
              </a:rPr>
              <a:t>范文下载：</a:t>
            </a:r>
            <a:r>
              <a:rPr lang="en-US" altLang="zh-CN" sz="100" dirty="0">
                <a:solidFill>
                  <a:schemeClr val="bg1"/>
                </a:solidFill>
              </a:rPr>
              <a:t>www.1ppt.com/fanwen/             </a:t>
            </a:r>
            <a:r>
              <a:rPr lang="zh-CN" altLang="en-US" sz="100" dirty="0">
                <a:solidFill>
                  <a:schemeClr val="bg1"/>
                </a:solidFill>
              </a:rPr>
              <a:t>试卷下载：</a:t>
            </a:r>
            <a:r>
              <a:rPr lang="en-US" altLang="zh-CN" sz="100" dirty="0">
                <a:solidFill>
                  <a:schemeClr val="bg1"/>
                </a:solidFill>
              </a:rPr>
              <a:t>www.1ppt.com/shiti/  </a:t>
            </a:r>
          </a:p>
          <a:p>
            <a:pPr lvl="0"/>
            <a:r>
              <a:rPr lang="zh-CN" altLang="en-US" sz="100" dirty="0">
                <a:solidFill>
                  <a:schemeClr val="bg1"/>
                </a:solidFill>
              </a:rPr>
              <a:t>教案下载：</a:t>
            </a:r>
            <a:r>
              <a:rPr lang="en-US" altLang="zh-CN" sz="100" dirty="0">
                <a:solidFill>
                  <a:schemeClr val="bg1"/>
                </a:solidFill>
              </a:rPr>
              <a:t>www.1ppt.com/jiaoan/        PPT</a:t>
            </a:r>
            <a:r>
              <a:rPr lang="zh-CN" altLang="en-US" sz="100" dirty="0">
                <a:solidFill>
                  <a:schemeClr val="bg1"/>
                </a:solidFill>
              </a:rPr>
              <a:t>论坛：</a:t>
            </a:r>
            <a:r>
              <a:rPr lang="en-US" altLang="zh-CN" sz="100" dirty="0">
                <a:solidFill>
                  <a:schemeClr val="bg1"/>
                </a:solidFill>
              </a:rPr>
              <a:t>www.1ppt.cn</a:t>
            </a:r>
          </a:p>
          <a:p>
            <a:pPr lvl="0"/>
            <a:r>
              <a:rPr lang="en-US" altLang="zh-CN" sz="100" dirty="0">
                <a:solidFill>
                  <a:schemeClr val="bg1"/>
                </a:solidFill>
              </a:rPr>
              <a:t> </a:t>
            </a:r>
            <a:endParaRPr lang="zh-CN" altLang="en-US" sz="100" dirty="0">
              <a:solidFill>
                <a:schemeClr val="bg1"/>
              </a:solidFill>
            </a:endParaRPr>
          </a:p>
        </p:txBody>
      </p:sp>
      <p:grpSp>
        <p:nvGrpSpPr>
          <p:cNvPr id="72731" name="Group 27"/>
          <p:cNvGrpSpPr>
            <a:grpSpLocks/>
          </p:cNvGrpSpPr>
          <p:nvPr/>
        </p:nvGrpSpPr>
        <p:grpSpPr bwMode="auto">
          <a:xfrm>
            <a:off x="180405" y="-78542"/>
            <a:ext cx="9226550" cy="2528888"/>
            <a:chOff x="44" y="-294"/>
            <a:chExt cx="5812" cy="1593"/>
          </a:xfrm>
        </p:grpSpPr>
        <p:pic>
          <p:nvPicPr>
            <p:cNvPr id="14" name="图片 13"/>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8986837" flipH="1">
              <a:off x="2660" y="702"/>
              <a:ext cx="374" cy="540"/>
            </a:xfrm>
            <a:prstGeom prst="rect">
              <a:avLst/>
            </a:prstGeom>
          </p:spPr>
        </p:pic>
        <p:pic>
          <p:nvPicPr>
            <p:cNvPr id="15" name="图片 14"/>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3084" y="572"/>
              <a:ext cx="188" cy="327"/>
            </a:xfrm>
            <a:prstGeom prst="rect">
              <a:avLst/>
            </a:prstGeom>
          </p:spPr>
        </p:pic>
        <p:sp>
          <p:nvSpPr>
            <p:cNvPr id="16" name="五角星 15"/>
            <p:cNvSpPr/>
            <p:nvPr/>
          </p:nvSpPr>
          <p:spPr>
            <a:xfrm>
              <a:off x="2706" y="350"/>
              <a:ext cx="165" cy="173"/>
            </a:xfrm>
            <a:prstGeom prst="star5">
              <a:avLst/>
            </a:prstGeom>
            <a:solidFill>
              <a:srgbClr val="D39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图片 17"/>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8904180">
              <a:off x="2875" y="265"/>
              <a:ext cx="266" cy="174"/>
            </a:xfrm>
            <a:prstGeom prst="rect">
              <a:avLst/>
            </a:prstGeom>
          </p:spPr>
        </p:pic>
        <p:pic>
          <p:nvPicPr>
            <p:cNvPr id="19" name="图片 18"/>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113" y="401"/>
              <a:ext cx="157" cy="157"/>
            </a:xfrm>
            <a:prstGeom prst="rect">
              <a:avLst/>
            </a:prstGeom>
          </p:spPr>
        </p:pic>
        <p:pic>
          <p:nvPicPr>
            <p:cNvPr id="20" name="图片 19"/>
            <p:cNvPicPr>
              <a:picLocks noChangeAspect="1"/>
            </p:cNvPicPr>
            <p:nvPr/>
          </p:nvPicPr>
          <p:blipFill>
            <a:blip r:embed="rId7" cstate="print">
              <a:duotone>
                <a:schemeClr val="accent1">
                  <a:shade val="45000"/>
                  <a:satMod val="135000"/>
                </a:schemeClr>
                <a:prstClr val="white"/>
              </a:duotone>
            </a:blip>
            <a:stretch>
              <a:fillRect/>
            </a:stretch>
          </p:blipFill>
          <p:spPr>
            <a:xfrm>
              <a:off x="3195" y="192"/>
              <a:ext cx="576" cy="576"/>
            </a:xfrm>
            <a:prstGeom prst="rect">
              <a:avLst/>
            </a:prstGeom>
          </p:spPr>
        </p:pic>
        <p:pic>
          <p:nvPicPr>
            <p:cNvPr id="21" name="图片 20"/>
            <p:cNvPicPr>
              <a:picLocks noChangeAspect="1"/>
            </p:cNvPicPr>
            <p:nvPr/>
          </p:nvPicPr>
          <p:blipFill>
            <a:blip r:embed="rId8" cstate="print">
              <a:duotone>
                <a:schemeClr val="accent6">
                  <a:shade val="45000"/>
                  <a:satMod val="135000"/>
                </a:schemeClr>
                <a:prstClr val="white"/>
              </a:duotone>
            </a:blip>
            <a:stretch>
              <a:fillRect/>
            </a:stretch>
          </p:blipFill>
          <p:spPr>
            <a:xfrm>
              <a:off x="3440" y="581"/>
              <a:ext cx="117" cy="117"/>
            </a:xfrm>
            <a:prstGeom prst="rect">
              <a:avLst/>
            </a:prstGeom>
          </p:spPr>
        </p:pic>
        <p:pic>
          <p:nvPicPr>
            <p:cNvPr id="22" name="图片 21"/>
            <p:cNvPicPr>
              <a:picLocks noChangeAspect="1"/>
            </p:cNvPicPr>
            <p:nvPr/>
          </p:nvPicPr>
          <p:blipFill>
            <a:blip r:embed="rId9"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3763" y="412"/>
              <a:ext cx="329" cy="196"/>
            </a:xfrm>
            <a:prstGeom prst="rect">
              <a:avLst/>
            </a:prstGeom>
          </p:spPr>
        </p:pic>
        <p:pic>
          <p:nvPicPr>
            <p:cNvPr id="23" name="图片 22"/>
            <p:cNvPicPr>
              <a:picLocks noChangeAspect="1"/>
            </p:cNvPicPr>
            <p:nvPr/>
          </p:nvPicPr>
          <p:blipFill>
            <a:blip r:embed="rId1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75" y="128"/>
              <a:ext cx="308" cy="226"/>
            </a:xfrm>
            <a:prstGeom prst="rect">
              <a:avLst/>
            </a:prstGeom>
          </p:spPr>
        </p:pic>
        <p:pic>
          <p:nvPicPr>
            <p:cNvPr id="24" name="图片 23"/>
            <p:cNvPicPr>
              <a:picLocks noChangeAspect="1"/>
            </p:cNvPicPr>
            <p:nvPr/>
          </p:nvPicPr>
          <p:blipFill>
            <a:blip r:embed="rId1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766" y="0"/>
              <a:ext cx="322" cy="323"/>
            </a:xfrm>
            <a:prstGeom prst="rect">
              <a:avLst/>
            </a:prstGeom>
          </p:spPr>
        </p:pic>
        <p:pic>
          <p:nvPicPr>
            <p:cNvPr id="72742" name="图片 24"/>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08" y="382"/>
              <a:ext cx="254" cy="256"/>
            </a:xfrm>
            <a:prstGeom prst="rect">
              <a:avLst/>
            </a:prstGeom>
            <a:noFill/>
            <a:ln w="9525">
              <a:noFill/>
              <a:miter lim="800000"/>
              <a:headEnd/>
              <a:tailEnd/>
            </a:ln>
          </p:spPr>
        </p:pic>
        <p:pic>
          <p:nvPicPr>
            <p:cNvPr id="26" name="图片 25"/>
            <p:cNvPicPr>
              <a:picLocks noChangeAspect="1"/>
            </p:cNvPicPr>
            <p:nvPr/>
          </p:nvPicPr>
          <p:blipFill>
            <a:blip r:embed="rId1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420" y="236"/>
              <a:ext cx="242" cy="244"/>
            </a:xfrm>
            <a:prstGeom prst="rect">
              <a:avLst/>
            </a:prstGeom>
          </p:spPr>
        </p:pic>
        <p:pic>
          <p:nvPicPr>
            <p:cNvPr id="28" name="图片 27"/>
            <p:cNvPicPr>
              <a:picLocks noChangeAspect="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2758" y="-68"/>
              <a:ext cx="232" cy="405"/>
            </a:xfrm>
            <a:prstGeom prst="rect">
              <a:avLst/>
            </a:prstGeom>
          </p:spPr>
        </p:pic>
        <p:pic>
          <p:nvPicPr>
            <p:cNvPr id="29" name="图片 28"/>
            <p:cNvPicPr>
              <a:picLocks noChangeAspect="1"/>
            </p:cNvPicPr>
            <p:nvPr/>
          </p:nvPicPr>
          <p:blipFill>
            <a:blip r:embed="rId1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71" y="159"/>
              <a:ext cx="333" cy="271"/>
            </a:xfrm>
            <a:prstGeom prst="rect">
              <a:avLst/>
            </a:prstGeom>
          </p:spPr>
        </p:pic>
        <p:pic>
          <p:nvPicPr>
            <p:cNvPr id="30" name="图片 29"/>
            <p:cNvPicPr>
              <a:picLocks noChangeAspect="1"/>
            </p:cNvPicPr>
            <p:nvPr/>
          </p:nvPicPr>
          <p:blipFill>
            <a:blip r:embed="rId1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3481104">
              <a:off x="1641" y="125"/>
              <a:ext cx="242" cy="344"/>
            </a:xfrm>
            <a:prstGeom prst="rect">
              <a:avLst/>
            </a:prstGeom>
          </p:spPr>
        </p:pic>
        <p:pic>
          <p:nvPicPr>
            <p:cNvPr id="31" name="图片 30"/>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859" y="552"/>
              <a:ext cx="223" cy="207"/>
            </a:xfrm>
            <a:prstGeom prst="rect">
              <a:avLst/>
            </a:prstGeom>
          </p:spPr>
        </p:pic>
        <p:pic>
          <p:nvPicPr>
            <p:cNvPr id="32" name="图片 31"/>
            <p:cNvPicPr>
              <a:picLocks noChangeAspect="1"/>
            </p:cNvPicPr>
            <p:nvPr/>
          </p:nvPicPr>
          <p:blipFill>
            <a:blip r:embed="rId1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054" y="76"/>
              <a:ext cx="281" cy="281"/>
            </a:xfrm>
            <a:prstGeom prst="rect">
              <a:avLst/>
            </a:prstGeom>
          </p:spPr>
        </p:pic>
        <p:pic>
          <p:nvPicPr>
            <p:cNvPr id="33" name="图片 32"/>
            <p:cNvPicPr>
              <a:picLocks noChangeAspect="1"/>
            </p:cNvPicPr>
            <p:nvPr/>
          </p:nvPicPr>
          <p:blipFill>
            <a:blip r:embed="rId1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027" y="-10"/>
              <a:ext cx="226" cy="227"/>
            </a:xfrm>
            <a:prstGeom prst="rect">
              <a:avLst/>
            </a:prstGeom>
          </p:spPr>
        </p:pic>
        <p:pic>
          <p:nvPicPr>
            <p:cNvPr id="34" name="图片 33"/>
            <p:cNvPicPr>
              <a:picLocks noChangeAspect="1"/>
            </p:cNvPicPr>
            <p:nvPr/>
          </p:nvPicPr>
          <p:blipFill>
            <a:blip r:embed="rId2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60" y="-40"/>
              <a:ext cx="270" cy="270"/>
            </a:xfrm>
            <a:prstGeom prst="rect">
              <a:avLst/>
            </a:prstGeom>
          </p:spPr>
        </p:pic>
        <p:pic>
          <p:nvPicPr>
            <p:cNvPr id="35" name="图片 34"/>
            <p:cNvPicPr>
              <a:picLocks noChangeAspect="1"/>
            </p:cNvPicPr>
            <p:nvPr/>
          </p:nvPicPr>
          <p:blipFill>
            <a:blip r:embed="rId2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079" y="10"/>
              <a:ext cx="247" cy="243"/>
            </a:xfrm>
            <a:prstGeom prst="rect">
              <a:avLst/>
            </a:prstGeom>
          </p:spPr>
        </p:pic>
        <p:pic>
          <p:nvPicPr>
            <p:cNvPr id="36" name="图片 35"/>
            <p:cNvPicPr>
              <a:picLocks noChangeAspect="1"/>
            </p:cNvPicPr>
            <p:nvPr/>
          </p:nvPicPr>
          <p:blipFill>
            <a:blip r:embed="rId2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0" y="33"/>
              <a:ext cx="369" cy="368"/>
            </a:xfrm>
            <a:prstGeom prst="rect">
              <a:avLst/>
            </a:prstGeom>
          </p:spPr>
        </p:pic>
        <p:pic>
          <p:nvPicPr>
            <p:cNvPr id="37" name="图片 36"/>
            <p:cNvPicPr>
              <a:picLocks noChangeAspect="1"/>
            </p:cNvPicPr>
            <p:nvPr/>
          </p:nvPicPr>
          <p:blipFill>
            <a:blip r:embed="rId2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205" y="447"/>
              <a:ext cx="132" cy="230"/>
            </a:xfrm>
            <a:prstGeom prst="rect">
              <a:avLst/>
            </a:prstGeom>
          </p:spPr>
        </p:pic>
        <p:pic>
          <p:nvPicPr>
            <p:cNvPr id="38" name="图片 37"/>
            <p:cNvPicPr>
              <a:picLocks noChangeAspect="1"/>
            </p:cNvPicPr>
            <p:nvPr/>
          </p:nvPicPr>
          <p:blipFill>
            <a:blip r:embed="rId2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21" y="-139"/>
              <a:ext cx="218" cy="290"/>
            </a:xfrm>
            <a:prstGeom prst="rect">
              <a:avLst/>
            </a:prstGeom>
          </p:spPr>
        </p:pic>
        <p:pic>
          <p:nvPicPr>
            <p:cNvPr id="39" name="图片 38"/>
            <p:cNvPicPr>
              <a:picLocks noChangeAspect="1"/>
            </p:cNvPicPr>
            <p:nvPr/>
          </p:nvPicPr>
          <p:blipFill>
            <a:blip r:embed="rId2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280487">
              <a:off x="258" y="41"/>
              <a:ext cx="267" cy="174"/>
            </a:xfrm>
            <a:prstGeom prst="rect">
              <a:avLst/>
            </a:prstGeom>
          </p:spPr>
        </p:pic>
        <p:pic>
          <p:nvPicPr>
            <p:cNvPr id="40" name="图片 39"/>
            <p:cNvPicPr>
              <a:picLocks noChangeAspect="1"/>
            </p:cNvPicPr>
            <p:nvPr/>
          </p:nvPicPr>
          <p:blipFill>
            <a:blip r:embed="rId9"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1392" y="-39"/>
              <a:ext cx="330" cy="196"/>
            </a:xfrm>
            <a:prstGeom prst="rect">
              <a:avLst/>
            </a:prstGeom>
          </p:spPr>
        </p:pic>
        <p:pic>
          <p:nvPicPr>
            <p:cNvPr id="41" name="图片 40"/>
            <p:cNvPicPr>
              <a:picLocks noChangeAspect="1"/>
            </p:cNvPicPr>
            <p:nvPr/>
          </p:nvPicPr>
          <p:blipFill>
            <a:blip r:embed="rId7" cstate="print">
              <a:duotone>
                <a:schemeClr val="accent1">
                  <a:shade val="45000"/>
                  <a:satMod val="135000"/>
                </a:schemeClr>
                <a:prstClr val="white"/>
              </a:duotone>
            </a:blip>
            <a:stretch>
              <a:fillRect/>
            </a:stretch>
          </p:blipFill>
          <p:spPr>
            <a:xfrm rot="10800000">
              <a:off x="2007" y="401"/>
              <a:ext cx="575" cy="576"/>
            </a:xfrm>
            <a:prstGeom prst="rect">
              <a:avLst/>
            </a:prstGeom>
          </p:spPr>
        </p:pic>
        <p:pic>
          <p:nvPicPr>
            <p:cNvPr id="42" name="图片 41"/>
            <p:cNvPicPr>
              <a:picLocks noChangeAspect="1"/>
            </p:cNvPicPr>
            <p:nvPr/>
          </p:nvPicPr>
          <p:blipFill>
            <a:blip r:embed="rId1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208" y="304"/>
              <a:ext cx="323" cy="323"/>
            </a:xfrm>
            <a:prstGeom prst="rect">
              <a:avLst/>
            </a:prstGeom>
          </p:spPr>
        </p:pic>
        <p:pic>
          <p:nvPicPr>
            <p:cNvPr id="43" name="图片 42"/>
            <p:cNvPicPr>
              <a:picLocks noChangeAspect="1"/>
            </p:cNvPicPr>
            <p:nvPr/>
          </p:nvPicPr>
          <p:blipFill>
            <a:blip r:embed="rId26"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325" y="381"/>
              <a:ext cx="87" cy="152"/>
            </a:xfrm>
            <a:prstGeom prst="rect">
              <a:avLst/>
            </a:prstGeom>
          </p:spPr>
        </p:pic>
        <p:pic>
          <p:nvPicPr>
            <p:cNvPr id="45" name="图片 44"/>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4866620">
              <a:off x="3447" y="-47"/>
              <a:ext cx="224" cy="208"/>
            </a:xfrm>
            <a:prstGeom prst="rect">
              <a:avLst/>
            </a:prstGeom>
          </p:spPr>
        </p:pic>
        <p:pic>
          <p:nvPicPr>
            <p:cNvPr id="46" name="图片 45"/>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726" y="24"/>
              <a:ext cx="224" cy="207"/>
            </a:xfrm>
            <a:prstGeom prst="rect">
              <a:avLst/>
            </a:prstGeom>
          </p:spPr>
        </p:pic>
        <p:pic>
          <p:nvPicPr>
            <p:cNvPr id="47" name="图片 46"/>
            <p:cNvPicPr>
              <a:picLocks noChangeAspect="1"/>
            </p:cNvPicPr>
            <p:nvPr/>
          </p:nvPicPr>
          <p:blipFill>
            <a:blip r:embed="rId2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842783">
              <a:off x="4162" y="517"/>
              <a:ext cx="144" cy="205"/>
            </a:xfrm>
            <a:prstGeom prst="rect">
              <a:avLst/>
            </a:prstGeom>
          </p:spPr>
        </p:pic>
        <p:pic>
          <p:nvPicPr>
            <p:cNvPr id="48" name="图片 47"/>
            <p:cNvPicPr>
              <a:picLocks noChangeAspect="1"/>
            </p:cNvPicPr>
            <p:nvPr/>
          </p:nvPicPr>
          <p:blipFill>
            <a:blip r:embed="rId2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rot="14964289">
              <a:off x="3729" y="645"/>
              <a:ext cx="200" cy="196"/>
            </a:xfrm>
            <a:prstGeom prst="rect">
              <a:avLst/>
            </a:prstGeom>
          </p:spPr>
        </p:pic>
        <p:pic>
          <p:nvPicPr>
            <p:cNvPr id="49" name="图片 48"/>
            <p:cNvPicPr>
              <a:picLocks noChangeAspect="1"/>
            </p:cNvPicPr>
            <p:nvPr/>
          </p:nvPicPr>
          <p:blipFill>
            <a:blip r:embed="rId1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282" y="-73"/>
              <a:ext cx="226" cy="226"/>
            </a:xfrm>
            <a:prstGeom prst="rect">
              <a:avLst/>
            </a:prstGeom>
          </p:spPr>
        </p:pic>
        <p:pic>
          <p:nvPicPr>
            <p:cNvPr id="50" name="图片 49"/>
            <p:cNvPicPr>
              <a:picLocks noChangeAspect="1"/>
            </p:cNvPicPr>
            <p:nvPr/>
          </p:nvPicPr>
          <p:blipFill>
            <a:blip r:embed="rId2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930" y="271"/>
              <a:ext cx="270" cy="270"/>
            </a:xfrm>
            <a:prstGeom prst="rect">
              <a:avLst/>
            </a:prstGeom>
          </p:spPr>
        </p:pic>
        <p:pic>
          <p:nvPicPr>
            <p:cNvPr id="51" name="图片 50"/>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1750" y="343"/>
              <a:ext cx="188" cy="327"/>
            </a:xfrm>
            <a:prstGeom prst="rect">
              <a:avLst/>
            </a:prstGeom>
          </p:spPr>
        </p:pic>
        <p:sp>
          <p:nvSpPr>
            <p:cNvPr id="52" name="五角星 51"/>
            <p:cNvSpPr/>
            <p:nvPr/>
          </p:nvSpPr>
          <p:spPr>
            <a:xfrm>
              <a:off x="1913" y="45"/>
              <a:ext cx="136" cy="143"/>
            </a:xfrm>
            <a:prstGeom prst="star5">
              <a:avLst/>
            </a:prstGeom>
            <a:solidFill>
              <a:srgbClr val="D39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3" name="图片 52"/>
            <p:cNvPicPr>
              <a:picLocks noChangeAspect="1"/>
            </p:cNvPicPr>
            <p:nvPr/>
          </p:nvPicPr>
          <p:blipFill>
            <a:blip r:embed="rId12"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46" y="1"/>
              <a:ext cx="254" cy="257"/>
            </a:xfrm>
            <a:prstGeom prst="rect">
              <a:avLst/>
            </a:prstGeom>
          </p:spPr>
        </p:pic>
        <p:pic>
          <p:nvPicPr>
            <p:cNvPr id="54" name="图片 53"/>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151" y="-23"/>
              <a:ext cx="157" cy="157"/>
            </a:xfrm>
            <a:prstGeom prst="rect">
              <a:avLst/>
            </a:prstGeom>
          </p:spPr>
        </p:pic>
        <p:pic>
          <p:nvPicPr>
            <p:cNvPr id="55" name="图片 54"/>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4495" y="-116"/>
              <a:ext cx="188" cy="327"/>
            </a:xfrm>
            <a:prstGeom prst="rect">
              <a:avLst/>
            </a:prstGeom>
          </p:spPr>
        </p:pic>
        <p:pic>
          <p:nvPicPr>
            <p:cNvPr id="72771" name="图片 55"/>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80" y="93"/>
              <a:ext cx="254" cy="257"/>
            </a:xfrm>
            <a:prstGeom prst="rect">
              <a:avLst/>
            </a:prstGeom>
            <a:noFill/>
            <a:ln w="9525">
              <a:noFill/>
              <a:miter lim="800000"/>
              <a:headEnd/>
              <a:tailEnd/>
            </a:ln>
          </p:spPr>
        </p:pic>
        <p:pic>
          <p:nvPicPr>
            <p:cNvPr id="57" name="图片 56"/>
            <p:cNvPicPr>
              <a:picLocks noChangeAspect="1"/>
            </p:cNvPicPr>
            <p:nvPr/>
          </p:nvPicPr>
          <p:blipFill>
            <a:blip r:embed="rId2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75" y="182"/>
              <a:ext cx="153" cy="150"/>
            </a:xfrm>
            <a:prstGeom prst="rect">
              <a:avLst/>
            </a:prstGeom>
          </p:spPr>
        </p:pic>
        <p:pic>
          <p:nvPicPr>
            <p:cNvPr id="58" name="图片 57"/>
            <p:cNvPicPr>
              <a:picLocks noChangeAspect="1"/>
            </p:cNvPicPr>
            <p:nvPr/>
          </p:nvPicPr>
          <p:blipFill>
            <a:blip r:embed="rId30"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rot="4885295">
              <a:off x="4521" y="217"/>
              <a:ext cx="236" cy="140"/>
            </a:xfrm>
            <a:prstGeom prst="rect">
              <a:avLst/>
            </a:prstGeom>
          </p:spPr>
        </p:pic>
        <p:pic>
          <p:nvPicPr>
            <p:cNvPr id="59" name="图片 58"/>
            <p:cNvPicPr>
              <a:picLocks noChangeAspect="1"/>
            </p:cNvPicPr>
            <p:nvPr/>
          </p:nvPicPr>
          <p:blipFill>
            <a:blip r:embed="rId8" cstate="print">
              <a:duotone>
                <a:schemeClr val="accent6">
                  <a:shade val="45000"/>
                  <a:satMod val="135000"/>
                </a:schemeClr>
                <a:prstClr val="white"/>
              </a:duotone>
            </a:blip>
            <a:stretch>
              <a:fillRect/>
            </a:stretch>
          </p:blipFill>
          <p:spPr>
            <a:xfrm>
              <a:off x="523" y="11"/>
              <a:ext cx="117" cy="117"/>
            </a:xfrm>
            <a:prstGeom prst="rect">
              <a:avLst/>
            </a:prstGeom>
          </p:spPr>
        </p:pic>
        <p:pic>
          <p:nvPicPr>
            <p:cNvPr id="60" name="图片 59"/>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540" y="413"/>
              <a:ext cx="156" cy="156"/>
            </a:xfrm>
            <a:prstGeom prst="rect">
              <a:avLst/>
            </a:prstGeom>
          </p:spPr>
        </p:pic>
        <p:pic>
          <p:nvPicPr>
            <p:cNvPr id="61" name="图片 60"/>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3307057">
              <a:off x="4737" y="171"/>
              <a:ext cx="422" cy="422"/>
            </a:xfrm>
            <a:prstGeom prst="rect">
              <a:avLst/>
            </a:prstGeom>
          </p:spPr>
        </p:pic>
        <p:pic>
          <p:nvPicPr>
            <p:cNvPr id="62" name="图片 61"/>
            <p:cNvPicPr>
              <a:picLocks noChangeAspect="1"/>
            </p:cNvPicPr>
            <p:nvPr/>
          </p:nvPicPr>
          <p:blipFill>
            <a:blip r:embed="rId31"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147045">
              <a:off x="5492" y="-61"/>
              <a:ext cx="349" cy="349"/>
            </a:xfrm>
            <a:prstGeom prst="rect">
              <a:avLst/>
            </a:prstGeom>
          </p:spPr>
        </p:pic>
        <p:pic>
          <p:nvPicPr>
            <p:cNvPr id="63" name="图片 62"/>
            <p:cNvPicPr>
              <a:picLocks noChangeAspect="1"/>
            </p:cNvPicPr>
            <p:nvPr/>
          </p:nvPicPr>
          <p:blipFill>
            <a:blip r:embed="rId3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66" y="516"/>
              <a:ext cx="179" cy="178"/>
            </a:xfrm>
            <a:prstGeom prst="rect">
              <a:avLst/>
            </a:prstGeom>
          </p:spPr>
        </p:pic>
        <p:pic>
          <p:nvPicPr>
            <p:cNvPr id="64" name="图片 63"/>
            <p:cNvPicPr>
              <a:picLocks noChangeAspect="1"/>
            </p:cNvPicPr>
            <p:nvPr/>
          </p:nvPicPr>
          <p:blipFill>
            <a:blip r:embed="rId3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63" y="-3"/>
              <a:ext cx="119" cy="118"/>
            </a:xfrm>
            <a:prstGeom prst="rect">
              <a:avLst/>
            </a:prstGeom>
          </p:spPr>
        </p:pic>
        <p:pic>
          <p:nvPicPr>
            <p:cNvPr id="65" name="图片 64"/>
            <p:cNvPicPr>
              <a:picLocks noChangeAspect="1"/>
            </p:cNvPicPr>
            <p:nvPr/>
          </p:nvPicPr>
          <p:blipFill>
            <a:blip r:embed="rId3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842783">
              <a:off x="3298" y="-151"/>
              <a:ext cx="144" cy="206"/>
            </a:xfrm>
            <a:prstGeom prst="rect">
              <a:avLst/>
            </a:prstGeom>
          </p:spPr>
        </p:pic>
        <p:pic>
          <p:nvPicPr>
            <p:cNvPr id="66" name="图片 65"/>
            <p:cNvPicPr>
              <a:picLocks noChangeAspect="1"/>
            </p:cNvPicPr>
            <p:nvPr/>
          </p:nvPicPr>
          <p:blipFill>
            <a:blip r:embed="rId3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864" y="467"/>
              <a:ext cx="205" cy="205"/>
            </a:xfrm>
            <a:prstGeom prst="rect">
              <a:avLst/>
            </a:prstGeom>
          </p:spPr>
        </p:pic>
        <p:pic>
          <p:nvPicPr>
            <p:cNvPr id="67" name="图片 66"/>
            <p:cNvPicPr>
              <a:picLocks noChangeAspect="1"/>
            </p:cNvPicPr>
            <p:nvPr/>
          </p:nvPicPr>
          <p:blipFill>
            <a:blip r:embed="rId3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9000000">
              <a:off x="3521" y="115"/>
              <a:ext cx="209" cy="209"/>
            </a:xfrm>
            <a:prstGeom prst="rect">
              <a:avLst/>
            </a:prstGeom>
          </p:spPr>
        </p:pic>
        <p:pic>
          <p:nvPicPr>
            <p:cNvPr id="68" name="图片 67"/>
            <p:cNvPicPr>
              <a:picLocks noChangeAspect="1"/>
            </p:cNvPicPr>
            <p:nvPr/>
          </p:nvPicPr>
          <p:blipFill>
            <a:blip r:embed="rId3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5371300">
              <a:off x="1734" y="-255"/>
              <a:ext cx="357" cy="358"/>
            </a:xfrm>
            <a:prstGeom prst="rect">
              <a:avLst/>
            </a:prstGeom>
          </p:spPr>
        </p:pic>
        <p:pic>
          <p:nvPicPr>
            <p:cNvPr id="69" name="图片 68"/>
            <p:cNvPicPr>
              <a:picLocks noChangeAspect="1"/>
            </p:cNvPicPr>
            <p:nvPr/>
          </p:nvPicPr>
          <p:blipFill>
            <a:blip r:embed="rId3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196" y="157"/>
              <a:ext cx="266" cy="263"/>
            </a:xfrm>
            <a:prstGeom prst="rect">
              <a:avLst/>
            </a:prstGeom>
          </p:spPr>
        </p:pic>
        <p:pic>
          <p:nvPicPr>
            <p:cNvPr id="70" name="图片 69"/>
            <p:cNvPicPr>
              <a:picLocks noChangeAspect="1"/>
            </p:cNvPicPr>
            <p:nvPr/>
          </p:nvPicPr>
          <p:blipFill>
            <a:blip r:embed="rId8" cstate="print">
              <a:duotone>
                <a:schemeClr val="accent1">
                  <a:shade val="45000"/>
                  <a:satMod val="135000"/>
                </a:schemeClr>
                <a:prstClr val="white"/>
              </a:duotone>
            </a:blip>
            <a:stretch>
              <a:fillRect/>
            </a:stretch>
          </p:blipFill>
          <p:spPr>
            <a:xfrm>
              <a:off x="1439" y="183"/>
              <a:ext cx="117" cy="116"/>
            </a:xfrm>
            <a:prstGeom prst="rect">
              <a:avLst/>
            </a:prstGeom>
          </p:spPr>
        </p:pic>
        <p:pic>
          <p:nvPicPr>
            <p:cNvPr id="71" name="图片 70"/>
            <p:cNvPicPr>
              <a:picLocks noChangeAspect="1"/>
            </p:cNvPicPr>
            <p:nvPr/>
          </p:nvPicPr>
          <p:blipFill>
            <a:blip r:embed="rId29"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62" y="-90"/>
              <a:ext cx="153" cy="150"/>
            </a:xfrm>
            <a:prstGeom prst="rect">
              <a:avLst/>
            </a:prstGeom>
          </p:spPr>
        </p:pic>
        <p:pic>
          <p:nvPicPr>
            <p:cNvPr id="72" name="图片 71"/>
            <p:cNvPicPr>
              <a:picLocks noChangeAspect="1"/>
            </p:cNvPicPr>
            <p:nvPr/>
          </p:nvPicPr>
          <p:blipFill>
            <a:blip r:embed="rId8" cstate="print">
              <a:duotone>
                <a:schemeClr val="accent1">
                  <a:shade val="45000"/>
                  <a:satMod val="135000"/>
                </a:schemeClr>
                <a:prstClr val="white"/>
              </a:duotone>
            </a:blip>
            <a:stretch>
              <a:fillRect/>
            </a:stretch>
          </p:blipFill>
          <p:spPr>
            <a:xfrm>
              <a:off x="4122" y="441"/>
              <a:ext cx="117" cy="117"/>
            </a:xfrm>
            <a:prstGeom prst="rect">
              <a:avLst/>
            </a:prstGeom>
          </p:spPr>
        </p:pic>
        <p:pic>
          <p:nvPicPr>
            <p:cNvPr id="73" name="图片 72"/>
            <p:cNvPicPr>
              <a:picLocks noChangeAspect="1"/>
            </p:cNvPicPr>
            <p:nvPr/>
          </p:nvPicPr>
          <p:blipFill>
            <a:blip r:embed="rId3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397" y="359"/>
              <a:ext cx="145" cy="145"/>
            </a:xfrm>
            <a:prstGeom prst="rect">
              <a:avLst/>
            </a:prstGeom>
          </p:spPr>
        </p:pic>
      </p:grpSp>
      <p:sp>
        <p:nvSpPr>
          <p:cNvPr id="16398" name="文本框 16"/>
          <p:cNvSpPr txBox="1">
            <a:spLocks noChangeArrowheads="1"/>
          </p:cNvSpPr>
          <p:nvPr/>
        </p:nvSpPr>
        <p:spPr bwMode="auto">
          <a:xfrm>
            <a:off x="2018013" y="2975931"/>
            <a:ext cx="6931025" cy="700202"/>
          </a:xfrm>
          <a:prstGeom prst="rect">
            <a:avLst/>
          </a:prstGeom>
          <a:noFill/>
          <a:ln w="9525">
            <a:noFill/>
            <a:miter lim="800000"/>
            <a:headEnd/>
            <a:tailEnd/>
          </a:ln>
        </p:spPr>
        <p:txBody>
          <a:bodyPr lIns="68589" tIns="34295" rIns="68589" bIns="34295">
            <a:spAutoFit/>
          </a:bodyPr>
          <a:lstStyle/>
          <a:p>
            <a:pPr defTabSz="685800"/>
            <a:r>
              <a:rPr lang="en-US" altLang="zh-CN" sz="4100" b="1">
                <a:solidFill>
                  <a:srgbClr val="1A93D0"/>
                </a:solidFill>
                <a:latin typeface="微软雅黑" pitchFamily="34" charset="-122"/>
                <a:ea typeface="微软雅黑" pitchFamily="34" charset="-122"/>
                <a:sym typeface="Arial" panose="020B0604020202020204" pitchFamily="34" charset="0"/>
              </a:rPr>
              <a:t>Thanks for listening </a:t>
            </a:r>
            <a:r>
              <a:rPr lang="zh-CN" altLang="en-US" sz="4100" b="1">
                <a:solidFill>
                  <a:srgbClr val="1A93D0"/>
                </a:solidFill>
                <a:latin typeface="微软雅黑" pitchFamily="34" charset="-122"/>
                <a:ea typeface="微软雅黑" pitchFamily="34" charset="-122"/>
              </a:rPr>
              <a:t>！</a:t>
            </a:r>
            <a:endParaRPr lang="zh-CN" altLang="en-US" sz="4100" b="1" dirty="0">
              <a:solidFill>
                <a:srgbClr val="1A93D0"/>
              </a:solidFill>
              <a:latin typeface="微软雅黑" pitchFamily="34" charset="-122"/>
              <a:ea typeface="微软雅黑" pitchFamily="34" charset="-122"/>
            </a:endParaRPr>
          </a:p>
        </p:txBody>
      </p:sp>
    </p:spTree>
  </p:cSld>
  <p:clrMapOvr>
    <a:masterClrMapping/>
  </p:clrMapOvr>
  <p:transition spd="slow" advClick="0" advTm="5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2731"/>
                                        </p:tgtEl>
                                        <p:attrNameLst>
                                          <p:attrName>style.visibility</p:attrName>
                                        </p:attrNameLst>
                                      </p:cBhvr>
                                      <p:to>
                                        <p:strVal val="visible"/>
                                      </p:to>
                                    </p:set>
                                    <p:animEffect transition="in" filter="wipe(up)">
                                      <p:cBhvr>
                                        <p:cTn id="7" dur="500"/>
                                        <p:tgtEl>
                                          <p:spTgt spid="72731"/>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6398">
                                            <p:txEl>
                                              <p:pRg st="0" end="0"/>
                                            </p:txEl>
                                          </p:spTgt>
                                        </p:tgtEl>
                                        <p:attrNameLst>
                                          <p:attrName>style.visibility</p:attrName>
                                        </p:attrNameLst>
                                      </p:cBhvr>
                                      <p:to>
                                        <p:strVal val="visible"/>
                                      </p:to>
                                    </p:set>
                                    <p:anim calcmode="lin" valueType="num">
                                      <p:cBhvr>
                                        <p:cTn id="11" dur="500" fill="hold"/>
                                        <p:tgtEl>
                                          <p:spTgt spid="1639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398">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639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39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63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a:spLocks noChangeArrowheads="1"/>
          </p:cNvSpPr>
          <p:nvPr/>
        </p:nvSpPr>
        <p:spPr bwMode="auto">
          <a:xfrm>
            <a:off x="900485" y="972145"/>
            <a:ext cx="7502525" cy="3816424"/>
          </a:xfrm>
          <a:prstGeom prst="rect">
            <a:avLst/>
          </a:prstGeom>
          <a:solidFill>
            <a:schemeClr val="bg1">
              <a:alpha val="58038"/>
            </a:schemeClr>
          </a:solidFill>
          <a:ln w="15875" algn="ctr">
            <a:solidFill>
              <a:srgbClr val="0070C0"/>
            </a:solidFill>
            <a:round/>
            <a:headEnd/>
            <a:tailEnd/>
          </a:ln>
        </p:spPr>
        <p:txBody>
          <a:bodyPr/>
          <a:lstStyle/>
          <a:p>
            <a:endParaRPr lang="zh-CN" altLang="en-US"/>
          </a:p>
        </p:txBody>
      </p:sp>
      <p:sp>
        <p:nvSpPr>
          <p:cNvPr id="10" name="TextBox 9"/>
          <p:cNvSpPr txBox="1">
            <a:spLocks noChangeArrowheads="1"/>
          </p:cNvSpPr>
          <p:nvPr/>
        </p:nvSpPr>
        <p:spPr bwMode="auto">
          <a:xfrm>
            <a:off x="1119560" y="1706585"/>
            <a:ext cx="3309318" cy="1525418"/>
          </a:xfrm>
          <a:prstGeom prst="rect">
            <a:avLst/>
          </a:prstGeom>
          <a:noFill/>
          <a:ln w="9525">
            <a:noFill/>
            <a:miter lim="800000"/>
            <a:headEnd/>
            <a:tailEnd/>
          </a:ln>
        </p:spPr>
        <p:txBody>
          <a:bodyPr wrap="square">
            <a:spAutoFit/>
          </a:bodyPr>
          <a:lstStyle/>
          <a:p>
            <a:pPr algn="just">
              <a:lnSpc>
                <a:spcPct val="150000"/>
              </a:lnSpc>
            </a:pPr>
            <a:r>
              <a:rPr lang="en-US" altLang="zh-CN" sz="1600" b="1">
                <a:solidFill>
                  <a:srgbClr val="00B0F0"/>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rPr>
              <a:t>Object Detection</a:t>
            </a:r>
          </a:p>
          <a:p>
            <a:pPr marL="285750" indent="-285750" algn="just">
              <a:lnSpc>
                <a:spcPct val="150000"/>
              </a:lnSpc>
              <a:buFont typeface="Arial" panose="020B0604020202020204" pitchFamily="34" charset="0"/>
              <a:buChar char="•"/>
            </a:pPr>
            <a:r>
              <a:rPr lang="en-US" altLang="zh-CN" sz="1600" kern="100">
                <a:latin typeface="Times New Roman" panose="02020603050405020304" pitchFamily="18" charset="0"/>
                <a:ea typeface="宋体" panose="02010600030101010101" pitchFamily="2" charset="-122"/>
                <a:cs typeface="Times New Roman" panose="02020603050405020304" pitchFamily="18" charset="0"/>
              </a:rPr>
              <a:t>Generating candidate regions</a:t>
            </a:r>
          </a:p>
          <a:p>
            <a:pPr marL="285750" indent="-285750" algn="just">
              <a:lnSpc>
                <a:spcPct val="150000"/>
              </a:lnSpc>
              <a:buFont typeface="Arial" panose="020B0604020202020204" pitchFamily="34" charset="0"/>
              <a:buChar char="•"/>
            </a:pPr>
            <a:r>
              <a:rPr lang="en-US" altLang="zh-CN" sz="1600" kern="100">
                <a:latin typeface="Times New Roman" panose="02020603050405020304" pitchFamily="18" charset="0"/>
                <a:ea typeface="宋体" panose="02010600030101010101" pitchFamily="2" charset="-122"/>
                <a:cs typeface="Times New Roman" panose="02020603050405020304" pitchFamily="18" charset="0"/>
              </a:rPr>
              <a:t>Re-identify the parts</a:t>
            </a:r>
          </a:p>
          <a:p>
            <a:pPr marL="285750" indent="-285750" algn="just">
              <a:lnSpc>
                <a:spcPct val="150000"/>
              </a:lnSpc>
              <a:buFont typeface="Arial" panose="020B0604020202020204" pitchFamily="34" charset="0"/>
              <a:buChar char="•"/>
            </a:pPr>
            <a:r>
              <a:rPr lang="en-US" altLang="zh-CN" sz="1600" kern="100">
                <a:latin typeface="Times New Roman" panose="02020603050405020304" pitchFamily="18" charset="0"/>
                <a:ea typeface="宋体" panose="02010600030101010101" pitchFamily="2" charset="-122"/>
                <a:cs typeface="Times New Roman" panose="02020603050405020304" pitchFamily="18" charset="0"/>
              </a:rPr>
              <a:t>Detecting</a:t>
            </a:r>
            <a:endParaRPr lang="zh-CN" altLang="en-US" sz="1600" dirty="0">
              <a:solidFill>
                <a:srgbClr val="0D0D0D"/>
              </a:solidFill>
              <a:latin typeface="Times New Roman" panose="02020603050405020304" pitchFamily="18" charset="0"/>
              <a:ea typeface="微软雅黑" pitchFamily="34" charset="-122"/>
              <a:cs typeface="Times New Roman" panose="02020603050405020304" pitchFamily="18" charset="0"/>
            </a:endParaRPr>
          </a:p>
        </p:txBody>
      </p:sp>
      <p:sp>
        <p:nvSpPr>
          <p:cNvPr id="18" name="矩形 17"/>
          <p:cNvSpPr>
            <a:spLocks noChangeArrowheads="1"/>
          </p:cNvSpPr>
          <p:nvPr/>
        </p:nvSpPr>
        <p:spPr bwMode="auto">
          <a:xfrm>
            <a:off x="1332533" y="621631"/>
            <a:ext cx="2219325" cy="744538"/>
          </a:xfrm>
          <a:prstGeom prst="rect">
            <a:avLst/>
          </a:prstGeom>
          <a:solidFill>
            <a:srgbClr val="0070C0"/>
          </a:solidFill>
          <a:ln w="9525" algn="ctr">
            <a:noFill/>
            <a:round/>
            <a:headEnd/>
            <a:tailEnd/>
          </a:ln>
        </p:spPr>
        <p:txBody>
          <a:bodyPr/>
          <a:lstStyle/>
          <a:p>
            <a:endParaRPr lang="zh-CN" altLang="en-US"/>
          </a:p>
        </p:txBody>
      </p:sp>
      <p:sp>
        <p:nvSpPr>
          <p:cNvPr id="20" name="TextBox 19"/>
          <p:cNvSpPr txBox="1"/>
          <p:nvPr/>
        </p:nvSpPr>
        <p:spPr bwMode="auto">
          <a:xfrm>
            <a:off x="1657365" y="787479"/>
            <a:ext cx="1569660" cy="369332"/>
          </a:xfrm>
          <a:prstGeom prst="rect">
            <a:avLst/>
          </a:prstGeom>
          <a:noFill/>
        </p:spPr>
        <p:txBody>
          <a:bodyPr wrap="none">
            <a:spAutoFit/>
          </a:bodyPr>
          <a:lstStyle/>
          <a:p>
            <a:pPr fontAlgn="auto">
              <a:spcBef>
                <a:spcPts val="0"/>
              </a:spcBef>
              <a:spcAft>
                <a:spcPts val="0"/>
              </a:spcAft>
              <a:defRPr/>
            </a:pPr>
            <a:r>
              <a:rPr lang="en-US" altLang="zh-CN" b="1" noProof="1">
                <a:solidFill>
                  <a:schemeClr val="bg1"/>
                </a:solidFill>
                <a:latin typeface="Times New Roman" panose="02020603050405020304" pitchFamily="18" charset="0"/>
                <a:cs typeface="Times New Roman" panose="02020603050405020304" pitchFamily="18" charset="0"/>
                <a:sym typeface="+mn-ea"/>
              </a:rPr>
              <a:t>Related Work</a:t>
            </a:r>
            <a:endParaRPr lang="zh-CN" altLang="en-US" b="1" kern="0" spc="-150" dirty="0">
              <a:ln w="1905">
                <a:noFill/>
              </a:ln>
              <a:solidFill>
                <a:schemeClr val="bg1"/>
              </a:solidFill>
              <a:effectLst>
                <a:outerShdw blurRad="50800" dist="50800" dir="5400000" algn="t" rotWithShape="0">
                  <a:srgbClr val="6C0000"/>
                </a:outerShdw>
              </a:effectLst>
              <a:latin typeface="Times New Roman" panose="02020603050405020304" pitchFamily="18" charset="0"/>
              <a:ea typeface="方正大黑简体" pitchFamily="65" charset="-122"/>
              <a:cs typeface="Times New Roman" panose="02020603050405020304" pitchFamily="18" charset="0"/>
            </a:endParaRPr>
          </a:p>
        </p:txBody>
      </p:sp>
      <p:pic>
        <p:nvPicPr>
          <p:cNvPr id="11" name="图片 10">
            <a:extLst>
              <a:ext uri="{FF2B5EF4-FFF2-40B4-BE49-F238E27FC236}">
                <a16:creationId xmlns:a16="http://schemas.microsoft.com/office/drawing/2014/main" id="{65286DD7-0E69-4178-9833-4CE66B59D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821" y="1773239"/>
            <a:ext cx="4318865" cy="1643430"/>
          </a:xfrm>
          <a:prstGeom prst="rect">
            <a:avLst/>
          </a:prstGeom>
        </p:spPr>
      </p:pic>
    </p:spTree>
  </p:cSld>
  <p:clrMapOvr>
    <a:masterClrMapping/>
  </p:clrMapOvr>
  <p:transition spd="slow" advClick="0" advTm="5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250"/>
                                        <p:tgtEl>
                                          <p:spTgt spid="18"/>
                                        </p:tgtEl>
                                      </p:cBhvr>
                                    </p:animEffect>
                                  </p:childTnLst>
                                </p:cTn>
                              </p:par>
                              <p:par>
                                <p:cTn id="8" presetID="42" presetClass="entr" presetSubtype="0" fill="hold"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50"/>
                                        <p:tgtEl>
                                          <p:spTgt spid="20"/>
                                        </p:tgtEl>
                                      </p:cBhvr>
                                    </p:animEffect>
                                    <p:anim calcmode="lin" valueType="num">
                                      <p:cBhvr>
                                        <p:cTn id="11" dur="250" fill="hold"/>
                                        <p:tgtEl>
                                          <p:spTgt spid="20"/>
                                        </p:tgtEl>
                                        <p:attrNameLst>
                                          <p:attrName>ppt_x</p:attrName>
                                        </p:attrNameLst>
                                      </p:cBhvr>
                                      <p:tavLst>
                                        <p:tav tm="0">
                                          <p:val>
                                            <p:strVal val="#ppt_x"/>
                                          </p:val>
                                        </p:tav>
                                        <p:tav tm="100000">
                                          <p:val>
                                            <p:strVal val="#ppt_x"/>
                                          </p:val>
                                        </p:tav>
                                      </p:tavLst>
                                    </p:anim>
                                    <p:anim calcmode="lin" valueType="num">
                                      <p:cBhvr>
                                        <p:cTn id="12" dur="250" fill="hold"/>
                                        <p:tgtEl>
                                          <p:spTgt spid="20"/>
                                        </p:tgtEl>
                                        <p:attrNameLst>
                                          <p:attrName>ppt_y</p:attrName>
                                        </p:attrNameLst>
                                      </p:cBhvr>
                                      <p:tavLst>
                                        <p:tav tm="0">
                                          <p:val>
                                            <p:strVal val="#ppt_y+.1"/>
                                          </p:val>
                                        </p:tav>
                                        <p:tav tm="100000">
                                          <p:val>
                                            <p:strVal val="#ppt_y"/>
                                          </p:val>
                                        </p:tav>
                                      </p:tavLst>
                                    </p:anim>
                                  </p:childTnLst>
                                </p:cTn>
                              </p:par>
                            </p:childTnLst>
                          </p:cTn>
                        </p:par>
                        <p:par>
                          <p:cTn id="13" fill="hold">
                            <p:stCondLst>
                              <p:cond delay="75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250"/>
                                        <p:tgtEl>
                                          <p:spTgt spid="9"/>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等腰三角形 18"/>
          <p:cNvSpPr>
            <a:spLocks noChangeArrowheads="1"/>
          </p:cNvSpPr>
          <p:nvPr/>
        </p:nvSpPr>
        <p:spPr bwMode="auto">
          <a:xfrm flipV="1">
            <a:off x="0" y="1588"/>
            <a:ext cx="3421063" cy="1271587"/>
          </a:xfrm>
          <a:prstGeom prst="triangle">
            <a:avLst>
              <a:gd name="adj" fmla="val 50000"/>
            </a:avLst>
          </a:prstGeom>
          <a:solidFill>
            <a:srgbClr val="0070C0"/>
          </a:solidFill>
          <a:ln w="25400" algn="ctr">
            <a:noFill/>
            <a:miter lim="800000"/>
            <a:headEnd/>
            <a:tailEnd/>
          </a:ln>
        </p:spPr>
        <p:txBody>
          <a:bodyPr rot="10800000" anchor="ctr"/>
          <a:lstStyle/>
          <a:p>
            <a:pPr algn="ctr" fontAlgn="auto">
              <a:spcBef>
                <a:spcPts val="0"/>
              </a:spcBef>
              <a:spcAft>
                <a:spcPts val="0"/>
              </a:spcAft>
              <a:defRPr/>
            </a:pPr>
            <a:endParaRPr lang="zh-CN" altLang="en-US">
              <a:solidFill>
                <a:schemeClr val="lt1"/>
              </a:solidFill>
              <a:latin typeface="+mn-lt"/>
              <a:ea typeface="+mn-ea"/>
            </a:endParaRPr>
          </a:p>
        </p:txBody>
      </p:sp>
      <p:sp>
        <p:nvSpPr>
          <p:cNvPr id="21" name="TextBox 20"/>
          <p:cNvSpPr txBox="1"/>
          <p:nvPr/>
        </p:nvSpPr>
        <p:spPr>
          <a:xfrm>
            <a:off x="2981325" y="1547813"/>
            <a:ext cx="4833938" cy="46166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defPPr>
              <a:defRPr lang="zh-CN"/>
            </a:defPPr>
            <a:lvl1pPr algn="ctr">
              <a:defRPr sz="2400" b="1" kern="0">
                <a:solidFill>
                  <a:srgbClr val="0070C0"/>
                </a:solidFill>
                <a:effectLst>
                  <a:outerShdw blurRad="38100" dist="38100" dir="2700000" algn="tl">
                    <a:srgbClr val="000000"/>
                  </a:outerShdw>
                </a:effectLst>
                <a:latin typeface="Times New Roman" panose="02020603050405020304" pitchFamily="18" charset="0"/>
                <a:ea typeface="微软雅黑" pitchFamily="34" charset="-122"/>
                <a:cs typeface="Times New Roman" panose="02020603050405020304" pitchFamily="18" charset="0"/>
              </a:defRPr>
            </a:lvl1pPr>
          </a:lstStyle>
          <a:p>
            <a:r>
              <a:rPr lang="en-US" altLang="zh-CN" noProof="1">
                <a:effectLst/>
              </a:rPr>
              <a:t>Research Highlights</a:t>
            </a:r>
            <a:r>
              <a:rPr lang="en-US" altLang="zh-CN" noProof="1">
                <a:effectLst/>
                <a:sym typeface="Arial" panose="020B0604020202020204" pitchFamily="34" charset="0"/>
              </a:rPr>
              <a:t>  </a:t>
            </a:r>
            <a:endParaRPr lang="zh-CN" altLang="en-US" dirty="0">
              <a:effectLst/>
            </a:endParaRPr>
          </a:p>
        </p:txBody>
      </p:sp>
      <p:sp>
        <p:nvSpPr>
          <p:cNvPr id="22" name="TextBox 21"/>
          <p:cNvSpPr txBox="1"/>
          <p:nvPr/>
        </p:nvSpPr>
        <p:spPr>
          <a:xfrm>
            <a:off x="2981325" y="2247900"/>
            <a:ext cx="4833938" cy="46166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defPPr>
              <a:defRPr lang="zh-CN"/>
            </a:defPPr>
            <a:lvl1pPr algn="ctr">
              <a:defRPr sz="2400" b="1">
                <a:solidFill>
                  <a:srgbClr val="0070C0"/>
                </a:solidFill>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kern="0">
                <a:latin typeface="Times New Roman" panose="02020603050405020304" pitchFamily="18" charset="0"/>
                <a:cs typeface="Times New Roman" panose="02020603050405020304" pitchFamily="18" charset="0"/>
                <a:sym typeface="Arial" panose="020B0604020202020204" pitchFamily="34" charset="0"/>
              </a:rPr>
              <a:t>Proposed</a:t>
            </a:r>
            <a:r>
              <a:rPr lang="zh-CN" altLang="en-US" kern="0">
                <a:latin typeface="Times New Roman" panose="02020603050405020304" pitchFamily="18" charset="0"/>
                <a:cs typeface="Times New Roman" panose="02020603050405020304" pitchFamily="18" charset="0"/>
                <a:sym typeface="Arial" panose="020B0604020202020204" pitchFamily="34" charset="0"/>
              </a:rPr>
              <a:t>   </a:t>
            </a:r>
            <a:r>
              <a:rPr lang="en-US" altLang="zh-CN" kern="0">
                <a:latin typeface="Times New Roman" panose="02020603050405020304" pitchFamily="18" charset="0"/>
                <a:cs typeface="Times New Roman" panose="02020603050405020304" pitchFamily="18" charset="0"/>
                <a:sym typeface="Arial" panose="020B0604020202020204" pitchFamily="34" charset="0"/>
              </a:rPr>
              <a:t>M</a:t>
            </a:r>
            <a:r>
              <a:rPr lang="zh-CN" altLang="en-US" kern="0">
                <a:latin typeface="Times New Roman" panose="02020603050405020304" pitchFamily="18" charset="0"/>
                <a:cs typeface="Times New Roman" panose="02020603050405020304" pitchFamily="18" charset="0"/>
                <a:sym typeface="+mn-ea"/>
              </a:rPr>
              <a:t>odel</a:t>
            </a:r>
            <a:endParaRPr lang="en-US" altLang="zh-CN" kern="0" dirty="0">
              <a:latin typeface="Times New Roman" panose="02020603050405020304" pitchFamily="18" charset="0"/>
              <a:cs typeface="Times New Roman" panose="02020603050405020304" pitchFamily="18" charset="0"/>
              <a:sym typeface="+mn-ea"/>
            </a:endParaRPr>
          </a:p>
        </p:txBody>
      </p:sp>
      <p:sp>
        <p:nvSpPr>
          <p:cNvPr id="23" name="TextBox 22"/>
          <p:cNvSpPr txBox="1"/>
          <p:nvPr/>
        </p:nvSpPr>
        <p:spPr>
          <a:xfrm>
            <a:off x="2981325" y="2946400"/>
            <a:ext cx="4833938" cy="46166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defPPr>
              <a:defRPr lang="zh-CN"/>
            </a:defPPr>
            <a:lvl1pPr algn="ctr">
              <a:defRPr sz="2400" b="1">
                <a:solidFill>
                  <a:srgbClr val="0070C0"/>
                </a:solidFill>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kern="0">
                <a:latin typeface="Times New Roman" panose="02020603050405020304" pitchFamily="18" charset="0"/>
                <a:cs typeface="Times New Roman" panose="02020603050405020304" pitchFamily="18" charset="0"/>
                <a:sym typeface="+mn-ea"/>
              </a:rPr>
              <a:t>Experiments</a:t>
            </a:r>
            <a:endParaRPr lang="en-US" altLang="zh-CN" kern="0" dirty="0">
              <a:latin typeface="Times New Roman" panose="02020603050405020304" pitchFamily="18" charset="0"/>
              <a:cs typeface="Times New Roman" panose="02020603050405020304" pitchFamily="18" charset="0"/>
              <a:sym typeface="+mn-ea"/>
            </a:endParaRPr>
          </a:p>
        </p:txBody>
      </p:sp>
      <p:sp>
        <p:nvSpPr>
          <p:cNvPr id="24" name="TextBox 23"/>
          <p:cNvSpPr txBox="1"/>
          <p:nvPr/>
        </p:nvSpPr>
        <p:spPr>
          <a:xfrm>
            <a:off x="2981325" y="3644900"/>
            <a:ext cx="4833938" cy="46166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defPPr>
              <a:defRPr lang="zh-CN"/>
            </a:defPPr>
            <a:lvl1pPr algn="ctr">
              <a:defRPr sz="2400" b="1">
                <a:solidFill>
                  <a:srgbClr val="0070C0"/>
                </a:solidFill>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kern="0">
                <a:latin typeface="Times New Roman" panose="02020603050405020304" pitchFamily="18" charset="0"/>
                <a:cs typeface="Times New Roman" panose="02020603050405020304" pitchFamily="18" charset="0"/>
                <a:sym typeface="+mn-ea"/>
              </a:rPr>
              <a:t>Conclusions</a:t>
            </a:r>
            <a:endParaRPr lang="en-US" altLang="zh-CN" kern="0" dirty="0">
              <a:latin typeface="Times New Roman" panose="02020603050405020304" pitchFamily="18" charset="0"/>
              <a:cs typeface="Times New Roman" panose="02020603050405020304" pitchFamily="18" charset="0"/>
              <a:sym typeface="+mn-ea"/>
            </a:endParaRPr>
          </a:p>
        </p:txBody>
      </p:sp>
      <p:grpSp>
        <p:nvGrpSpPr>
          <p:cNvPr id="25" name="组合 24"/>
          <p:cNvGrpSpPr>
            <a:grpSpLocks/>
          </p:cNvGrpSpPr>
          <p:nvPr/>
        </p:nvGrpSpPr>
        <p:grpSpPr bwMode="auto">
          <a:xfrm>
            <a:off x="2301875" y="1447800"/>
            <a:ext cx="920750" cy="701675"/>
            <a:chOff x="2165941" y="1632858"/>
            <a:chExt cx="864096" cy="744966"/>
          </a:xfrm>
        </p:grpSpPr>
        <p:sp>
          <p:nvSpPr>
            <p:cNvPr id="26" name="五边形 25"/>
            <p:cNvSpPr/>
            <p:nvPr/>
          </p:nvSpPr>
          <p:spPr>
            <a:xfrm>
              <a:off x="2165941" y="1740726"/>
              <a:ext cx="864096" cy="461812"/>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236" name="TextBox 43"/>
            <p:cNvSpPr txBox="1">
              <a:spLocks noChangeArrowheads="1"/>
            </p:cNvSpPr>
            <p:nvPr/>
          </p:nvSpPr>
          <p:spPr bwMode="auto">
            <a:xfrm>
              <a:off x="2216595" y="1632858"/>
              <a:ext cx="490151" cy="744966"/>
            </a:xfrm>
            <a:prstGeom prst="rect">
              <a:avLst/>
            </a:prstGeom>
            <a:noFill/>
            <a:ln w="9525">
              <a:noFill/>
              <a:miter lim="800000"/>
              <a:headEnd/>
              <a:tailEnd/>
            </a:ln>
          </p:spPr>
          <p:txBody>
            <a:bodyPr wrap="none">
              <a:spAutoFit/>
            </a:bodyPr>
            <a:lstStyle/>
            <a:p>
              <a:r>
                <a:rPr lang="en-US" altLang="zh-CN" sz="4000" b="1">
                  <a:solidFill>
                    <a:schemeClr val="bg1"/>
                  </a:solidFill>
                  <a:latin typeface="Arial Black" pitchFamily="34" charset="0"/>
                  <a:ea typeface="Arial Unicode MS"/>
                  <a:cs typeface="Arial Unicode MS"/>
                </a:rPr>
                <a:t>1</a:t>
              </a:r>
              <a:endParaRPr lang="zh-CN" altLang="en-US" sz="4000" b="1">
                <a:solidFill>
                  <a:schemeClr val="bg1"/>
                </a:solidFill>
                <a:latin typeface="Arial Black" pitchFamily="34" charset="0"/>
                <a:ea typeface="Arial Unicode MS"/>
                <a:cs typeface="Arial Unicode MS"/>
              </a:endParaRPr>
            </a:p>
          </p:txBody>
        </p:sp>
      </p:grpSp>
      <p:grpSp>
        <p:nvGrpSpPr>
          <p:cNvPr id="45" name="组合 44"/>
          <p:cNvGrpSpPr>
            <a:grpSpLocks/>
          </p:cNvGrpSpPr>
          <p:nvPr/>
        </p:nvGrpSpPr>
        <p:grpSpPr bwMode="auto">
          <a:xfrm>
            <a:off x="2301875" y="2151063"/>
            <a:ext cx="920750" cy="701675"/>
            <a:chOff x="2165941" y="2378338"/>
            <a:chExt cx="864096" cy="741435"/>
          </a:xfrm>
        </p:grpSpPr>
        <p:sp>
          <p:nvSpPr>
            <p:cNvPr id="46" name="五边形 45"/>
            <p:cNvSpPr/>
            <p:nvPr/>
          </p:nvSpPr>
          <p:spPr>
            <a:xfrm>
              <a:off x="2165941" y="2480662"/>
              <a:ext cx="864096" cy="461301"/>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234" name="TextBox 46"/>
            <p:cNvSpPr txBox="1">
              <a:spLocks noChangeArrowheads="1"/>
            </p:cNvSpPr>
            <p:nvPr/>
          </p:nvSpPr>
          <p:spPr bwMode="auto">
            <a:xfrm>
              <a:off x="2216595" y="2378338"/>
              <a:ext cx="490151" cy="741435"/>
            </a:xfrm>
            <a:prstGeom prst="rect">
              <a:avLst/>
            </a:prstGeom>
            <a:noFill/>
            <a:ln w="9525">
              <a:noFill/>
              <a:miter lim="800000"/>
              <a:headEnd/>
              <a:tailEnd/>
            </a:ln>
          </p:spPr>
          <p:txBody>
            <a:bodyPr wrap="none">
              <a:spAutoFit/>
            </a:bodyPr>
            <a:lstStyle/>
            <a:p>
              <a:r>
                <a:rPr lang="en-US" altLang="zh-CN" sz="4000" b="1">
                  <a:solidFill>
                    <a:schemeClr val="bg1"/>
                  </a:solidFill>
                  <a:latin typeface="Arial Black" pitchFamily="34" charset="0"/>
                  <a:ea typeface="Arial Unicode MS"/>
                  <a:cs typeface="Arial Unicode MS"/>
                </a:rPr>
                <a:t>2</a:t>
              </a:r>
              <a:endParaRPr lang="zh-CN" altLang="en-US" sz="4000" b="1">
                <a:solidFill>
                  <a:schemeClr val="bg1"/>
                </a:solidFill>
                <a:latin typeface="Arial Black" pitchFamily="34" charset="0"/>
                <a:ea typeface="Arial Unicode MS"/>
                <a:cs typeface="Arial Unicode MS"/>
              </a:endParaRPr>
            </a:p>
          </p:txBody>
        </p:sp>
      </p:grpSp>
      <p:grpSp>
        <p:nvGrpSpPr>
          <p:cNvPr id="48" name="组合 47"/>
          <p:cNvGrpSpPr>
            <a:grpSpLocks/>
          </p:cNvGrpSpPr>
          <p:nvPr/>
        </p:nvGrpSpPr>
        <p:grpSpPr bwMode="auto">
          <a:xfrm>
            <a:off x="2301875" y="2849563"/>
            <a:ext cx="920750" cy="701675"/>
            <a:chOff x="2165941" y="3116171"/>
            <a:chExt cx="864096" cy="743196"/>
          </a:xfrm>
        </p:grpSpPr>
        <p:sp>
          <p:nvSpPr>
            <p:cNvPr id="49" name="五边形 48"/>
            <p:cNvSpPr/>
            <p:nvPr/>
          </p:nvSpPr>
          <p:spPr>
            <a:xfrm>
              <a:off x="2165941" y="3220420"/>
              <a:ext cx="864096" cy="460714"/>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232" name="TextBox 49"/>
            <p:cNvSpPr txBox="1">
              <a:spLocks noChangeArrowheads="1"/>
            </p:cNvSpPr>
            <p:nvPr/>
          </p:nvSpPr>
          <p:spPr bwMode="auto">
            <a:xfrm>
              <a:off x="2216595" y="3116171"/>
              <a:ext cx="490151" cy="743196"/>
            </a:xfrm>
            <a:prstGeom prst="rect">
              <a:avLst/>
            </a:prstGeom>
            <a:noFill/>
            <a:ln w="9525">
              <a:noFill/>
              <a:miter lim="800000"/>
              <a:headEnd/>
              <a:tailEnd/>
            </a:ln>
          </p:spPr>
          <p:txBody>
            <a:bodyPr wrap="none">
              <a:spAutoFit/>
            </a:bodyPr>
            <a:lstStyle/>
            <a:p>
              <a:r>
                <a:rPr lang="en-US" altLang="zh-CN" sz="4000" b="1">
                  <a:solidFill>
                    <a:schemeClr val="bg1"/>
                  </a:solidFill>
                  <a:latin typeface="Arial Black" pitchFamily="34" charset="0"/>
                  <a:ea typeface="Arial Unicode MS"/>
                  <a:cs typeface="Arial Unicode MS"/>
                </a:rPr>
                <a:t>3</a:t>
              </a:r>
              <a:endParaRPr lang="zh-CN" altLang="en-US" sz="4000" b="1">
                <a:solidFill>
                  <a:schemeClr val="bg1"/>
                </a:solidFill>
                <a:latin typeface="Arial Black" pitchFamily="34" charset="0"/>
                <a:ea typeface="Arial Unicode MS"/>
                <a:cs typeface="Arial Unicode MS"/>
              </a:endParaRPr>
            </a:p>
          </p:txBody>
        </p:sp>
      </p:grpSp>
      <p:grpSp>
        <p:nvGrpSpPr>
          <p:cNvPr id="51" name="组合 50"/>
          <p:cNvGrpSpPr>
            <a:grpSpLocks/>
          </p:cNvGrpSpPr>
          <p:nvPr/>
        </p:nvGrpSpPr>
        <p:grpSpPr bwMode="auto">
          <a:xfrm>
            <a:off x="2301875" y="3530600"/>
            <a:ext cx="920750" cy="701675"/>
            <a:chOff x="2165941" y="3836251"/>
            <a:chExt cx="864096" cy="744966"/>
          </a:xfrm>
        </p:grpSpPr>
        <p:sp>
          <p:nvSpPr>
            <p:cNvPr id="52" name="五边形 51"/>
            <p:cNvSpPr/>
            <p:nvPr/>
          </p:nvSpPr>
          <p:spPr>
            <a:xfrm>
              <a:off x="2165941" y="3959289"/>
              <a:ext cx="864096" cy="461812"/>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230" name="TextBox 52"/>
            <p:cNvSpPr txBox="1">
              <a:spLocks noChangeArrowheads="1"/>
            </p:cNvSpPr>
            <p:nvPr/>
          </p:nvSpPr>
          <p:spPr bwMode="auto">
            <a:xfrm>
              <a:off x="2216595" y="3836251"/>
              <a:ext cx="490151" cy="744966"/>
            </a:xfrm>
            <a:prstGeom prst="rect">
              <a:avLst/>
            </a:prstGeom>
            <a:noFill/>
            <a:ln w="9525">
              <a:noFill/>
              <a:miter lim="800000"/>
              <a:headEnd/>
              <a:tailEnd/>
            </a:ln>
          </p:spPr>
          <p:txBody>
            <a:bodyPr wrap="none">
              <a:spAutoFit/>
            </a:bodyPr>
            <a:lstStyle/>
            <a:p>
              <a:r>
                <a:rPr lang="en-US" altLang="zh-CN" sz="4000" b="1">
                  <a:solidFill>
                    <a:schemeClr val="bg1"/>
                  </a:solidFill>
                  <a:latin typeface="Arial Black" pitchFamily="34" charset="0"/>
                  <a:ea typeface="Arial Unicode MS"/>
                  <a:cs typeface="Arial Unicode MS"/>
                </a:rPr>
                <a:t>4</a:t>
              </a:r>
              <a:endParaRPr lang="zh-CN" altLang="en-US" sz="4000" b="1">
                <a:solidFill>
                  <a:schemeClr val="bg1"/>
                </a:solidFill>
                <a:latin typeface="Arial Black" pitchFamily="34" charset="0"/>
                <a:ea typeface="Arial Unicode MS"/>
                <a:cs typeface="Arial Unicode MS"/>
              </a:endParaRPr>
            </a:p>
          </p:txBody>
        </p:sp>
      </p:grpSp>
      <p:sp>
        <p:nvSpPr>
          <p:cNvPr id="54" name="TextBox 53"/>
          <p:cNvSpPr txBox="1"/>
          <p:nvPr/>
        </p:nvSpPr>
        <p:spPr>
          <a:xfrm rot="19263182">
            <a:off x="1110455" y="463549"/>
            <a:ext cx="2382838" cy="3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fontAlgn="auto">
              <a:spcBef>
                <a:spcPts val="0"/>
              </a:spcBef>
              <a:spcAft>
                <a:spcPts val="0"/>
              </a:spcAft>
              <a:defRPr/>
            </a:pPr>
            <a:r>
              <a:rPr lang="en-US" altLang="zh-CN">
                <a:solidFill>
                  <a:schemeClr val="bg1"/>
                </a:solidFill>
              </a:rPr>
              <a:t>CONTENTS    </a:t>
            </a:r>
            <a:endParaRPr lang="en-US" altLang="zh-CN" dirty="0">
              <a:solidFill>
                <a:schemeClr val="bg1"/>
              </a:solidFill>
            </a:endParaRPr>
          </a:p>
        </p:txBody>
      </p:sp>
    </p:spTree>
  </p:cSld>
  <p:clrMapOvr>
    <a:masterClrMapping/>
  </p:clrMapOvr>
  <p:transition spd="slow" advClick="0" advTm="5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 presetClass="entr" presetSubtype="9" fill="hold" grpId="0" nodeType="afterEffect">
                                  <p:stCondLst>
                                    <p:cond delay="0"/>
                                  </p:stCondLst>
                                  <p:iterate type="lt">
                                    <p:tmPct val="10000"/>
                                  </p:iterate>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0-#ppt_w/2"/>
                                          </p:val>
                                        </p:tav>
                                        <p:tav tm="100000">
                                          <p:val>
                                            <p:strVal val="#ppt_x"/>
                                          </p:val>
                                        </p:tav>
                                      </p:tavLst>
                                    </p:anim>
                                    <p:anim calcmode="lin" valueType="num">
                                      <p:cBhvr additive="base">
                                        <p:cTn id="12" dur="500" fill="hold"/>
                                        <p:tgtEl>
                                          <p:spTgt spid="54"/>
                                        </p:tgtEl>
                                        <p:attrNameLst>
                                          <p:attrName>ppt_y</p:attrName>
                                        </p:attrNameLst>
                                      </p:cBhvr>
                                      <p:tavLst>
                                        <p:tav tm="0">
                                          <p:val>
                                            <p:strVal val="0-#ppt_h/2"/>
                                          </p:val>
                                        </p:tav>
                                        <p:tav tm="100000">
                                          <p:val>
                                            <p:strVal val="#ppt_y"/>
                                          </p:val>
                                        </p:tav>
                                      </p:tavLst>
                                    </p:anim>
                                  </p:childTnLst>
                                </p:cTn>
                              </p:par>
                            </p:childTnLst>
                          </p:cTn>
                        </p:par>
                        <p:par>
                          <p:cTn id="13" fill="hold">
                            <p:stCondLst>
                              <p:cond delay="1350"/>
                            </p:stCondLst>
                            <p:childTnLst>
                              <p:par>
                                <p:cTn id="14" presetID="2" presetClass="entr" presetSubtype="8"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0-#ppt_w/2"/>
                                          </p:val>
                                        </p:tav>
                                        <p:tav tm="100000">
                                          <p:val>
                                            <p:strVal val="#ppt_x"/>
                                          </p:val>
                                        </p:tav>
                                      </p:tavLst>
                                    </p:anim>
                                    <p:anim calcmode="lin" valueType="num">
                                      <p:cBhvr additive="base">
                                        <p:cTn id="21" dur="500" fill="hold"/>
                                        <p:tgtEl>
                                          <p:spTgt spid="4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0-#ppt_w/2"/>
                                          </p:val>
                                        </p:tav>
                                        <p:tav tm="100000">
                                          <p:val>
                                            <p:strVal val="#ppt_x"/>
                                          </p:val>
                                        </p:tav>
                                      </p:tavLst>
                                    </p:anim>
                                    <p:anim calcmode="lin" valueType="num">
                                      <p:cBhvr additive="base">
                                        <p:cTn id="25" dur="500" fill="hold"/>
                                        <p:tgtEl>
                                          <p:spTgt spid="48"/>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0-#ppt_w/2"/>
                                          </p:val>
                                        </p:tav>
                                        <p:tav tm="100000">
                                          <p:val>
                                            <p:strVal val="#ppt_x"/>
                                          </p:val>
                                        </p:tav>
                                      </p:tavLst>
                                    </p:anim>
                                    <p:anim calcmode="lin" valueType="num">
                                      <p:cBhvr additive="base">
                                        <p:cTn id="29" dur="500" fill="hold"/>
                                        <p:tgtEl>
                                          <p:spTgt spid="51"/>
                                        </p:tgtEl>
                                        <p:attrNameLst>
                                          <p:attrName>ppt_y</p:attrName>
                                        </p:attrNameLst>
                                      </p:cBhvr>
                                      <p:tavLst>
                                        <p:tav tm="0">
                                          <p:val>
                                            <p:strVal val="#ppt_y"/>
                                          </p:val>
                                        </p:tav>
                                        <p:tav tm="100000">
                                          <p:val>
                                            <p:strVal val="#ppt_y"/>
                                          </p:val>
                                        </p:tav>
                                      </p:tavLst>
                                    </p:anim>
                                  </p:childTnLst>
                                </p:cTn>
                              </p:par>
                            </p:childTnLst>
                          </p:cTn>
                        </p:par>
                        <p:par>
                          <p:cTn id="30" fill="hold">
                            <p:stCondLst>
                              <p:cond delay="185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4" grpId="0" animBg="1"/>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447" name="Rectangle 71"/>
          <p:cNvSpPr>
            <a:spLocks noChangeArrowheads="1"/>
          </p:cNvSpPr>
          <p:nvPr/>
        </p:nvSpPr>
        <p:spPr bwMode="auto">
          <a:xfrm>
            <a:off x="2674937" y="2515810"/>
            <a:ext cx="4248150" cy="353939"/>
          </a:xfrm>
          <a:prstGeom prst="rect">
            <a:avLst/>
          </a:prstGeom>
          <a:noFill/>
          <a:ln w="15875" algn="ctr">
            <a:noFill/>
            <a:miter lim="800000"/>
            <a:headEnd/>
            <a:tailEnd/>
          </a:ln>
        </p:spPr>
        <p:txBody>
          <a:bodyPr lIns="76197" tIns="38098" rIns="76197" bIns="38098">
            <a:spAutoFit/>
          </a:bodyPr>
          <a:lstStyle/>
          <a:p>
            <a:pPr algn="ctr" defTabSz="762000"/>
            <a:r>
              <a:rPr lang="en-US" altLang="zh-CN" b="1" noProof="1">
                <a:solidFill>
                  <a:srgbClr val="116DA6"/>
                </a:solidFill>
                <a:latin typeface="Times New Roman" panose="02020603050405020304" pitchFamily="18" charset="0"/>
                <a:cs typeface="Times New Roman" panose="02020603050405020304" pitchFamily="18" charset="0"/>
              </a:rPr>
              <a:t>Research Highlights</a:t>
            </a:r>
            <a:r>
              <a:rPr lang="en-US" altLang="zh-CN" b="1" noProof="1">
                <a:solidFill>
                  <a:srgbClr val="116DA6"/>
                </a:solidFill>
                <a:latin typeface="Times New Roman" panose="02020603050405020304" pitchFamily="18" charset="0"/>
                <a:cs typeface="Times New Roman" panose="02020603050405020304" pitchFamily="18" charset="0"/>
                <a:sym typeface="Arial" panose="020B0604020202020204" pitchFamily="34" charset="0"/>
              </a:rPr>
              <a:t> </a:t>
            </a:r>
            <a:endParaRPr lang="zh-CN" altLang="en-US" b="1">
              <a:latin typeface="Times New Roman" panose="02020603050405020304" pitchFamily="18" charset="0"/>
              <a:ea typeface="楷体_GB2312"/>
              <a:cs typeface="Times New Roman" panose="02020603050405020304" pitchFamily="18" charset="0"/>
            </a:endParaRPr>
          </a:p>
        </p:txBody>
      </p:sp>
      <p:sp>
        <p:nvSpPr>
          <p:cNvPr id="485448" name="WordArt 72"/>
          <p:cNvSpPr>
            <a:spLocks noChangeArrowheads="1" noChangeShapeType="1" noTextEdit="1"/>
          </p:cNvSpPr>
          <p:nvPr/>
        </p:nvSpPr>
        <p:spPr bwMode="auto">
          <a:xfrm>
            <a:off x="4382942" y="1664411"/>
            <a:ext cx="838200" cy="733425"/>
          </a:xfrm>
          <a:prstGeom prst="rect">
            <a:avLst/>
          </a:prstGeom>
        </p:spPr>
        <p:txBody>
          <a:bodyPr wrap="none" fromWordArt="1">
            <a:prstTxWarp prst="textPlain">
              <a:avLst>
                <a:gd name="adj" fmla="val 50000"/>
              </a:avLst>
            </a:prstTxWarp>
          </a:bodyPr>
          <a:lstStyle/>
          <a:p>
            <a:pPr algn="ctr"/>
            <a:r>
              <a:rPr lang="en-US" altLang="zh-CN" sz="3600" b="1" kern="10" dirty="0">
                <a:ln w="9525">
                  <a:noFill/>
                  <a:round/>
                  <a:headEnd/>
                  <a:tailEnd/>
                </a:ln>
                <a:solidFill>
                  <a:schemeClr val="accent1"/>
                </a:solidFill>
                <a:effectLst>
                  <a:outerShdw dist="45791" dir="2021404" algn="ctr" rotWithShape="0">
                    <a:srgbClr val="B2B2B2">
                      <a:alpha val="79999"/>
                    </a:srgbClr>
                  </a:outerShdw>
                </a:effectLst>
                <a:latin typeface="Arial"/>
                <a:cs typeface="Arial"/>
              </a:rPr>
              <a:t>01</a:t>
            </a:r>
            <a:endParaRPr lang="zh-CN" altLang="en-US" sz="3600" b="1" kern="10" dirty="0">
              <a:ln w="9525">
                <a:noFill/>
                <a:round/>
                <a:headEnd/>
                <a:tailEnd/>
              </a:ln>
              <a:solidFill>
                <a:schemeClr val="accent1"/>
              </a:solidFill>
              <a:effectLst>
                <a:outerShdw dist="45791" dir="2021404" algn="ctr" rotWithShape="0">
                  <a:srgbClr val="B2B2B2">
                    <a:alpha val="79999"/>
                  </a:srgbClr>
                </a:outerShdw>
              </a:effectLst>
              <a:latin typeface="Arial"/>
              <a:cs typeface="Arial"/>
            </a:endParaRPr>
          </a:p>
        </p:txBody>
      </p:sp>
      <p:sp>
        <p:nvSpPr>
          <p:cNvPr id="485449" name="Rectangle 73"/>
          <p:cNvSpPr>
            <a:spLocks noChangeArrowheads="1"/>
          </p:cNvSpPr>
          <p:nvPr/>
        </p:nvSpPr>
        <p:spPr bwMode="auto">
          <a:xfrm>
            <a:off x="2847974" y="1431548"/>
            <a:ext cx="3505200" cy="1066800"/>
          </a:xfrm>
          <a:prstGeom prst="rect">
            <a:avLst/>
          </a:prstGeom>
          <a:noFill/>
          <a:ln w="15875" algn="ctr">
            <a:noFill/>
            <a:miter lim="800000"/>
            <a:headEnd/>
            <a:tailEnd/>
          </a:ln>
        </p:spPr>
        <p:txBody>
          <a:bodyPr lIns="76197" tIns="38098" rIns="76197" bIns="38098">
            <a:spAutoFit/>
          </a:bodyPr>
          <a:lstStyle/>
          <a:p>
            <a:pPr algn="r" defTabSz="762000"/>
            <a:r>
              <a:rPr lang="zh-CN" altLang="en-US" sz="6500">
                <a:solidFill>
                  <a:schemeClr val="accent1"/>
                </a:solidFill>
                <a:latin typeface="宋体" charset="-122"/>
              </a:rPr>
              <a:t>［   ］</a:t>
            </a:r>
            <a:endParaRPr lang="zh-CN" altLang="en-US" sz="6500" dirty="0">
              <a:solidFill>
                <a:schemeClr val="accent1"/>
              </a:solidFill>
              <a:latin typeface="宋体" charset="-122"/>
            </a:endParaRPr>
          </a:p>
        </p:txBody>
      </p:sp>
      <p:grpSp>
        <p:nvGrpSpPr>
          <p:cNvPr id="11285" name="Group 21"/>
          <p:cNvGrpSpPr>
            <a:grpSpLocks/>
          </p:cNvGrpSpPr>
          <p:nvPr/>
        </p:nvGrpSpPr>
        <p:grpSpPr bwMode="auto">
          <a:xfrm rot="10800000">
            <a:off x="252413" y="2988369"/>
            <a:ext cx="9226550" cy="2528887"/>
            <a:chOff x="44" y="-294"/>
            <a:chExt cx="5812" cy="1593"/>
          </a:xfrm>
        </p:grpSpPr>
        <p:pic>
          <p:nvPicPr>
            <p:cNvPr id="14" name="图片 13"/>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8986837" flipH="1">
              <a:off x="2660" y="702"/>
              <a:ext cx="374" cy="540"/>
            </a:xfrm>
            <a:prstGeom prst="rect">
              <a:avLst/>
            </a:prstGeom>
          </p:spPr>
        </p:pic>
        <p:pic>
          <p:nvPicPr>
            <p:cNvPr id="15" name="图片 1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3084" y="572"/>
              <a:ext cx="188" cy="327"/>
            </a:xfrm>
            <a:prstGeom prst="rect">
              <a:avLst/>
            </a:prstGeom>
          </p:spPr>
        </p:pic>
        <p:sp>
          <p:nvSpPr>
            <p:cNvPr id="16" name="五角星 15"/>
            <p:cNvSpPr/>
            <p:nvPr/>
          </p:nvSpPr>
          <p:spPr>
            <a:xfrm>
              <a:off x="2708" y="350"/>
              <a:ext cx="165" cy="173"/>
            </a:xfrm>
            <a:prstGeom prst="star5">
              <a:avLst/>
            </a:prstGeom>
            <a:solidFill>
              <a:srgbClr val="D39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图片 17"/>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8904180">
              <a:off x="2875" y="265"/>
              <a:ext cx="266" cy="174"/>
            </a:xfrm>
            <a:prstGeom prst="rect">
              <a:avLst/>
            </a:prstGeom>
          </p:spPr>
        </p:pic>
        <p:pic>
          <p:nvPicPr>
            <p:cNvPr id="19" name="图片 18"/>
            <p:cNvPicPr>
              <a:picLocks noChangeAspect="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113" y="401"/>
              <a:ext cx="157" cy="157"/>
            </a:xfrm>
            <a:prstGeom prst="rect">
              <a:avLst/>
            </a:prstGeom>
          </p:spPr>
        </p:pic>
        <p:pic>
          <p:nvPicPr>
            <p:cNvPr id="20" name="图片 19"/>
            <p:cNvPicPr>
              <a:picLocks noChangeAspect="1"/>
            </p:cNvPicPr>
            <p:nvPr/>
          </p:nvPicPr>
          <p:blipFill>
            <a:blip r:embed="rId6" cstate="print">
              <a:duotone>
                <a:schemeClr val="accent1">
                  <a:shade val="45000"/>
                  <a:satMod val="135000"/>
                </a:schemeClr>
                <a:prstClr val="white"/>
              </a:duotone>
            </a:blip>
            <a:stretch>
              <a:fillRect/>
            </a:stretch>
          </p:blipFill>
          <p:spPr>
            <a:xfrm>
              <a:off x="3195" y="192"/>
              <a:ext cx="576" cy="576"/>
            </a:xfrm>
            <a:prstGeom prst="rect">
              <a:avLst/>
            </a:prstGeom>
          </p:spPr>
        </p:pic>
        <p:pic>
          <p:nvPicPr>
            <p:cNvPr id="21" name="图片 20"/>
            <p:cNvPicPr>
              <a:picLocks noChangeAspect="1"/>
            </p:cNvPicPr>
            <p:nvPr/>
          </p:nvPicPr>
          <p:blipFill>
            <a:blip r:embed="rId7" cstate="print">
              <a:duotone>
                <a:schemeClr val="accent6">
                  <a:shade val="45000"/>
                  <a:satMod val="135000"/>
                </a:schemeClr>
                <a:prstClr val="white"/>
              </a:duotone>
            </a:blip>
            <a:stretch>
              <a:fillRect/>
            </a:stretch>
          </p:blipFill>
          <p:spPr>
            <a:xfrm>
              <a:off x="3440" y="581"/>
              <a:ext cx="117" cy="117"/>
            </a:xfrm>
            <a:prstGeom prst="rect">
              <a:avLst/>
            </a:prstGeom>
          </p:spPr>
        </p:pic>
        <p:pic>
          <p:nvPicPr>
            <p:cNvPr id="22" name="图片 21"/>
            <p:cNvPicPr>
              <a:picLocks noChangeAspect="1"/>
            </p:cNvPicPr>
            <p:nvPr/>
          </p:nvPicPr>
          <p:blipFill>
            <a:blip r:embed="rId8"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3763" y="412"/>
              <a:ext cx="329" cy="196"/>
            </a:xfrm>
            <a:prstGeom prst="rect">
              <a:avLst/>
            </a:prstGeom>
          </p:spPr>
        </p:pic>
        <p:pic>
          <p:nvPicPr>
            <p:cNvPr id="23" name="图片 22"/>
            <p:cNvPicPr>
              <a:picLocks noChangeAspect="1"/>
            </p:cNvPicPr>
            <p:nvPr/>
          </p:nvPicPr>
          <p:blipFill>
            <a:blip r:embed="rId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75" y="128"/>
              <a:ext cx="308" cy="226"/>
            </a:xfrm>
            <a:prstGeom prst="rect">
              <a:avLst/>
            </a:prstGeom>
          </p:spPr>
        </p:pic>
        <p:pic>
          <p:nvPicPr>
            <p:cNvPr id="24" name="图片 23"/>
            <p:cNvPicPr>
              <a:picLocks noChangeAspect="1"/>
            </p:cNvPicPr>
            <p:nvPr/>
          </p:nvPicPr>
          <p:blipFill>
            <a:blip r:embed="rId10"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766" y="0"/>
              <a:ext cx="322" cy="323"/>
            </a:xfrm>
            <a:prstGeom prst="rect">
              <a:avLst/>
            </a:prstGeom>
          </p:spPr>
        </p:pic>
        <p:pic>
          <p:nvPicPr>
            <p:cNvPr id="11296" name="图片 24"/>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308" y="382"/>
              <a:ext cx="254" cy="256"/>
            </a:xfrm>
            <a:prstGeom prst="rect">
              <a:avLst/>
            </a:prstGeom>
            <a:noFill/>
            <a:ln w="9525">
              <a:noFill/>
              <a:miter lim="800000"/>
              <a:headEnd/>
              <a:tailEnd/>
            </a:ln>
          </p:spPr>
        </p:pic>
        <p:pic>
          <p:nvPicPr>
            <p:cNvPr id="26" name="图片 25"/>
            <p:cNvPicPr>
              <a:picLocks noChangeAspect="1"/>
            </p:cNvPicPr>
            <p:nvPr/>
          </p:nvPicPr>
          <p:blipFill>
            <a:blip r:embed="rId12"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420" y="236"/>
              <a:ext cx="242" cy="244"/>
            </a:xfrm>
            <a:prstGeom prst="rect">
              <a:avLst/>
            </a:prstGeom>
          </p:spPr>
        </p:pic>
        <p:pic>
          <p:nvPicPr>
            <p:cNvPr id="28" name="图片 27"/>
            <p:cNvPicPr>
              <a:picLocks noChangeAspect="1"/>
            </p:cNvPicPr>
            <p:nvPr/>
          </p:nvPicPr>
          <p:blipFill>
            <a:blip r:embed="rId1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2758" y="-68"/>
              <a:ext cx="232" cy="405"/>
            </a:xfrm>
            <a:prstGeom prst="rect">
              <a:avLst/>
            </a:prstGeom>
          </p:spPr>
        </p:pic>
        <p:pic>
          <p:nvPicPr>
            <p:cNvPr id="29" name="图片 28"/>
            <p:cNvPicPr>
              <a:picLocks noChangeAspect="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71" y="159"/>
              <a:ext cx="333" cy="271"/>
            </a:xfrm>
            <a:prstGeom prst="rect">
              <a:avLst/>
            </a:prstGeom>
          </p:spPr>
        </p:pic>
        <p:pic>
          <p:nvPicPr>
            <p:cNvPr id="30" name="图片 29"/>
            <p:cNvPicPr>
              <a:picLocks noChangeAspect="1"/>
            </p:cNvPicPr>
            <p:nvPr/>
          </p:nvPicPr>
          <p:blipFill>
            <a:blip r:embed="rId1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3481104">
              <a:off x="1641" y="125"/>
              <a:ext cx="242" cy="344"/>
            </a:xfrm>
            <a:prstGeom prst="rect">
              <a:avLst/>
            </a:prstGeom>
          </p:spPr>
        </p:pic>
        <p:pic>
          <p:nvPicPr>
            <p:cNvPr id="31" name="图片 30"/>
            <p:cNvPicPr>
              <a:picLocks noChangeAspect="1"/>
            </p:cNvPicPr>
            <p:nvPr/>
          </p:nvPicPr>
          <p:blipFill>
            <a:blip r:embed="rId1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859" y="552"/>
              <a:ext cx="223" cy="207"/>
            </a:xfrm>
            <a:prstGeom prst="rect">
              <a:avLst/>
            </a:prstGeom>
          </p:spPr>
        </p:pic>
        <p:pic>
          <p:nvPicPr>
            <p:cNvPr id="32" name="图片 31"/>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054" y="76"/>
              <a:ext cx="281" cy="281"/>
            </a:xfrm>
            <a:prstGeom prst="rect">
              <a:avLst/>
            </a:prstGeom>
          </p:spPr>
        </p:pic>
        <p:pic>
          <p:nvPicPr>
            <p:cNvPr id="33" name="图片 32"/>
            <p:cNvPicPr>
              <a:picLocks noChangeAspect="1"/>
            </p:cNvPicPr>
            <p:nvPr/>
          </p:nvPicPr>
          <p:blipFill>
            <a:blip r:embed="rId1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027" y="-10"/>
              <a:ext cx="226" cy="227"/>
            </a:xfrm>
            <a:prstGeom prst="rect">
              <a:avLst/>
            </a:prstGeom>
          </p:spPr>
        </p:pic>
        <p:pic>
          <p:nvPicPr>
            <p:cNvPr id="34" name="图片 33"/>
            <p:cNvPicPr>
              <a:picLocks noChangeAspect="1"/>
            </p:cNvPicPr>
            <p:nvPr/>
          </p:nvPicPr>
          <p:blipFill>
            <a:blip r:embed="rId19"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60" y="-40"/>
              <a:ext cx="270" cy="270"/>
            </a:xfrm>
            <a:prstGeom prst="rect">
              <a:avLst/>
            </a:prstGeom>
          </p:spPr>
        </p:pic>
        <p:pic>
          <p:nvPicPr>
            <p:cNvPr id="35" name="图片 34"/>
            <p:cNvPicPr>
              <a:picLocks noChangeAspect="1"/>
            </p:cNvPicPr>
            <p:nvPr/>
          </p:nvPicPr>
          <p:blipFill>
            <a:blip r:embed="rId20"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079" y="10"/>
              <a:ext cx="247" cy="243"/>
            </a:xfrm>
            <a:prstGeom prst="rect">
              <a:avLst/>
            </a:prstGeom>
          </p:spPr>
        </p:pic>
        <p:pic>
          <p:nvPicPr>
            <p:cNvPr id="36" name="图片 35"/>
            <p:cNvPicPr>
              <a:picLocks noChangeAspect="1"/>
            </p:cNvPicPr>
            <p:nvPr/>
          </p:nvPicPr>
          <p:blipFill>
            <a:blip r:embed="rId21"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0" y="33"/>
              <a:ext cx="369" cy="368"/>
            </a:xfrm>
            <a:prstGeom prst="rect">
              <a:avLst/>
            </a:prstGeom>
          </p:spPr>
        </p:pic>
        <p:pic>
          <p:nvPicPr>
            <p:cNvPr id="37" name="图片 36"/>
            <p:cNvPicPr>
              <a:picLocks noChangeAspect="1"/>
            </p:cNvPicPr>
            <p:nvPr/>
          </p:nvPicPr>
          <p:blipFill>
            <a:blip r:embed="rId22"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205" y="447"/>
              <a:ext cx="132" cy="230"/>
            </a:xfrm>
            <a:prstGeom prst="rect">
              <a:avLst/>
            </a:prstGeom>
          </p:spPr>
        </p:pic>
        <p:pic>
          <p:nvPicPr>
            <p:cNvPr id="38" name="图片 37"/>
            <p:cNvPicPr>
              <a:picLocks noChangeAspect="1"/>
            </p:cNvPicPr>
            <p:nvPr/>
          </p:nvPicPr>
          <p:blipFill>
            <a:blip r:embed="rId2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21" y="-139"/>
              <a:ext cx="218" cy="290"/>
            </a:xfrm>
            <a:prstGeom prst="rect">
              <a:avLst/>
            </a:prstGeom>
          </p:spPr>
        </p:pic>
        <p:pic>
          <p:nvPicPr>
            <p:cNvPr id="39" name="图片 38"/>
            <p:cNvPicPr>
              <a:picLocks noChangeAspect="1"/>
            </p:cNvPicPr>
            <p:nvPr/>
          </p:nvPicPr>
          <p:blipFill>
            <a:blip r:embed="rId2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280487">
              <a:off x="258" y="41"/>
              <a:ext cx="267" cy="174"/>
            </a:xfrm>
            <a:prstGeom prst="rect">
              <a:avLst/>
            </a:prstGeom>
          </p:spPr>
        </p:pic>
        <p:pic>
          <p:nvPicPr>
            <p:cNvPr id="40" name="图片 39"/>
            <p:cNvPicPr>
              <a:picLocks noChangeAspect="1"/>
            </p:cNvPicPr>
            <p:nvPr/>
          </p:nvPicPr>
          <p:blipFill>
            <a:blip r:embed="rId8"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1392" y="-39"/>
              <a:ext cx="330" cy="196"/>
            </a:xfrm>
            <a:prstGeom prst="rect">
              <a:avLst/>
            </a:prstGeom>
          </p:spPr>
        </p:pic>
        <p:pic>
          <p:nvPicPr>
            <p:cNvPr id="41" name="图片 40"/>
            <p:cNvPicPr>
              <a:picLocks noChangeAspect="1"/>
            </p:cNvPicPr>
            <p:nvPr/>
          </p:nvPicPr>
          <p:blipFill>
            <a:blip r:embed="rId6" cstate="print">
              <a:duotone>
                <a:schemeClr val="accent1">
                  <a:shade val="45000"/>
                  <a:satMod val="135000"/>
                </a:schemeClr>
                <a:prstClr val="white"/>
              </a:duotone>
            </a:blip>
            <a:stretch>
              <a:fillRect/>
            </a:stretch>
          </p:blipFill>
          <p:spPr>
            <a:xfrm rot="10800000">
              <a:off x="2007" y="401"/>
              <a:ext cx="575" cy="576"/>
            </a:xfrm>
            <a:prstGeom prst="rect">
              <a:avLst/>
            </a:prstGeom>
          </p:spPr>
        </p:pic>
        <p:pic>
          <p:nvPicPr>
            <p:cNvPr id="42" name="图片 41"/>
            <p:cNvPicPr>
              <a:picLocks noChangeAspect="1"/>
            </p:cNvPicPr>
            <p:nvPr/>
          </p:nvPicPr>
          <p:blipFill>
            <a:blip r:embed="rId10"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208" y="304"/>
              <a:ext cx="323" cy="323"/>
            </a:xfrm>
            <a:prstGeom prst="rect">
              <a:avLst/>
            </a:prstGeom>
          </p:spPr>
        </p:pic>
        <p:pic>
          <p:nvPicPr>
            <p:cNvPr id="43" name="图片 42"/>
            <p:cNvPicPr>
              <a:picLocks noChangeAspect="1"/>
            </p:cNvPicPr>
            <p:nvPr/>
          </p:nvPicPr>
          <p:blipFill>
            <a:blip r:embed="rId2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325" y="381"/>
              <a:ext cx="87" cy="152"/>
            </a:xfrm>
            <a:prstGeom prst="rect">
              <a:avLst/>
            </a:prstGeom>
          </p:spPr>
        </p:pic>
        <p:pic>
          <p:nvPicPr>
            <p:cNvPr id="45" name="图片 44"/>
            <p:cNvPicPr>
              <a:picLocks noChangeAspect="1"/>
            </p:cNvPicPr>
            <p:nvPr/>
          </p:nvPicPr>
          <p:blipFill>
            <a:blip r:embed="rId1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4866620">
              <a:off x="3447" y="-47"/>
              <a:ext cx="224" cy="208"/>
            </a:xfrm>
            <a:prstGeom prst="rect">
              <a:avLst/>
            </a:prstGeom>
          </p:spPr>
        </p:pic>
        <p:pic>
          <p:nvPicPr>
            <p:cNvPr id="46" name="图片 45"/>
            <p:cNvPicPr>
              <a:picLocks noChangeAspect="1"/>
            </p:cNvPicPr>
            <p:nvPr/>
          </p:nvPicPr>
          <p:blipFill>
            <a:blip r:embed="rId1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726" y="24"/>
              <a:ext cx="224" cy="207"/>
            </a:xfrm>
            <a:prstGeom prst="rect">
              <a:avLst/>
            </a:prstGeom>
          </p:spPr>
        </p:pic>
        <p:pic>
          <p:nvPicPr>
            <p:cNvPr id="47" name="图片 46"/>
            <p:cNvPicPr>
              <a:picLocks noChangeAspect="1"/>
            </p:cNvPicPr>
            <p:nvPr/>
          </p:nvPicPr>
          <p:blipFill>
            <a:blip r:embed="rId2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842783">
              <a:off x="4162" y="517"/>
              <a:ext cx="144" cy="205"/>
            </a:xfrm>
            <a:prstGeom prst="rect">
              <a:avLst/>
            </a:prstGeom>
          </p:spPr>
        </p:pic>
        <p:pic>
          <p:nvPicPr>
            <p:cNvPr id="48" name="图片 47"/>
            <p:cNvPicPr>
              <a:picLocks noChangeAspect="1"/>
            </p:cNvPicPr>
            <p:nvPr/>
          </p:nvPicPr>
          <p:blipFill>
            <a:blip r:embed="rId27"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rot="14964289">
              <a:off x="3729" y="645"/>
              <a:ext cx="200" cy="196"/>
            </a:xfrm>
            <a:prstGeom prst="rect">
              <a:avLst/>
            </a:prstGeom>
          </p:spPr>
        </p:pic>
        <p:pic>
          <p:nvPicPr>
            <p:cNvPr id="49" name="图片 48"/>
            <p:cNvPicPr>
              <a:picLocks noChangeAspect="1"/>
            </p:cNvPicPr>
            <p:nvPr/>
          </p:nvPicPr>
          <p:blipFill>
            <a:blip r:embed="rId1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282" y="-73"/>
              <a:ext cx="226" cy="226"/>
            </a:xfrm>
            <a:prstGeom prst="rect">
              <a:avLst/>
            </a:prstGeom>
          </p:spPr>
        </p:pic>
        <p:pic>
          <p:nvPicPr>
            <p:cNvPr id="50" name="图片 49"/>
            <p:cNvPicPr>
              <a:picLocks noChangeAspect="1"/>
            </p:cNvPicPr>
            <p:nvPr/>
          </p:nvPicPr>
          <p:blipFill>
            <a:blip r:embed="rId1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930" y="271"/>
              <a:ext cx="270" cy="270"/>
            </a:xfrm>
            <a:prstGeom prst="rect">
              <a:avLst/>
            </a:prstGeom>
          </p:spPr>
        </p:pic>
        <p:pic>
          <p:nvPicPr>
            <p:cNvPr id="51" name="图片 50"/>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1750" y="343"/>
              <a:ext cx="188" cy="327"/>
            </a:xfrm>
            <a:prstGeom prst="rect">
              <a:avLst/>
            </a:prstGeom>
          </p:spPr>
        </p:pic>
        <p:sp>
          <p:nvSpPr>
            <p:cNvPr id="52" name="五角星 51"/>
            <p:cNvSpPr/>
            <p:nvPr/>
          </p:nvSpPr>
          <p:spPr>
            <a:xfrm>
              <a:off x="1913" y="45"/>
              <a:ext cx="136" cy="143"/>
            </a:xfrm>
            <a:prstGeom prst="star5">
              <a:avLst/>
            </a:prstGeom>
            <a:solidFill>
              <a:srgbClr val="D39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3" name="图片 52"/>
            <p:cNvPicPr>
              <a:picLocks noChangeAspect="1"/>
            </p:cNvPicPr>
            <p:nvPr/>
          </p:nvPicPr>
          <p:blipFill>
            <a:blip r:embed="rId11"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46" y="1"/>
              <a:ext cx="254" cy="257"/>
            </a:xfrm>
            <a:prstGeom prst="rect">
              <a:avLst/>
            </a:prstGeom>
          </p:spPr>
        </p:pic>
        <p:pic>
          <p:nvPicPr>
            <p:cNvPr id="54" name="图片 53"/>
            <p:cNvPicPr>
              <a:picLocks noChangeAspect="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151" y="-23"/>
              <a:ext cx="157" cy="157"/>
            </a:xfrm>
            <a:prstGeom prst="rect">
              <a:avLst/>
            </a:prstGeom>
          </p:spPr>
        </p:pic>
        <p:pic>
          <p:nvPicPr>
            <p:cNvPr id="55" name="图片 5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4495" y="-116"/>
              <a:ext cx="188" cy="327"/>
            </a:xfrm>
            <a:prstGeom prst="rect">
              <a:avLst/>
            </a:prstGeom>
          </p:spPr>
        </p:pic>
        <p:pic>
          <p:nvPicPr>
            <p:cNvPr id="11325" name="图片 55"/>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80" y="93"/>
              <a:ext cx="254" cy="257"/>
            </a:xfrm>
            <a:prstGeom prst="rect">
              <a:avLst/>
            </a:prstGeom>
            <a:noFill/>
            <a:ln w="9525">
              <a:noFill/>
              <a:miter lim="800000"/>
              <a:headEnd/>
              <a:tailEnd/>
            </a:ln>
          </p:spPr>
        </p:pic>
        <p:pic>
          <p:nvPicPr>
            <p:cNvPr id="57" name="图片 56"/>
            <p:cNvPicPr>
              <a:picLocks noChangeAspect="1"/>
            </p:cNvPicPr>
            <p:nvPr/>
          </p:nvPicPr>
          <p:blipFill>
            <a:blip r:embed="rId2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75" y="182"/>
              <a:ext cx="153" cy="150"/>
            </a:xfrm>
            <a:prstGeom prst="rect">
              <a:avLst/>
            </a:prstGeom>
          </p:spPr>
        </p:pic>
        <p:pic>
          <p:nvPicPr>
            <p:cNvPr id="58" name="图片 57"/>
            <p:cNvPicPr>
              <a:picLocks noChangeAspect="1"/>
            </p:cNvPicPr>
            <p:nvPr/>
          </p:nvPicPr>
          <p:blipFill>
            <a:blip r:embed="rId29"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rot="4885295">
              <a:off x="4521" y="217"/>
              <a:ext cx="236" cy="140"/>
            </a:xfrm>
            <a:prstGeom prst="rect">
              <a:avLst/>
            </a:prstGeom>
          </p:spPr>
        </p:pic>
        <p:pic>
          <p:nvPicPr>
            <p:cNvPr id="59" name="图片 58"/>
            <p:cNvPicPr>
              <a:picLocks noChangeAspect="1"/>
            </p:cNvPicPr>
            <p:nvPr/>
          </p:nvPicPr>
          <p:blipFill>
            <a:blip r:embed="rId7" cstate="print">
              <a:duotone>
                <a:schemeClr val="accent6">
                  <a:shade val="45000"/>
                  <a:satMod val="135000"/>
                </a:schemeClr>
                <a:prstClr val="white"/>
              </a:duotone>
            </a:blip>
            <a:stretch>
              <a:fillRect/>
            </a:stretch>
          </p:blipFill>
          <p:spPr>
            <a:xfrm>
              <a:off x="523" y="11"/>
              <a:ext cx="117" cy="117"/>
            </a:xfrm>
            <a:prstGeom prst="rect">
              <a:avLst/>
            </a:prstGeom>
          </p:spPr>
        </p:pic>
        <p:pic>
          <p:nvPicPr>
            <p:cNvPr id="60" name="图片 59"/>
            <p:cNvPicPr>
              <a:picLocks noChangeAspect="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540" y="413"/>
              <a:ext cx="156" cy="156"/>
            </a:xfrm>
            <a:prstGeom prst="rect">
              <a:avLst/>
            </a:prstGeom>
          </p:spPr>
        </p:pic>
        <p:pic>
          <p:nvPicPr>
            <p:cNvPr id="61" name="图片 60"/>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3307057">
              <a:off x="4737" y="171"/>
              <a:ext cx="422" cy="422"/>
            </a:xfrm>
            <a:prstGeom prst="rect">
              <a:avLst/>
            </a:prstGeom>
          </p:spPr>
        </p:pic>
        <p:pic>
          <p:nvPicPr>
            <p:cNvPr id="62" name="图片 61"/>
            <p:cNvPicPr>
              <a:picLocks noChangeAspect="1"/>
            </p:cNvPicPr>
            <p:nvPr/>
          </p:nvPicPr>
          <p:blipFill>
            <a:blip r:embed="rId3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147045">
              <a:off x="5492" y="-61"/>
              <a:ext cx="349" cy="349"/>
            </a:xfrm>
            <a:prstGeom prst="rect">
              <a:avLst/>
            </a:prstGeom>
          </p:spPr>
        </p:pic>
        <p:pic>
          <p:nvPicPr>
            <p:cNvPr id="63" name="图片 62"/>
            <p:cNvPicPr>
              <a:picLocks noChangeAspect="1"/>
            </p:cNvPicPr>
            <p:nvPr/>
          </p:nvPicPr>
          <p:blipFill>
            <a:blip r:embed="rId31"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66" y="516"/>
              <a:ext cx="179" cy="178"/>
            </a:xfrm>
            <a:prstGeom prst="rect">
              <a:avLst/>
            </a:prstGeom>
          </p:spPr>
        </p:pic>
        <p:pic>
          <p:nvPicPr>
            <p:cNvPr id="64" name="图片 63"/>
            <p:cNvPicPr>
              <a:picLocks noChangeAspect="1"/>
            </p:cNvPicPr>
            <p:nvPr/>
          </p:nvPicPr>
          <p:blipFill>
            <a:blip r:embed="rId3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63" y="-3"/>
              <a:ext cx="119" cy="118"/>
            </a:xfrm>
            <a:prstGeom prst="rect">
              <a:avLst/>
            </a:prstGeom>
          </p:spPr>
        </p:pic>
        <p:pic>
          <p:nvPicPr>
            <p:cNvPr id="65" name="图片 64"/>
            <p:cNvPicPr>
              <a:picLocks noChangeAspect="1"/>
            </p:cNvPicPr>
            <p:nvPr/>
          </p:nvPicPr>
          <p:blipFill>
            <a:blip r:embed="rId3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842783">
              <a:off x="3298" y="-151"/>
              <a:ext cx="144" cy="206"/>
            </a:xfrm>
            <a:prstGeom prst="rect">
              <a:avLst/>
            </a:prstGeom>
          </p:spPr>
        </p:pic>
        <p:pic>
          <p:nvPicPr>
            <p:cNvPr id="66" name="图片 65"/>
            <p:cNvPicPr>
              <a:picLocks noChangeAspect="1"/>
            </p:cNvPicPr>
            <p:nvPr/>
          </p:nvPicPr>
          <p:blipFill>
            <a:blip r:embed="rId3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864" y="467"/>
              <a:ext cx="205" cy="205"/>
            </a:xfrm>
            <a:prstGeom prst="rect">
              <a:avLst/>
            </a:prstGeom>
          </p:spPr>
        </p:pic>
        <p:pic>
          <p:nvPicPr>
            <p:cNvPr id="67" name="图片 66"/>
            <p:cNvPicPr>
              <a:picLocks noChangeAspect="1"/>
            </p:cNvPicPr>
            <p:nvPr/>
          </p:nvPicPr>
          <p:blipFill>
            <a:blip r:embed="rId3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9000000">
              <a:off x="3521" y="115"/>
              <a:ext cx="209" cy="209"/>
            </a:xfrm>
            <a:prstGeom prst="rect">
              <a:avLst/>
            </a:prstGeom>
          </p:spPr>
        </p:pic>
        <p:pic>
          <p:nvPicPr>
            <p:cNvPr id="68" name="图片 67"/>
            <p:cNvPicPr>
              <a:picLocks noChangeAspect="1"/>
            </p:cNvPicPr>
            <p:nvPr/>
          </p:nvPicPr>
          <p:blipFill>
            <a:blip r:embed="rId3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5371300">
              <a:off x="1734" y="-255"/>
              <a:ext cx="357" cy="358"/>
            </a:xfrm>
            <a:prstGeom prst="rect">
              <a:avLst/>
            </a:prstGeom>
          </p:spPr>
        </p:pic>
        <p:pic>
          <p:nvPicPr>
            <p:cNvPr id="69" name="图片 68"/>
            <p:cNvPicPr>
              <a:picLocks noChangeAspect="1"/>
            </p:cNvPicPr>
            <p:nvPr/>
          </p:nvPicPr>
          <p:blipFill>
            <a:blip r:embed="rId37"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196" y="157"/>
              <a:ext cx="266" cy="263"/>
            </a:xfrm>
            <a:prstGeom prst="rect">
              <a:avLst/>
            </a:prstGeom>
          </p:spPr>
        </p:pic>
        <p:pic>
          <p:nvPicPr>
            <p:cNvPr id="70" name="图片 69"/>
            <p:cNvPicPr>
              <a:picLocks noChangeAspect="1"/>
            </p:cNvPicPr>
            <p:nvPr/>
          </p:nvPicPr>
          <p:blipFill>
            <a:blip r:embed="rId7" cstate="print">
              <a:duotone>
                <a:schemeClr val="accent1">
                  <a:shade val="45000"/>
                  <a:satMod val="135000"/>
                </a:schemeClr>
                <a:prstClr val="white"/>
              </a:duotone>
            </a:blip>
            <a:stretch>
              <a:fillRect/>
            </a:stretch>
          </p:blipFill>
          <p:spPr>
            <a:xfrm>
              <a:off x="1439" y="183"/>
              <a:ext cx="117" cy="116"/>
            </a:xfrm>
            <a:prstGeom prst="rect">
              <a:avLst/>
            </a:prstGeom>
          </p:spPr>
        </p:pic>
        <p:pic>
          <p:nvPicPr>
            <p:cNvPr id="71" name="图片 70"/>
            <p:cNvPicPr>
              <a:picLocks noChangeAspect="1"/>
            </p:cNvPicPr>
            <p:nvPr/>
          </p:nvPicPr>
          <p:blipFill>
            <a:blip r:embed="rId28"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62" y="-90"/>
              <a:ext cx="153" cy="150"/>
            </a:xfrm>
            <a:prstGeom prst="rect">
              <a:avLst/>
            </a:prstGeom>
          </p:spPr>
        </p:pic>
        <p:pic>
          <p:nvPicPr>
            <p:cNvPr id="72" name="图片 71"/>
            <p:cNvPicPr>
              <a:picLocks noChangeAspect="1"/>
            </p:cNvPicPr>
            <p:nvPr/>
          </p:nvPicPr>
          <p:blipFill>
            <a:blip r:embed="rId7" cstate="print">
              <a:duotone>
                <a:schemeClr val="accent1">
                  <a:shade val="45000"/>
                  <a:satMod val="135000"/>
                </a:schemeClr>
                <a:prstClr val="white"/>
              </a:duotone>
            </a:blip>
            <a:stretch>
              <a:fillRect/>
            </a:stretch>
          </p:blipFill>
          <p:spPr>
            <a:xfrm>
              <a:off x="4122" y="441"/>
              <a:ext cx="117" cy="117"/>
            </a:xfrm>
            <a:prstGeom prst="rect">
              <a:avLst/>
            </a:prstGeom>
          </p:spPr>
        </p:pic>
        <p:pic>
          <p:nvPicPr>
            <p:cNvPr id="73" name="图片 72"/>
            <p:cNvPicPr>
              <a:picLocks noChangeAspect="1"/>
            </p:cNvPicPr>
            <p:nvPr/>
          </p:nvPicPr>
          <p:blipFill>
            <a:blip r:embed="rId3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397" y="359"/>
              <a:ext cx="145" cy="145"/>
            </a:xfrm>
            <a:prstGeom prst="rect">
              <a:avLst/>
            </a:prstGeom>
          </p:spPr>
        </p:pic>
      </p:grpSp>
    </p:spTree>
    <p:extLst>
      <p:ext uri="{BB962C8B-B14F-4D97-AF65-F5344CB8AC3E}">
        <p14:creationId xmlns:p14="http://schemas.microsoft.com/office/powerpoint/2010/main" val="2839345618"/>
      </p:ext>
    </p:extLst>
  </p:cSld>
  <p:clrMapOvr>
    <a:masterClrMapping/>
  </p:clrMapOvr>
  <p:transition spd="slow" advClick="0" advTm="5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285"/>
                                        </p:tgtEl>
                                        <p:attrNameLst>
                                          <p:attrName>style.visibility</p:attrName>
                                        </p:attrNameLst>
                                      </p:cBhvr>
                                      <p:to>
                                        <p:strVal val="visible"/>
                                      </p:to>
                                    </p:set>
                                    <p:animEffect transition="in" filter="wipe(down)">
                                      <p:cBhvr>
                                        <p:cTn id="7" dur="500"/>
                                        <p:tgtEl>
                                          <p:spTgt spid="11285"/>
                                        </p:tgtEl>
                                      </p:cBhvr>
                                    </p:animEffect>
                                  </p:childTnLst>
                                </p:cTn>
                              </p:par>
                              <p:par>
                                <p:cTn id="8" presetID="17" presetClass="entr" presetSubtype="10" fill="hold" grpId="0" nodeType="withEffect">
                                  <p:stCondLst>
                                    <p:cond delay="1200"/>
                                  </p:stCondLst>
                                  <p:childTnLst>
                                    <p:set>
                                      <p:cBhvr>
                                        <p:cTn id="9" dur="1" fill="hold">
                                          <p:stCondLst>
                                            <p:cond delay="0"/>
                                          </p:stCondLst>
                                        </p:cTn>
                                        <p:tgtEl>
                                          <p:spTgt spid="485449"/>
                                        </p:tgtEl>
                                        <p:attrNameLst>
                                          <p:attrName>style.visibility</p:attrName>
                                        </p:attrNameLst>
                                      </p:cBhvr>
                                      <p:to>
                                        <p:strVal val="visible"/>
                                      </p:to>
                                    </p:set>
                                    <p:anim calcmode="lin" valueType="num">
                                      <p:cBhvr>
                                        <p:cTn id="10" dur="500" fill="hold"/>
                                        <p:tgtEl>
                                          <p:spTgt spid="485449"/>
                                        </p:tgtEl>
                                        <p:attrNameLst>
                                          <p:attrName>ppt_w</p:attrName>
                                        </p:attrNameLst>
                                      </p:cBhvr>
                                      <p:tavLst>
                                        <p:tav tm="0">
                                          <p:val>
                                            <p:fltVal val="0"/>
                                          </p:val>
                                        </p:tav>
                                        <p:tav tm="100000">
                                          <p:val>
                                            <p:strVal val="#ppt_w"/>
                                          </p:val>
                                        </p:tav>
                                      </p:tavLst>
                                    </p:anim>
                                    <p:anim calcmode="lin" valueType="num">
                                      <p:cBhvr>
                                        <p:cTn id="11" dur="500" fill="hold"/>
                                        <p:tgtEl>
                                          <p:spTgt spid="485449"/>
                                        </p:tgtEl>
                                        <p:attrNameLst>
                                          <p:attrName>ppt_h</p:attrName>
                                        </p:attrNameLst>
                                      </p:cBhvr>
                                      <p:tavLst>
                                        <p:tav tm="0">
                                          <p:val>
                                            <p:strVal val="#ppt_h"/>
                                          </p:val>
                                        </p:tav>
                                        <p:tav tm="100000">
                                          <p:val>
                                            <p:strVal val="#ppt_h"/>
                                          </p:val>
                                        </p:tav>
                                      </p:tavLst>
                                    </p:anim>
                                  </p:childTnLst>
                                </p:cTn>
                              </p:par>
                              <p:par>
                                <p:cTn id="12" presetID="23" presetClass="entr" presetSubtype="16" fill="hold" grpId="0" nodeType="withEffect">
                                  <p:stCondLst>
                                    <p:cond delay="1500"/>
                                  </p:stCondLst>
                                  <p:childTnLst>
                                    <p:set>
                                      <p:cBhvr>
                                        <p:cTn id="13" dur="1" fill="hold">
                                          <p:stCondLst>
                                            <p:cond delay="0"/>
                                          </p:stCondLst>
                                        </p:cTn>
                                        <p:tgtEl>
                                          <p:spTgt spid="485448"/>
                                        </p:tgtEl>
                                        <p:attrNameLst>
                                          <p:attrName>style.visibility</p:attrName>
                                        </p:attrNameLst>
                                      </p:cBhvr>
                                      <p:to>
                                        <p:strVal val="visible"/>
                                      </p:to>
                                    </p:set>
                                    <p:anim calcmode="lin" valueType="num">
                                      <p:cBhvr>
                                        <p:cTn id="14" dur="500" fill="hold"/>
                                        <p:tgtEl>
                                          <p:spTgt spid="485448"/>
                                        </p:tgtEl>
                                        <p:attrNameLst>
                                          <p:attrName>ppt_w</p:attrName>
                                        </p:attrNameLst>
                                      </p:cBhvr>
                                      <p:tavLst>
                                        <p:tav tm="0">
                                          <p:val>
                                            <p:fltVal val="0"/>
                                          </p:val>
                                        </p:tav>
                                        <p:tav tm="100000">
                                          <p:val>
                                            <p:strVal val="#ppt_w"/>
                                          </p:val>
                                        </p:tav>
                                      </p:tavLst>
                                    </p:anim>
                                    <p:anim calcmode="lin" valueType="num">
                                      <p:cBhvr>
                                        <p:cTn id="15" dur="500" fill="hold"/>
                                        <p:tgtEl>
                                          <p:spTgt spid="485448"/>
                                        </p:tgtEl>
                                        <p:attrNameLst>
                                          <p:attrName>ppt_h</p:attrName>
                                        </p:attrNameLst>
                                      </p:cBhvr>
                                      <p:tavLst>
                                        <p:tav tm="0">
                                          <p:val>
                                            <p:fltVal val="0"/>
                                          </p:val>
                                        </p:tav>
                                        <p:tav tm="100000">
                                          <p:val>
                                            <p:strVal val="#ppt_h"/>
                                          </p:val>
                                        </p:tav>
                                      </p:tavLst>
                                    </p:anim>
                                  </p:childTnLst>
                                </p:cTn>
                              </p:par>
                              <p:par>
                                <p:cTn id="16" presetID="12" presetClass="entr" presetSubtype="2" fill="hold" grpId="0" nodeType="withEffect">
                                  <p:stCondLst>
                                    <p:cond delay="1900"/>
                                  </p:stCondLst>
                                  <p:childTnLst>
                                    <p:set>
                                      <p:cBhvr>
                                        <p:cTn id="17" dur="1" fill="hold">
                                          <p:stCondLst>
                                            <p:cond delay="0"/>
                                          </p:stCondLst>
                                        </p:cTn>
                                        <p:tgtEl>
                                          <p:spTgt spid="485447"/>
                                        </p:tgtEl>
                                        <p:attrNameLst>
                                          <p:attrName>style.visibility</p:attrName>
                                        </p:attrNameLst>
                                      </p:cBhvr>
                                      <p:to>
                                        <p:strVal val="visible"/>
                                      </p:to>
                                    </p:set>
                                    <p:animEffect transition="in" filter="slide(fromRight)">
                                      <p:cBhvr>
                                        <p:cTn id="18" dur="500"/>
                                        <p:tgtEl>
                                          <p:spTgt spid="485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447" grpId="0"/>
      <p:bldP spid="485448" grpId="0"/>
      <p:bldP spid="48544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8"/>
          <p:cNvGrpSpPr/>
          <p:nvPr/>
        </p:nvGrpSpPr>
        <p:grpSpPr>
          <a:xfrm>
            <a:off x="985700" y="1316721"/>
            <a:ext cx="1700897" cy="1700897"/>
            <a:chOff x="881309" y="1254020"/>
            <a:chExt cx="1619902" cy="1619902"/>
          </a:xfrm>
        </p:grpSpPr>
        <p:sp>
          <p:nvSpPr>
            <p:cNvPr id="26" name="泪滴形 25"/>
            <p:cNvSpPr/>
            <p:nvPr/>
          </p:nvSpPr>
          <p:spPr>
            <a:xfrm flipH="1">
              <a:off x="881309" y="1254020"/>
              <a:ext cx="1619902" cy="1619902"/>
            </a:xfrm>
            <a:prstGeom prst="teardrop">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a:latin typeface="+mj-ea"/>
                <a:ea typeface="+mj-ea"/>
              </a:endParaRPr>
            </a:p>
          </p:txBody>
        </p:sp>
        <p:sp>
          <p:nvSpPr>
            <p:cNvPr id="30" name="文本框 29"/>
            <p:cNvSpPr txBox="1"/>
            <p:nvPr/>
          </p:nvSpPr>
          <p:spPr>
            <a:xfrm>
              <a:off x="989888" y="1350323"/>
              <a:ext cx="496474" cy="472657"/>
            </a:xfrm>
            <a:prstGeom prst="rect">
              <a:avLst/>
            </a:prstGeom>
            <a:noFill/>
          </p:spPr>
          <p:txBody>
            <a:bodyPr wrap="none" rtlCol="0">
              <a:spAutoFit/>
            </a:bodyPr>
            <a:lstStyle/>
            <a:p>
              <a:r>
                <a:rPr lang="en-US" altLang="zh-CN" sz="2625" dirty="0">
                  <a:latin typeface="+mj-ea"/>
                  <a:ea typeface="+mj-ea"/>
                </a:rPr>
                <a:t>04</a:t>
              </a:r>
              <a:endParaRPr lang="zh-CN" altLang="en-US" sz="2625" dirty="0">
                <a:latin typeface="+mj-ea"/>
                <a:ea typeface="+mj-ea"/>
              </a:endParaRPr>
            </a:p>
          </p:txBody>
        </p:sp>
      </p:grpSp>
      <p:grpSp>
        <p:nvGrpSpPr>
          <p:cNvPr id="10" name="组合 9"/>
          <p:cNvGrpSpPr/>
          <p:nvPr/>
        </p:nvGrpSpPr>
        <p:grpSpPr>
          <a:xfrm>
            <a:off x="2917409" y="1316721"/>
            <a:ext cx="1700897" cy="1700897"/>
            <a:chOff x="2721032" y="1254020"/>
            <a:chExt cx="1619902" cy="1619902"/>
          </a:xfrm>
        </p:grpSpPr>
        <p:sp>
          <p:nvSpPr>
            <p:cNvPr id="25" name="泪滴形 24"/>
            <p:cNvSpPr/>
            <p:nvPr/>
          </p:nvSpPr>
          <p:spPr>
            <a:xfrm>
              <a:off x="2721032" y="1254020"/>
              <a:ext cx="1619902" cy="1619902"/>
            </a:xfrm>
            <a:prstGeom prst="teardrop">
              <a:avLst/>
            </a:prstGeom>
            <a:gradFill flip="none" rotWithShape="1">
              <a:gsLst>
                <a:gs pos="0">
                  <a:schemeClr val="bg1"/>
                </a:gs>
                <a:gs pos="100000">
                  <a:srgbClr val="DDDEDD"/>
                </a:gs>
              </a:gsLst>
              <a:lin ang="60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a:latin typeface="+mj-ea"/>
                <a:ea typeface="+mj-ea"/>
              </a:endParaRPr>
            </a:p>
          </p:txBody>
        </p:sp>
        <p:grpSp>
          <p:nvGrpSpPr>
            <p:cNvPr id="35" name="组合 34"/>
            <p:cNvGrpSpPr/>
            <p:nvPr/>
          </p:nvGrpSpPr>
          <p:grpSpPr>
            <a:xfrm>
              <a:off x="2843561" y="1340954"/>
              <a:ext cx="1374839" cy="1006652"/>
              <a:chOff x="3720872" y="1675861"/>
              <a:chExt cx="1833118" cy="1342201"/>
            </a:xfrm>
          </p:grpSpPr>
          <p:sp>
            <p:nvSpPr>
              <p:cNvPr id="36" name="文本框 35"/>
              <p:cNvSpPr txBox="1"/>
              <p:nvPr/>
            </p:nvSpPr>
            <p:spPr>
              <a:xfrm>
                <a:off x="3826584" y="1675861"/>
                <a:ext cx="661965" cy="630209"/>
              </a:xfrm>
              <a:prstGeom prst="rect">
                <a:avLst/>
              </a:prstGeom>
              <a:noFill/>
            </p:spPr>
            <p:txBody>
              <a:bodyPr wrap="none" rtlCol="0">
                <a:spAutoFit/>
              </a:bodyPr>
              <a:lstStyle/>
              <a:p>
                <a:r>
                  <a:rPr lang="en-US" altLang="zh-CN" sz="2625" dirty="0">
                    <a:latin typeface="+mj-ea"/>
                    <a:ea typeface="+mj-ea"/>
                  </a:rPr>
                  <a:t>01</a:t>
                </a:r>
                <a:endParaRPr lang="zh-CN" altLang="en-US" sz="2625" dirty="0">
                  <a:latin typeface="+mj-ea"/>
                  <a:ea typeface="+mj-ea"/>
                </a:endParaRPr>
              </a:p>
            </p:txBody>
          </p:sp>
          <p:sp>
            <p:nvSpPr>
              <p:cNvPr id="37" name="文本框 36"/>
              <p:cNvSpPr txBox="1"/>
              <p:nvPr/>
            </p:nvSpPr>
            <p:spPr>
              <a:xfrm>
                <a:off x="3720872" y="2431822"/>
                <a:ext cx="1833118" cy="586240"/>
              </a:xfrm>
              <a:prstGeom prst="rect">
                <a:avLst/>
              </a:prstGeom>
              <a:noFill/>
            </p:spPr>
            <p:txBody>
              <a:bodyPr wrap="square" rtlCol="0">
                <a:spAutoFit/>
              </a:bodyPr>
              <a:lstStyle/>
              <a:p>
                <a:pPr algn="ctr"/>
                <a:r>
                  <a:rPr lang="en-US" altLang="zh-CN" sz="1200" b="1" noProof="1">
                    <a:solidFill>
                      <a:srgbClr val="7030A0"/>
                    </a:solidFill>
                    <a:latin typeface="Times New Roman" panose="02020603050405020304" pitchFamily="18" charset="0"/>
                    <a:cs typeface="Times New Roman" panose="02020603050405020304" pitchFamily="18" charset="0"/>
                  </a:rPr>
                  <a:t>Backbone </a:t>
                </a:r>
              </a:p>
              <a:p>
                <a:pPr algn="ctr"/>
                <a:r>
                  <a:rPr lang="en-US" altLang="zh-CN" sz="1200" b="1" noProof="1">
                    <a:solidFill>
                      <a:srgbClr val="7030A0"/>
                    </a:solidFill>
                    <a:latin typeface="Times New Roman" panose="02020603050405020304" pitchFamily="18" charset="0"/>
                    <a:cs typeface="Times New Roman" panose="02020603050405020304" pitchFamily="18" charset="0"/>
                  </a:rPr>
                  <a:t>Network</a:t>
                </a:r>
                <a:endParaRPr lang="en-US" altLang="zh-CN" sz="1200" dirty="0">
                  <a:solidFill>
                    <a:srgbClr val="7030A0"/>
                  </a:solidFill>
                  <a:latin typeface="+mj-ea"/>
                  <a:ea typeface="+mj-ea"/>
                </a:endParaRPr>
              </a:p>
            </p:txBody>
          </p:sp>
        </p:grpSp>
      </p:grpSp>
      <p:grpSp>
        <p:nvGrpSpPr>
          <p:cNvPr id="11" name="组合 10"/>
          <p:cNvGrpSpPr/>
          <p:nvPr/>
        </p:nvGrpSpPr>
        <p:grpSpPr>
          <a:xfrm>
            <a:off x="985700" y="3231792"/>
            <a:ext cx="1700897" cy="1700897"/>
            <a:chOff x="881309" y="3077898"/>
            <a:chExt cx="1619902" cy="1619902"/>
          </a:xfrm>
        </p:grpSpPr>
        <p:sp>
          <p:nvSpPr>
            <p:cNvPr id="28" name="泪滴形 27"/>
            <p:cNvSpPr/>
            <p:nvPr/>
          </p:nvSpPr>
          <p:spPr>
            <a:xfrm flipH="1" flipV="1">
              <a:off x="881309" y="3077898"/>
              <a:ext cx="1619902" cy="1619902"/>
            </a:xfrm>
            <a:prstGeom prst="teardrop">
              <a:avLst/>
            </a:prstGeom>
            <a:gradFill flip="none" rotWithShape="1">
              <a:gsLst>
                <a:gs pos="0">
                  <a:schemeClr val="bg1"/>
                </a:gs>
                <a:gs pos="100000">
                  <a:srgbClr val="DDDEDD"/>
                </a:gs>
              </a:gsLst>
              <a:lin ang="72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a:latin typeface="+mj-ea"/>
                <a:ea typeface="+mj-ea"/>
              </a:endParaRPr>
            </a:p>
          </p:txBody>
        </p:sp>
        <p:grpSp>
          <p:nvGrpSpPr>
            <p:cNvPr id="40" name="组合 39"/>
            <p:cNvGrpSpPr/>
            <p:nvPr/>
          </p:nvGrpSpPr>
          <p:grpSpPr>
            <a:xfrm>
              <a:off x="919841" y="3354647"/>
              <a:ext cx="1512136" cy="1056408"/>
              <a:chOff x="3681280" y="1675861"/>
              <a:chExt cx="2016181" cy="1408544"/>
            </a:xfrm>
          </p:grpSpPr>
          <p:sp>
            <p:nvSpPr>
              <p:cNvPr id="41" name="文本框 40"/>
              <p:cNvSpPr txBox="1"/>
              <p:nvPr/>
            </p:nvSpPr>
            <p:spPr>
              <a:xfrm>
                <a:off x="3826584" y="1675861"/>
                <a:ext cx="661965" cy="630210"/>
              </a:xfrm>
              <a:prstGeom prst="rect">
                <a:avLst/>
              </a:prstGeom>
              <a:noFill/>
            </p:spPr>
            <p:txBody>
              <a:bodyPr wrap="none" rtlCol="0">
                <a:spAutoFit/>
              </a:bodyPr>
              <a:lstStyle/>
              <a:p>
                <a:r>
                  <a:rPr lang="en-US" altLang="zh-CN" sz="2625" dirty="0">
                    <a:latin typeface="+mj-ea"/>
                    <a:ea typeface="+mj-ea"/>
                  </a:rPr>
                  <a:t>03</a:t>
                </a:r>
                <a:endParaRPr lang="zh-CN" altLang="en-US" sz="2625" dirty="0">
                  <a:latin typeface="+mj-ea"/>
                  <a:ea typeface="+mj-ea"/>
                </a:endParaRPr>
              </a:p>
            </p:txBody>
          </p:sp>
          <p:sp>
            <p:nvSpPr>
              <p:cNvPr id="42" name="文本框 41"/>
              <p:cNvSpPr txBox="1"/>
              <p:nvPr/>
            </p:nvSpPr>
            <p:spPr>
              <a:xfrm>
                <a:off x="3681280" y="2263667"/>
                <a:ext cx="2016181" cy="820738"/>
              </a:xfrm>
              <a:prstGeom prst="rect">
                <a:avLst/>
              </a:prstGeom>
              <a:noFill/>
            </p:spPr>
            <p:txBody>
              <a:bodyPr wrap="none" rtlCol="0">
                <a:spAutoFit/>
              </a:bodyPr>
              <a:lstStyle/>
              <a:p>
                <a:r>
                  <a:rPr lang="en-US" altLang="zh-CN" sz="1200" b="1">
                    <a:solidFill>
                      <a:srgbClr val="7030A0"/>
                    </a:solidFill>
                    <a:latin typeface="Times New Roman" panose="02020603050405020304" pitchFamily="18" charset="0"/>
                    <a:cs typeface="Times New Roman" panose="02020603050405020304" pitchFamily="18" charset="0"/>
                  </a:rPr>
                  <a:t>The Bounding Box</a:t>
                </a:r>
              </a:p>
              <a:p>
                <a:r>
                  <a:rPr lang="en-US" altLang="zh-CN" sz="1200" b="1">
                    <a:solidFill>
                      <a:srgbClr val="7030A0"/>
                    </a:solidFill>
                    <a:latin typeface="Times New Roman" panose="02020603050405020304" pitchFamily="18" charset="0"/>
                    <a:cs typeface="Times New Roman" panose="02020603050405020304" pitchFamily="18" charset="0"/>
                  </a:rPr>
                  <a:t>Regression Network </a:t>
                </a:r>
              </a:p>
              <a:p>
                <a:r>
                  <a:rPr lang="en-US" altLang="zh-CN" sz="1200" b="1">
                    <a:solidFill>
                      <a:srgbClr val="7030A0"/>
                    </a:solidFill>
                    <a:latin typeface="Times New Roman" panose="02020603050405020304" pitchFamily="18" charset="0"/>
                    <a:cs typeface="Times New Roman" panose="02020603050405020304" pitchFamily="18" charset="0"/>
                  </a:rPr>
                  <a:t>Module</a:t>
                </a:r>
                <a:endParaRPr lang="en-US" altLang="zh-CN" sz="1200" dirty="0">
                  <a:solidFill>
                    <a:srgbClr val="7030A0"/>
                  </a:solidFill>
                  <a:latin typeface="+mj-ea"/>
                </a:endParaRPr>
              </a:p>
            </p:txBody>
          </p:sp>
        </p:grpSp>
      </p:grpSp>
      <p:grpSp>
        <p:nvGrpSpPr>
          <p:cNvPr id="12" name="组合 11"/>
          <p:cNvGrpSpPr/>
          <p:nvPr/>
        </p:nvGrpSpPr>
        <p:grpSpPr>
          <a:xfrm>
            <a:off x="2917411" y="3231792"/>
            <a:ext cx="1706620" cy="1700897"/>
            <a:chOff x="2721032" y="3077898"/>
            <a:chExt cx="1625352" cy="1619902"/>
          </a:xfrm>
        </p:grpSpPr>
        <p:sp>
          <p:nvSpPr>
            <p:cNvPr id="27" name="泪滴形 26"/>
            <p:cNvSpPr/>
            <p:nvPr/>
          </p:nvSpPr>
          <p:spPr>
            <a:xfrm flipV="1">
              <a:off x="2721032" y="3077898"/>
              <a:ext cx="1619902" cy="1619902"/>
            </a:xfrm>
            <a:prstGeom prst="teardrop">
              <a:avLst/>
            </a:prstGeom>
            <a:gradFill flip="none" rotWithShape="1">
              <a:gsLst>
                <a:gs pos="0">
                  <a:schemeClr val="bg1"/>
                </a:gs>
                <a:gs pos="100000">
                  <a:srgbClr val="DDDEDD"/>
                </a:gs>
              </a:gsLst>
              <a:lin ang="6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a:latin typeface="+mj-ea"/>
                <a:ea typeface="+mj-ea"/>
              </a:endParaRPr>
            </a:p>
          </p:txBody>
        </p:sp>
        <p:grpSp>
          <p:nvGrpSpPr>
            <p:cNvPr id="45" name="组合 44"/>
            <p:cNvGrpSpPr/>
            <p:nvPr/>
          </p:nvGrpSpPr>
          <p:grpSpPr>
            <a:xfrm>
              <a:off x="2804142" y="3345281"/>
              <a:ext cx="1542242" cy="857607"/>
              <a:chOff x="3619845" y="1675861"/>
              <a:chExt cx="2056322" cy="1143474"/>
            </a:xfrm>
          </p:grpSpPr>
          <p:sp>
            <p:nvSpPr>
              <p:cNvPr id="46" name="文本框 45"/>
              <p:cNvSpPr txBox="1"/>
              <p:nvPr/>
            </p:nvSpPr>
            <p:spPr>
              <a:xfrm>
                <a:off x="3826584" y="1675861"/>
                <a:ext cx="661965" cy="630209"/>
              </a:xfrm>
              <a:prstGeom prst="rect">
                <a:avLst/>
              </a:prstGeom>
              <a:noFill/>
            </p:spPr>
            <p:txBody>
              <a:bodyPr wrap="none" rtlCol="0">
                <a:spAutoFit/>
              </a:bodyPr>
              <a:lstStyle/>
              <a:p>
                <a:r>
                  <a:rPr lang="en-US" altLang="zh-CN" sz="2625" dirty="0">
                    <a:latin typeface="+mj-ea"/>
                    <a:ea typeface="+mj-ea"/>
                  </a:rPr>
                  <a:t>02</a:t>
                </a:r>
                <a:endParaRPr lang="zh-CN" altLang="en-US" sz="2625" dirty="0">
                  <a:latin typeface="+mj-ea"/>
                  <a:ea typeface="+mj-ea"/>
                </a:endParaRPr>
              </a:p>
            </p:txBody>
          </p:sp>
          <p:sp>
            <p:nvSpPr>
              <p:cNvPr id="47" name="文本框 46"/>
              <p:cNvSpPr txBox="1"/>
              <p:nvPr/>
            </p:nvSpPr>
            <p:spPr>
              <a:xfrm>
                <a:off x="3619845" y="2233093"/>
                <a:ext cx="2056322" cy="586242"/>
              </a:xfrm>
              <a:prstGeom prst="rect">
                <a:avLst/>
              </a:prstGeom>
              <a:noFill/>
            </p:spPr>
            <p:txBody>
              <a:bodyPr wrap="none" rtlCol="0">
                <a:spAutoFit/>
              </a:bodyPr>
              <a:lstStyle/>
              <a:p>
                <a:r>
                  <a:rPr lang="en-US" altLang="zh-CN" sz="1200" b="1" noProof="1">
                    <a:solidFill>
                      <a:srgbClr val="7030A0"/>
                    </a:solidFill>
                    <a:latin typeface="Times New Roman" panose="02020603050405020304" pitchFamily="18" charset="0"/>
                    <a:cs typeface="Times New Roman" panose="02020603050405020304" pitchFamily="18" charset="0"/>
                  </a:rPr>
                  <a:t>The R</a:t>
                </a:r>
                <a:r>
                  <a:rPr lang="en-US" altLang="zh-CN" sz="1200" b="1">
                    <a:solidFill>
                      <a:srgbClr val="7030A0"/>
                    </a:solidFill>
                    <a:latin typeface="Times New Roman" panose="02020603050405020304" pitchFamily="18" charset="0"/>
                    <a:cs typeface="Times New Roman" panose="02020603050405020304" pitchFamily="18" charset="0"/>
                  </a:rPr>
                  <a:t>egion Proposal </a:t>
                </a:r>
              </a:p>
              <a:p>
                <a:r>
                  <a:rPr lang="en-US" altLang="zh-CN" sz="1200" b="1" noProof="1">
                    <a:solidFill>
                      <a:srgbClr val="7030A0"/>
                    </a:solidFill>
                    <a:latin typeface="Times New Roman" panose="02020603050405020304" pitchFamily="18" charset="0"/>
                    <a:cs typeface="Times New Roman" panose="02020603050405020304" pitchFamily="18" charset="0"/>
                  </a:rPr>
                  <a:t>Re-identification Part</a:t>
                </a:r>
                <a:endParaRPr lang="en-US" altLang="zh-CN" sz="1200" b="1" dirty="0">
                  <a:solidFill>
                    <a:srgbClr val="7030A0"/>
                  </a:solidFill>
                  <a:latin typeface="Times New Roman" panose="02020603050405020304" pitchFamily="18" charset="0"/>
                  <a:cs typeface="Times New Roman" panose="02020603050405020304" pitchFamily="18" charset="0"/>
                </a:endParaRPr>
              </a:p>
            </p:txBody>
          </p:sp>
        </p:grpSp>
      </p:grpSp>
      <p:grpSp>
        <p:nvGrpSpPr>
          <p:cNvPr id="2" name="组合 1"/>
          <p:cNvGrpSpPr/>
          <p:nvPr/>
        </p:nvGrpSpPr>
        <p:grpSpPr>
          <a:xfrm>
            <a:off x="507974" y="210230"/>
            <a:ext cx="2586119" cy="369332"/>
            <a:chOff x="568442" y="266958"/>
            <a:chExt cx="3283963" cy="468994"/>
          </a:xfrm>
        </p:grpSpPr>
        <p:sp>
          <p:nvSpPr>
            <p:cNvPr id="24" name="文本框 23"/>
            <p:cNvSpPr txBox="1"/>
            <p:nvPr/>
          </p:nvSpPr>
          <p:spPr>
            <a:xfrm>
              <a:off x="686701" y="266958"/>
              <a:ext cx="3165704" cy="468994"/>
            </a:xfrm>
            <a:prstGeom prst="rect">
              <a:avLst/>
            </a:prstGeom>
            <a:noFill/>
          </p:spPr>
          <p:txBody>
            <a:bodyPr wrap="none" rtlCol="0">
              <a:spAutoFit/>
            </a:bodyPr>
            <a:lstStyle/>
            <a:p>
              <a:r>
                <a:rPr lang="en-US" altLang="zh-CN" sz="1800" b="1" noProof="1">
                  <a:solidFill>
                    <a:srgbClr val="116DA6"/>
                  </a:solidFill>
                  <a:latin typeface="Poppins SemiBold" panose="00000700000000000000" pitchFamily="50" charset="0"/>
                  <a:cs typeface="Poppins SemiBold" panose="00000700000000000000" pitchFamily="50" charset="0"/>
                </a:rPr>
                <a:t>Research Highlights</a:t>
              </a:r>
              <a:r>
                <a:rPr lang="en-US" altLang="zh-CN" sz="1800" b="1" noProof="1">
                  <a:solidFill>
                    <a:srgbClr val="116DA6"/>
                  </a:solidFill>
                  <a:latin typeface="Poppins SemiBold" panose="00000700000000000000" pitchFamily="50" charset="0"/>
                  <a:cs typeface="Poppins SemiBold" panose="00000700000000000000" pitchFamily="50" charset="0"/>
                  <a:sym typeface="Arial" panose="020B0604020202020204" pitchFamily="34" charset="0"/>
                </a:rPr>
                <a:t> </a:t>
              </a:r>
              <a:endParaRPr lang="zh-CN" altLang="en-US" sz="1680" b="1" dirty="0">
                <a:solidFill>
                  <a:schemeClr val="tx2"/>
                </a:solidFill>
                <a:latin typeface="+mj-ea"/>
                <a:ea typeface="+mj-ea"/>
              </a:endParaRPr>
            </a:p>
          </p:txBody>
        </p:sp>
        <p:sp>
          <p:nvSpPr>
            <p:cNvPr id="29" name="等腰三角形 28"/>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13" name="组合 12"/>
          <p:cNvGrpSpPr/>
          <p:nvPr/>
        </p:nvGrpSpPr>
        <p:grpSpPr>
          <a:xfrm>
            <a:off x="5004941" y="1230879"/>
            <a:ext cx="3002066" cy="333947"/>
            <a:chOff x="4964807" y="1953030"/>
            <a:chExt cx="2859110" cy="318045"/>
          </a:xfrm>
        </p:grpSpPr>
        <p:cxnSp>
          <p:nvCxnSpPr>
            <p:cNvPr id="4" name="直接连接符 3"/>
            <p:cNvCxnSpPr/>
            <p:nvPr/>
          </p:nvCxnSpPr>
          <p:spPr>
            <a:xfrm>
              <a:off x="4964807" y="2271075"/>
              <a:ext cx="285911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等腰三角形 51"/>
            <p:cNvSpPr/>
            <p:nvPr/>
          </p:nvSpPr>
          <p:spPr>
            <a:xfrm rot="16200000" flipH="1" flipV="1">
              <a:off x="4933215" y="1995568"/>
              <a:ext cx="170479" cy="85403"/>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4" name="圆角矩形 53"/>
          <p:cNvSpPr/>
          <p:nvPr/>
        </p:nvSpPr>
        <p:spPr>
          <a:xfrm>
            <a:off x="324421" y="953801"/>
            <a:ext cx="8759128" cy="2835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a:latin typeface="+mj-ea"/>
              <a:ea typeface="+mj-ea"/>
            </a:endParaRPr>
          </a:p>
        </p:txBody>
      </p:sp>
      <p:sp>
        <p:nvSpPr>
          <p:cNvPr id="55" name="文本框 54">
            <a:extLst>
              <a:ext uri="{FF2B5EF4-FFF2-40B4-BE49-F238E27FC236}">
                <a16:creationId xmlns:a16="http://schemas.microsoft.com/office/drawing/2014/main" id="{46789820-FD1B-46C4-8E13-34B9F0765F0A}"/>
              </a:ext>
            </a:extLst>
          </p:cNvPr>
          <p:cNvSpPr txBox="1"/>
          <p:nvPr/>
        </p:nvSpPr>
        <p:spPr>
          <a:xfrm>
            <a:off x="1332182" y="2043922"/>
            <a:ext cx="1030831" cy="307777"/>
          </a:xfrm>
          <a:prstGeom prst="rect">
            <a:avLst/>
          </a:prstGeom>
          <a:noFill/>
        </p:spPr>
        <p:txBody>
          <a:bodyPr wrap="square">
            <a:spAutoFit/>
          </a:bodyPr>
          <a:lstStyle/>
          <a:p>
            <a:r>
              <a:rPr lang="en-US" altLang="zh-CN" sz="1400" b="1" noProof="1">
                <a:solidFill>
                  <a:srgbClr val="7030A0"/>
                </a:solidFill>
                <a:latin typeface="Times New Roman" panose="02020603050405020304" pitchFamily="18" charset="0"/>
                <a:cs typeface="Times New Roman" panose="02020603050405020304" pitchFamily="18" charset="0"/>
                <a:sym typeface="+mn-ea"/>
              </a:rPr>
              <a:t>Datasets</a:t>
            </a:r>
            <a:endParaRPr lang="zh-CN" altLang="en-US" sz="1400">
              <a:solidFill>
                <a:srgbClr val="7030A0"/>
              </a:solidFill>
            </a:endParaRPr>
          </a:p>
        </p:txBody>
      </p:sp>
      <p:sp>
        <p:nvSpPr>
          <p:cNvPr id="56" name="文本框 55">
            <a:extLst>
              <a:ext uri="{FF2B5EF4-FFF2-40B4-BE49-F238E27FC236}">
                <a16:creationId xmlns:a16="http://schemas.microsoft.com/office/drawing/2014/main" id="{A40B469A-EA82-4AD3-9BDB-D812254AB9CF}"/>
              </a:ext>
            </a:extLst>
          </p:cNvPr>
          <p:cNvSpPr txBox="1"/>
          <p:nvPr/>
        </p:nvSpPr>
        <p:spPr>
          <a:xfrm>
            <a:off x="5103546" y="1621201"/>
            <a:ext cx="3400542" cy="646331"/>
          </a:xfrm>
          <a:prstGeom prst="rect">
            <a:avLst/>
          </a:prstGeom>
          <a:noFill/>
        </p:spPr>
        <p:txBody>
          <a:bodyPr wrap="square">
            <a:spAutoFit/>
          </a:bodyPr>
          <a:lstStyle/>
          <a:p>
            <a:pPr marL="160020" lvl="1" indent="-342900">
              <a:defRPr/>
            </a:pPr>
            <a:r>
              <a:rPr lang="en-US" altLang="zh-CN" sz="1200" noProof="1">
                <a:latin typeface="Times New Roman" panose="02020603050405020304" pitchFamily="18" charset="0"/>
                <a:cs typeface="Times New Roman" panose="02020603050405020304" pitchFamily="18" charset="0"/>
              </a:rPr>
              <a:t>We propose </a:t>
            </a:r>
            <a:r>
              <a:rPr lang="en-US" altLang="zh-CN" sz="1200">
                <a:latin typeface="Times New Roman" panose="02020603050405020304" pitchFamily="18" charset="0"/>
                <a:cs typeface="Times New Roman" panose="02020603050405020304" pitchFamily="18" charset="0"/>
              </a:rPr>
              <a:t>a </a:t>
            </a:r>
            <a:r>
              <a:rPr lang="en-US" altLang="zh-CN" sz="1200" b="1">
                <a:solidFill>
                  <a:srgbClr val="FF0000"/>
                </a:solidFill>
                <a:latin typeface="Times New Roman" panose="02020603050405020304" pitchFamily="18" charset="0"/>
                <a:cs typeface="Times New Roman" panose="02020603050405020304" pitchFamily="18" charset="0"/>
              </a:rPr>
              <a:t>deep separable convolution network</a:t>
            </a:r>
          </a:p>
          <a:p>
            <a:pPr marL="160020" lvl="1" indent="-342900">
              <a:defRPr/>
            </a:pPr>
            <a:r>
              <a:rPr lang="en-US" altLang="zh-CN" sz="1200">
                <a:solidFill>
                  <a:srgbClr val="FF0000"/>
                </a:solidFill>
                <a:latin typeface="Times New Roman" panose="02020603050405020304" pitchFamily="18" charset="0"/>
                <a:cs typeface="Times New Roman" panose="02020603050405020304" pitchFamily="18" charset="0"/>
              </a:rPr>
              <a:t> </a:t>
            </a:r>
            <a:r>
              <a:rPr lang="en-US" altLang="zh-CN" sz="1200">
                <a:latin typeface="Times New Roman" panose="02020603050405020304" pitchFamily="18" charset="0"/>
                <a:cs typeface="Times New Roman" panose="02020603050405020304" pitchFamily="18" charset="0"/>
              </a:rPr>
              <a:t>(Depth-wise Separable Convolution Network, </a:t>
            </a:r>
          </a:p>
          <a:p>
            <a:pPr marL="160020" lvl="1" indent="-342900">
              <a:defRPr/>
            </a:pPr>
            <a:r>
              <a:rPr lang="en-US" altLang="zh-CN" sz="1200">
                <a:latin typeface="Times New Roman" panose="02020603050405020304" pitchFamily="18" charset="0"/>
                <a:cs typeface="Times New Roman" panose="02020603050405020304" pitchFamily="18" charset="0"/>
              </a:rPr>
              <a:t>D_SCNet -127 R-CNN)</a:t>
            </a:r>
            <a:r>
              <a:rPr lang="en-US" altLang="zh-CN" sz="1200" noProof="1">
                <a:latin typeface="Times New Roman" panose="02020603050405020304" pitchFamily="18" charset="0"/>
                <a:cs typeface="Times New Roman" panose="02020603050405020304" pitchFamily="18" charset="0"/>
              </a:rPr>
              <a:t>.</a:t>
            </a:r>
          </a:p>
        </p:txBody>
      </p:sp>
      <p:sp>
        <p:nvSpPr>
          <p:cNvPr id="57" name="文本框 56">
            <a:extLst>
              <a:ext uri="{FF2B5EF4-FFF2-40B4-BE49-F238E27FC236}">
                <a16:creationId xmlns:a16="http://schemas.microsoft.com/office/drawing/2014/main" id="{0E61535E-FE4C-4980-92C1-A9732C497683}"/>
              </a:ext>
            </a:extLst>
          </p:cNvPr>
          <p:cNvSpPr txBox="1"/>
          <p:nvPr/>
        </p:nvSpPr>
        <p:spPr>
          <a:xfrm>
            <a:off x="5061270" y="1180649"/>
            <a:ext cx="1494229" cy="276999"/>
          </a:xfrm>
          <a:prstGeom prst="rect">
            <a:avLst/>
          </a:prstGeom>
          <a:noFill/>
        </p:spPr>
        <p:txBody>
          <a:bodyPr wrap="square">
            <a:spAutoFit/>
          </a:bodyPr>
          <a:lstStyle/>
          <a:p>
            <a:pPr algn="ctr"/>
            <a:r>
              <a:rPr lang="en-US" altLang="zh-CN" sz="1200" b="1" noProof="1">
                <a:latin typeface="Times New Roman" panose="02020603050405020304" pitchFamily="18" charset="0"/>
                <a:cs typeface="Times New Roman" panose="02020603050405020304" pitchFamily="18" charset="0"/>
              </a:rPr>
              <a:t>Backbone Network</a:t>
            </a:r>
            <a:endParaRPr lang="en-US" altLang="zh-CN" sz="1200" b="1" dirty="0">
              <a:latin typeface="+mj-ea"/>
              <a:ea typeface="+mj-ea"/>
            </a:endParaRPr>
          </a:p>
        </p:txBody>
      </p:sp>
      <p:grpSp>
        <p:nvGrpSpPr>
          <p:cNvPr id="58" name="组合 57">
            <a:extLst>
              <a:ext uri="{FF2B5EF4-FFF2-40B4-BE49-F238E27FC236}">
                <a16:creationId xmlns:a16="http://schemas.microsoft.com/office/drawing/2014/main" id="{0DD66E2D-41FD-4598-A303-518B3575220B}"/>
              </a:ext>
            </a:extLst>
          </p:cNvPr>
          <p:cNvGrpSpPr/>
          <p:nvPr/>
        </p:nvGrpSpPr>
        <p:grpSpPr>
          <a:xfrm>
            <a:off x="4999487" y="2397166"/>
            <a:ext cx="3002066" cy="333947"/>
            <a:chOff x="4964807" y="1953030"/>
            <a:chExt cx="2859110" cy="318045"/>
          </a:xfrm>
        </p:grpSpPr>
        <p:cxnSp>
          <p:nvCxnSpPr>
            <p:cNvPr id="59" name="直接连接符 58">
              <a:extLst>
                <a:ext uri="{FF2B5EF4-FFF2-40B4-BE49-F238E27FC236}">
                  <a16:creationId xmlns:a16="http://schemas.microsoft.com/office/drawing/2014/main" id="{B446068B-D27E-4CF0-8FCA-4E586A72C682}"/>
                </a:ext>
              </a:extLst>
            </p:cNvPr>
            <p:cNvCxnSpPr/>
            <p:nvPr/>
          </p:nvCxnSpPr>
          <p:spPr>
            <a:xfrm>
              <a:off x="4964807" y="2271075"/>
              <a:ext cx="285911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0" name="等腰三角形 59">
              <a:extLst>
                <a:ext uri="{FF2B5EF4-FFF2-40B4-BE49-F238E27FC236}">
                  <a16:creationId xmlns:a16="http://schemas.microsoft.com/office/drawing/2014/main" id="{49A046CA-67F9-4057-B1A8-4535611F9ACD}"/>
                </a:ext>
              </a:extLst>
            </p:cNvPr>
            <p:cNvSpPr/>
            <p:nvPr/>
          </p:nvSpPr>
          <p:spPr>
            <a:xfrm rot="16200000" flipH="1" flipV="1">
              <a:off x="4933215" y="1995568"/>
              <a:ext cx="170479" cy="85403"/>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61" name="文本框 60">
            <a:extLst>
              <a:ext uri="{FF2B5EF4-FFF2-40B4-BE49-F238E27FC236}">
                <a16:creationId xmlns:a16="http://schemas.microsoft.com/office/drawing/2014/main" id="{0B0141D9-FBA3-476A-B876-0F84E4BA1167}"/>
              </a:ext>
            </a:extLst>
          </p:cNvPr>
          <p:cNvSpPr txBox="1"/>
          <p:nvPr/>
        </p:nvSpPr>
        <p:spPr>
          <a:xfrm>
            <a:off x="4927479" y="2348167"/>
            <a:ext cx="3256039" cy="276999"/>
          </a:xfrm>
          <a:prstGeom prst="rect">
            <a:avLst/>
          </a:prstGeom>
          <a:noFill/>
        </p:spPr>
        <p:txBody>
          <a:bodyPr wrap="square">
            <a:spAutoFit/>
          </a:bodyPr>
          <a:lstStyle>
            <a:defPPr>
              <a:defRPr lang="zh-CN"/>
            </a:defPPr>
            <a:lvl1pPr algn="ctr">
              <a:defRPr sz="1200">
                <a:latin typeface="Times New Roman" panose="02020603050405020304" pitchFamily="18" charset="0"/>
                <a:cs typeface="Times New Roman" panose="02020603050405020304" pitchFamily="18" charset="0"/>
              </a:defRPr>
            </a:lvl1pPr>
          </a:lstStyle>
          <a:p>
            <a:r>
              <a:rPr lang="en-US" altLang="zh-CN" b="1" noProof="1"/>
              <a:t>The R</a:t>
            </a:r>
            <a:r>
              <a:rPr lang="en-US" altLang="zh-CN" b="1"/>
              <a:t>egion Proposal </a:t>
            </a:r>
            <a:r>
              <a:rPr lang="en-US" altLang="zh-CN" b="1" noProof="1"/>
              <a:t>Re-identification Part</a:t>
            </a:r>
            <a:endParaRPr lang="en-US" altLang="zh-CN" b="1" dirty="0"/>
          </a:p>
        </p:txBody>
      </p:sp>
      <p:sp>
        <p:nvSpPr>
          <p:cNvPr id="62" name="文本框 61">
            <a:extLst>
              <a:ext uri="{FF2B5EF4-FFF2-40B4-BE49-F238E27FC236}">
                <a16:creationId xmlns:a16="http://schemas.microsoft.com/office/drawing/2014/main" id="{3E6675FE-6F00-468F-8327-999599995D34}"/>
              </a:ext>
            </a:extLst>
          </p:cNvPr>
          <p:cNvSpPr txBox="1"/>
          <p:nvPr/>
        </p:nvSpPr>
        <p:spPr>
          <a:xfrm>
            <a:off x="4999487" y="2804934"/>
            <a:ext cx="3400542" cy="1200329"/>
          </a:xfrm>
          <a:prstGeom prst="rect">
            <a:avLst/>
          </a:prstGeom>
          <a:noFill/>
        </p:spPr>
        <p:txBody>
          <a:bodyPr wrap="square">
            <a:spAutoFit/>
          </a:bodyPr>
          <a:lstStyle>
            <a:defPPr>
              <a:defRPr lang="zh-CN"/>
            </a:defPPr>
            <a:lvl2pPr marL="160020" lvl="1" indent="-342900">
              <a:defRPr sz="1200">
                <a:latin typeface="Times New Roman" panose="02020603050405020304" pitchFamily="18" charset="0"/>
                <a:cs typeface="Times New Roman" panose="02020603050405020304" pitchFamily="18" charset="0"/>
              </a:defRPr>
            </a:lvl2pPr>
          </a:lstStyle>
          <a:p>
            <a:pPr lvl="1" indent="0"/>
            <a:r>
              <a:rPr lang="en-US" altLang="zh-CN" noProof="1">
                <a:latin typeface="Times New Roman" panose="02020603050405020304" pitchFamily="18" charset="0"/>
                <a:cs typeface="Times New Roman" panose="02020603050405020304" pitchFamily="18" charset="0"/>
              </a:rPr>
              <a:t>We build the </a:t>
            </a:r>
            <a:r>
              <a:rPr lang="en-US" altLang="zh-CN" b="1" noProof="1">
                <a:solidFill>
                  <a:srgbClr val="FF0000"/>
                </a:solidFill>
                <a:latin typeface="Times New Roman" panose="02020603050405020304" pitchFamily="18" charset="0"/>
                <a:cs typeface="Times New Roman" panose="02020603050405020304" pitchFamily="18" charset="0"/>
                <a:sym typeface="Arial" panose="020B0604020202020204" pitchFamily="34" charset="0"/>
              </a:rPr>
              <a:t>s</a:t>
            </a:r>
            <a:r>
              <a:rPr lang="en-US" altLang="zh-CN" b="1">
                <a:solidFill>
                  <a:srgbClr val="FF0000"/>
                </a:solidFill>
                <a:latin typeface="Times New Roman" panose="02020603050405020304" pitchFamily="18" charset="0"/>
                <a:cs typeface="Times New Roman" panose="02020603050405020304" pitchFamily="18" charset="0"/>
                <a:sym typeface="Arial" panose="020B0604020202020204" pitchFamily="34" charset="0"/>
              </a:rPr>
              <a:t>cene-level region proposal </a:t>
            </a:r>
          </a:p>
          <a:p>
            <a:pPr lvl="1" indent="0"/>
            <a:r>
              <a:rPr lang="en-US" altLang="zh-CN" b="1">
                <a:solidFill>
                  <a:srgbClr val="FF0000"/>
                </a:solidFill>
                <a:latin typeface="Times New Roman" panose="02020603050405020304" pitchFamily="18" charset="0"/>
                <a:cs typeface="Times New Roman" panose="02020603050405020304" pitchFamily="18" charset="0"/>
                <a:sym typeface="Arial" panose="020B0604020202020204" pitchFamily="34" charset="0"/>
              </a:rPr>
              <a:t>self-attention</a:t>
            </a:r>
            <a:r>
              <a:rPr lang="en-US" altLang="zh-CN">
                <a:latin typeface="Times New Roman" panose="02020603050405020304" pitchFamily="18" charset="0"/>
                <a:cs typeface="Times New Roman" panose="02020603050405020304" pitchFamily="18" charset="0"/>
                <a:sym typeface="Arial" panose="020B0604020202020204" pitchFamily="34" charset="0"/>
              </a:rPr>
              <a:t> module. </a:t>
            </a:r>
          </a:p>
          <a:p>
            <a:pPr lvl="1" indent="0"/>
            <a:r>
              <a:rPr lang="en-US" altLang="zh-CN" noProof="1">
                <a:latin typeface="Times New Roman" panose="02020603050405020304" pitchFamily="18" charset="0"/>
                <a:cs typeface="Times New Roman" panose="02020603050405020304" pitchFamily="18" charset="0"/>
              </a:rPr>
              <a:t>The three branches are as follows: </a:t>
            </a:r>
          </a:p>
          <a:p>
            <a:pPr marL="171450" indent="-171450">
              <a:buFont typeface="Arial" panose="020B0604020202020204" pitchFamily="34" charset="0"/>
              <a:buChar char="•"/>
              <a:defRPr/>
            </a:pPr>
            <a:r>
              <a:rPr lang="en-US" altLang="zh-CN" sz="1200" noProof="1">
                <a:latin typeface="Times New Roman" panose="02020603050405020304" pitchFamily="18" charset="0"/>
                <a:cs typeface="Times New Roman" panose="02020603050405020304" pitchFamily="18" charset="0"/>
              </a:rPr>
              <a:t> </a:t>
            </a:r>
            <a:r>
              <a:rPr lang="en-US" altLang="zh-CN" sz="1200" b="1" noProof="1">
                <a:latin typeface="Times New Roman" panose="02020603050405020304" pitchFamily="18" charset="0"/>
                <a:cs typeface="Times New Roman" panose="02020603050405020304" pitchFamily="18" charset="0"/>
              </a:rPr>
              <a:t>SSM</a:t>
            </a:r>
            <a:r>
              <a:rPr lang="en-US" altLang="zh-CN" sz="1200" noProof="1">
                <a:latin typeface="Times New Roman" panose="02020603050405020304" pitchFamily="18" charset="0"/>
                <a:cs typeface="Times New Roman" panose="02020603050405020304" pitchFamily="18" charset="0"/>
              </a:rPr>
              <a:t>: Semantic Segmentation </a:t>
            </a:r>
            <a:r>
              <a:rPr lang="en-US" altLang="zh-CN" sz="1200">
                <a:latin typeface="Times New Roman" panose="02020603050405020304" pitchFamily="18" charset="0"/>
                <a:cs typeface="Times New Roman" panose="02020603050405020304" pitchFamily="18" charset="0"/>
                <a:sym typeface="Arial" panose="020B0604020202020204" pitchFamily="34" charset="0"/>
              </a:rPr>
              <a:t>Module</a:t>
            </a:r>
            <a:endParaRPr lang="en-US" altLang="zh-CN" sz="1200" noProof="1">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r>
              <a:rPr lang="en-US" altLang="zh-CN" sz="1200" noProof="1">
                <a:latin typeface="Times New Roman" panose="02020603050405020304" pitchFamily="18" charset="0"/>
                <a:cs typeface="Times New Roman" panose="02020603050405020304" pitchFamily="18" charset="0"/>
              </a:rPr>
              <a:t> </a:t>
            </a:r>
            <a:r>
              <a:rPr lang="en-US" altLang="zh-CN" sz="1200" b="1" noProof="1">
                <a:latin typeface="Times New Roman" panose="02020603050405020304" pitchFamily="18" charset="0"/>
                <a:cs typeface="Times New Roman" panose="02020603050405020304" pitchFamily="18" charset="0"/>
              </a:rPr>
              <a:t>RPN</a:t>
            </a:r>
            <a:r>
              <a:rPr lang="en-US" altLang="zh-CN" sz="1200" noProof="1">
                <a:latin typeface="Times New Roman" panose="02020603050405020304" pitchFamily="18" charset="0"/>
                <a:cs typeface="Times New Roman" panose="02020603050405020304" pitchFamily="18" charset="0"/>
              </a:rPr>
              <a:t>: </a:t>
            </a:r>
            <a:r>
              <a:rPr lang="en-US" altLang="zh-CN" sz="1200">
                <a:latin typeface="Times New Roman" panose="02020603050405020304" pitchFamily="18" charset="0"/>
                <a:cs typeface="Times New Roman" panose="02020603050405020304" pitchFamily="18" charset="0"/>
              </a:rPr>
              <a:t>Region Proposal Network </a:t>
            </a:r>
            <a:r>
              <a:rPr lang="en-US" altLang="zh-CN" sz="1200">
                <a:latin typeface="Times New Roman" panose="02020603050405020304" pitchFamily="18" charset="0"/>
                <a:cs typeface="Times New Roman" panose="02020603050405020304" pitchFamily="18" charset="0"/>
                <a:sym typeface="Arial" panose="020B0604020202020204" pitchFamily="34" charset="0"/>
              </a:rPr>
              <a:t>Module</a:t>
            </a:r>
            <a:endParaRPr lang="en-US" altLang="zh-CN" sz="1200" noProof="1">
              <a:latin typeface="Times New Roman" panose="02020603050405020304" pitchFamily="18" charset="0"/>
              <a:cs typeface="Times New Roman" panose="02020603050405020304" pitchFamily="18" charset="0"/>
              <a:sym typeface="Arial" panose="020B0604020202020204" pitchFamily="34" charset="0"/>
            </a:endParaRPr>
          </a:p>
          <a:p>
            <a:pPr marL="171450" indent="-171450">
              <a:buFont typeface="Arial" panose="020B0604020202020204" pitchFamily="34" charset="0"/>
              <a:buChar char="•"/>
              <a:defRPr/>
            </a:pPr>
            <a:r>
              <a:rPr lang="en-US" altLang="zh-CN" sz="1200" noProof="1">
                <a:latin typeface="Times New Roman" panose="02020603050405020304" pitchFamily="18" charset="0"/>
                <a:cs typeface="Times New Roman" panose="02020603050405020304" pitchFamily="18" charset="0"/>
              </a:rPr>
              <a:t> </a:t>
            </a:r>
            <a:r>
              <a:rPr lang="en-US" altLang="zh-CN" sz="1200" b="1" noProof="1">
                <a:latin typeface="Times New Roman" panose="02020603050405020304" pitchFamily="18" charset="0"/>
                <a:cs typeface="Times New Roman" panose="02020603050405020304" pitchFamily="18" charset="0"/>
              </a:rPr>
              <a:t>RPAM</a:t>
            </a:r>
            <a:r>
              <a:rPr lang="en-US" altLang="zh-CN" sz="1200" noProof="1">
                <a:latin typeface="Times New Roman" panose="02020603050405020304" pitchFamily="18" charset="0"/>
                <a:cs typeface="Times New Roman" panose="02020603050405020304" pitchFamily="18" charset="0"/>
              </a:rPr>
              <a:t>: </a:t>
            </a:r>
            <a:r>
              <a:rPr lang="en-US" altLang="zh-CN" sz="1200">
                <a:latin typeface="Times New Roman" panose="02020603050405020304" pitchFamily="18" charset="0"/>
                <a:cs typeface="Times New Roman" panose="02020603050405020304" pitchFamily="18" charset="0"/>
              </a:rPr>
              <a:t>Region Proposal Self-attention </a:t>
            </a:r>
            <a:r>
              <a:rPr lang="en-US" altLang="zh-CN" sz="1200">
                <a:latin typeface="Times New Roman" panose="02020603050405020304" pitchFamily="18" charset="0"/>
                <a:cs typeface="Times New Roman" panose="02020603050405020304" pitchFamily="18" charset="0"/>
                <a:sym typeface="Arial" panose="020B0604020202020204" pitchFamily="34" charset="0"/>
              </a:rPr>
              <a:t>Module</a:t>
            </a:r>
            <a:endParaRPr lang="zh-CN" altLang="en-US">
              <a:latin typeface="Times New Roman" panose="02020603050405020304" pitchFamily="18" charset="0"/>
              <a:cs typeface="Times New Roman" panose="02020603050405020304" pitchFamily="18" charset="0"/>
            </a:endParaRPr>
          </a:p>
        </p:txBody>
      </p:sp>
      <p:grpSp>
        <p:nvGrpSpPr>
          <p:cNvPr id="63" name="组合 62">
            <a:extLst>
              <a:ext uri="{FF2B5EF4-FFF2-40B4-BE49-F238E27FC236}">
                <a16:creationId xmlns:a16="http://schemas.microsoft.com/office/drawing/2014/main" id="{A1B86BC3-E53F-4DBF-8FF7-060D92C5F36F}"/>
              </a:ext>
            </a:extLst>
          </p:cNvPr>
          <p:cNvGrpSpPr/>
          <p:nvPr/>
        </p:nvGrpSpPr>
        <p:grpSpPr>
          <a:xfrm>
            <a:off x="4986040" y="4079083"/>
            <a:ext cx="3002066" cy="333947"/>
            <a:chOff x="4964807" y="1953030"/>
            <a:chExt cx="2859110" cy="318045"/>
          </a:xfrm>
        </p:grpSpPr>
        <p:cxnSp>
          <p:nvCxnSpPr>
            <p:cNvPr id="64" name="直接连接符 63">
              <a:extLst>
                <a:ext uri="{FF2B5EF4-FFF2-40B4-BE49-F238E27FC236}">
                  <a16:creationId xmlns:a16="http://schemas.microsoft.com/office/drawing/2014/main" id="{1B114821-14B5-443F-B760-9EAF4B812E8C}"/>
                </a:ext>
              </a:extLst>
            </p:cNvPr>
            <p:cNvCxnSpPr/>
            <p:nvPr/>
          </p:nvCxnSpPr>
          <p:spPr>
            <a:xfrm>
              <a:off x="4964807" y="2271075"/>
              <a:ext cx="285911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等腰三角形 64">
              <a:extLst>
                <a:ext uri="{FF2B5EF4-FFF2-40B4-BE49-F238E27FC236}">
                  <a16:creationId xmlns:a16="http://schemas.microsoft.com/office/drawing/2014/main" id="{FFDBAABD-7447-4326-B6F8-7964EF2B755C}"/>
                </a:ext>
              </a:extLst>
            </p:cNvPr>
            <p:cNvSpPr/>
            <p:nvPr/>
          </p:nvSpPr>
          <p:spPr>
            <a:xfrm rot="16200000" flipH="1" flipV="1">
              <a:off x="4933215" y="1995568"/>
              <a:ext cx="170479" cy="85403"/>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66" name="文本框 65">
            <a:extLst>
              <a:ext uri="{FF2B5EF4-FFF2-40B4-BE49-F238E27FC236}">
                <a16:creationId xmlns:a16="http://schemas.microsoft.com/office/drawing/2014/main" id="{95A1833B-FBEC-4EB4-9BB9-C832FB0EC947}"/>
              </a:ext>
            </a:extLst>
          </p:cNvPr>
          <p:cNvSpPr txBox="1"/>
          <p:nvPr/>
        </p:nvSpPr>
        <p:spPr>
          <a:xfrm>
            <a:off x="5042369" y="4031259"/>
            <a:ext cx="3328047" cy="276999"/>
          </a:xfrm>
          <a:prstGeom prst="rect">
            <a:avLst/>
          </a:prstGeom>
          <a:noFill/>
        </p:spPr>
        <p:txBody>
          <a:bodyPr wrap="square">
            <a:spAutoFit/>
          </a:bodyPr>
          <a:lstStyle/>
          <a:p>
            <a:r>
              <a:rPr lang="en-US" altLang="zh-CN" sz="1200" b="1">
                <a:latin typeface="Times New Roman" panose="02020603050405020304" pitchFamily="18" charset="0"/>
                <a:cs typeface="Times New Roman" panose="02020603050405020304" pitchFamily="18" charset="0"/>
              </a:rPr>
              <a:t>The Bounding Box Regression Network Module</a:t>
            </a:r>
            <a:endParaRPr lang="zh-CN" altLang="en-US" sz="1200" b="1"/>
          </a:p>
        </p:txBody>
      </p:sp>
      <p:sp>
        <p:nvSpPr>
          <p:cNvPr id="67" name="文本框 66">
            <a:extLst>
              <a:ext uri="{FF2B5EF4-FFF2-40B4-BE49-F238E27FC236}">
                <a16:creationId xmlns:a16="http://schemas.microsoft.com/office/drawing/2014/main" id="{E2E68C57-2712-425A-B87E-549B17459F8B}"/>
              </a:ext>
            </a:extLst>
          </p:cNvPr>
          <p:cNvSpPr txBox="1"/>
          <p:nvPr/>
        </p:nvSpPr>
        <p:spPr>
          <a:xfrm>
            <a:off x="5202064" y="4413030"/>
            <a:ext cx="3184518" cy="461665"/>
          </a:xfrm>
          <a:prstGeom prst="rect">
            <a:avLst/>
          </a:prstGeom>
          <a:noFill/>
        </p:spPr>
        <p:txBody>
          <a:bodyPr wrap="square">
            <a:spAutoFit/>
          </a:bodyPr>
          <a:lstStyle/>
          <a:p>
            <a:r>
              <a:rPr lang="en-US" altLang="zh-CN" sz="1200" noProof="1">
                <a:latin typeface="Times New Roman" panose="02020603050405020304" pitchFamily="18" charset="0"/>
                <a:cs typeface="Times New Roman" panose="02020603050405020304" pitchFamily="18" charset="0"/>
                <a:sym typeface="+mn-ea"/>
              </a:rPr>
              <a:t>We propose a </a:t>
            </a:r>
            <a:r>
              <a:rPr lang="en-US" altLang="zh-CN" sz="1200" b="1" noProof="1">
                <a:solidFill>
                  <a:srgbClr val="FF0000"/>
                </a:solidFill>
                <a:latin typeface="Times New Roman" panose="02020603050405020304" pitchFamily="18" charset="0"/>
                <a:cs typeface="Times New Roman" panose="02020603050405020304" pitchFamily="18" charset="0"/>
                <a:sym typeface="+mn-ea"/>
              </a:rPr>
              <a:t>border regression network module </a:t>
            </a:r>
            <a:r>
              <a:rPr lang="en-US" altLang="zh-CN" sz="1200" noProof="1">
                <a:latin typeface="Times New Roman" panose="02020603050405020304" pitchFamily="18" charset="0"/>
                <a:cs typeface="Times New Roman" panose="02020603050405020304" pitchFamily="18" charset="0"/>
                <a:sym typeface="+mn-ea"/>
              </a:rPr>
              <a:t>for joint deep reinforcement learning.</a:t>
            </a:r>
            <a:endParaRPr lang="zh-CN" altLang="en-US" sz="1200"/>
          </a:p>
        </p:txBody>
      </p:sp>
    </p:spTree>
    <p:extLst>
      <p:ext uri="{BB962C8B-B14F-4D97-AF65-F5344CB8AC3E}">
        <p14:creationId xmlns:p14="http://schemas.microsoft.com/office/powerpoint/2010/main" val="25857971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left)">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additive="base">
                                        <p:cTn id="46" dur="500" fill="hold"/>
                                        <p:tgtEl>
                                          <p:spTgt spid="58"/>
                                        </p:tgtEl>
                                        <p:attrNameLst>
                                          <p:attrName>ppt_x</p:attrName>
                                        </p:attrNameLst>
                                      </p:cBhvr>
                                      <p:tavLst>
                                        <p:tav tm="0">
                                          <p:val>
                                            <p:strVal val="1+#ppt_w/2"/>
                                          </p:val>
                                        </p:tav>
                                        <p:tav tm="100000">
                                          <p:val>
                                            <p:strVal val="#ppt_x"/>
                                          </p:val>
                                        </p:tav>
                                      </p:tavLst>
                                    </p:anim>
                                    <p:anim calcmode="lin" valueType="num">
                                      <p:cBhvr additive="base">
                                        <p:cTn id="47"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447" name="Rectangle 71"/>
          <p:cNvSpPr>
            <a:spLocks noChangeArrowheads="1"/>
          </p:cNvSpPr>
          <p:nvPr/>
        </p:nvSpPr>
        <p:spPr bwMode="auto">
          <a:xfrm>
            <a:off x="2674937" y="2515810"/>
            <a:ext cx="4248150" cy="353939"/>
          </a:xfrm>
          <a:prstGeom prst="rect">
            <a:avLst/>
          </a:prstGeom>
          <a:noFill/>
          <a:ln w="15875" algn="ctr">
            <a:noFill/>
            <a:miter lim="800000"/>
            <a:headEnd/>
            <a:tailEnd/>
          </a:ln>
        </p:spPr>
        <p:txBody>
          <a:bodyPr lIns="76197" tIns="38098" rIns="76197" bIns="38098">
            <a:spAutoFit/>
          </a:bodyPr>
          <a:lstStyle/>
          <a:p>
            <a:pPr algn="ctr" defTabSz="762000"/>
            <a:r>
              <a:rPr lang="en-US" altLang="zh-CN" b="1" noProof="1">
                <a:solidFill>
                  <a:srgbClr val="116DA6"/>
                </a:solidFill>
                <a:latin typeface="Times New Roman" panose="02020603050405020304" pitchFamily="18" charset="0"/>
                <a:cs typeface="Times New Roman" panose="02020603050405020304" pitchFamily="18" charset="0"/>
              </a:rPr>
              <a:t>Proposed Model</a:t>
            </a:r>
            <a:endParaRPr lang="zh-CN" altLang="en-US" b="1">
              <a:latin typeface="Times New Roman" panose="02020603050405020304" pitchFamily="18" charset="0"/>
              <a:ea typeface="楷体_GB2312"/>
              <a:cs typeface="Times New Roman" panose="02020603050405020304" pitchFamily="18" charset="0"/>
            </a:endParaRPr>
          </a:p>
        </p:txBody>
      </p:sp>
      <p:sp>
        <p:nvSpPr>
          <p:cNvPr id="485448" name="WordArt 72"/>
          <p:cNvSpPr>
            <a:spLocks noChangeArrowheads="1" noChangeShapeType="1" noTextEdit="1"/>
          </p:cNvSpPr>
          <p:nvPr/>
        </p:nvSpPr>
        <p:spPr bwMode="auto">
          <a:xfrm>
            <a:off x="4382942" y="1664411"/>
            <a:ext cx="838200" cy="733425"/>
          </a:xfrm>
          <a:prstGeom prst="rect">
            <a:avLst/>
          </a:prstGeom>
        </p:spPr>
        <p:txBody>
          <a:bodyPr wrap="none" fromWordArt="1">
            <a:prstTxWarp prst="textPlain">
              <a:avLst>
                <a:gd name="adj" fmla="val 50000"/>
              </a:avLst>
            </a:prstTxWarp>
          </a:bodyPr>
          <a:lstStyle/>
          <a:p>
            <a:pPr algn="ctr"/>
            <a:r>
              <a:rPr lang="en-US" altLang="zh-CN" sz="3600" b="1" kern="10">
                <a:ln w="9525">
                  <a:noFill/>
                  <a:round/>
                  <a:headEnd/>
                  <a:tailEnd/>
                </a:ln>
                <a:solidFill>
                  <a:schemeClr val="accent1"/>
                </a:solidFill>
                <a:effectLst>
                  <a:outerShdw dist="45791" dir="2021404" algn="ctr" rotWithShape="0">
                    <a:srgbClr val="B2B2B2">
                      <a:alpha val="79999"/>
                    </a:srgbClr>
                  </a:outerShdw>
                </a:effectLst>
                <a:latin typeface="Arial"/>
                <a:cs typeface="Arial"/>
              </a:rPr>
              <a:t>02</a:t>
            </a:r>
            <a:endParaRPr lang="zh-CN" altLang="en-US" sz="3600" b="1" kern="10" dirty="0">
              <a:ln w="9525">
                <a:noFill/>
                <a:round/>
                <a:headEnd/>
                <a:tailEnd/>
              </a:ln>
              <a:solidFill>
                <a:schemeClr val="accent1"/>
              </a:solidFill>
              <a:effectLst>
                <a:outerShdw dist="45791" dir="2021404" algn="ctr" rotWithShape="0">
                  <a:srgbClr val="B2B2B2">
                    <a:alpha val="79999"/>
                  </a:srgbClr>
                </a:outerShdw>
              </a:effectLst>
              <a:latin typeface="Arial"/>
              <a:cs typeface="Arial"/>
            </a:endParaRPr>
          </a:p>
        </p:txBody>
      </p:sp>
      <p:sp>
        <p:nvSpPr>
          <p:cNvPr id="485449" name="Rectangle 73"/>
          <p:cNvSpPr>
            <a:spLocks noChangeArrowheads="1"/>
          </p:cNvSpPr>
          <p:nvPr/>
        </p:nvSpPr>
        <p:spPr bwMode="auto">
          <a:xfrm>
            <a:off x="2866517" y="1480185"/>
            <a:ext cx="3505200" cy="1066800"/>
          </a:xfrm>
          <a:prstGeom prst="rect">
            <a:avLst/>
          </a:prstGeom>
          <a:noFill/>
          <a:ln w="15875" algn="ctr">
            <a:noFill/>
            <a:miter lim="800000"/>
            <a:headEnd/>
            <a:tailEnd/>
          </a:ln>
        </p:spPr>
        <p:txBody>
          <a:bodyPr lIns="76197" tIns="38098" rIns="76197" bIns="38098">
            <a:spAutoFit/>
          </a:bodyPr>
          <a:lstStyle/>
          <a:p>
            <a:pPr algn="r" defTabSz="762000"/>
            <a:r>
              <a:rPr lang="zh-CN" altLang="en-US" sz="6500">
                <a:solidFill>
                  <a:schemeClr val="accent1"/>
                </a:solidFill>
                <a:latin typeface="宋体" charset="-122"/>
              </a:rPr>
              <a:t>［   ］</a:t>
            </a:r>
            <a:endParaRPr lang="zh-CN" altLang="en-US" sz="6500" dirty="0">
              <a:solidFill>
                <a:schemeClr val="accent1"/>
              </a:solidFill>
              <a:latin typeface="宋体" charset="-122"/>
            </a:endParaRPr>
          </a:p>
        </p:txBody>
      </p:sp>
      <p:grpSp>
        <p:nvGrpSpPr>
          <p:cNvPr id="11285" name="Group 21"/>
          <p:cNvGrpSpPr>
            <a:grpSpLocks/>
          </p:cNvGrpSpPr>
          <p:nvPr/>
        </p:nvGrpSpPr>
        <p:grpSpPr bwMode="auto">
          <a:xfrm rot="10800000">
            <a:off x="108397" y="2916361"/>
            <a:ext cx="9226550" cy="2528887"/>
            <a:chOff x="44" y="-294"/>
            <a:chExt cx="5812" cy="1593"/>
          </a:xfrm>
        </p:grpSpPr>
        <p:pic>
          <p:nvPicPr>
            <p:cNvPr id="14" name="图片 13"/>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8986837" flipH="1">
              <a:off x="2660" y="702"/>
              <a:ext cx="374" cy="540"/>
            </a:xfrm>
            <a:prstGeom prst="rect">
              <a:avLst/>
            </a:prstGeom>
          </p:spPr>
        </p:pic>
        <p:pic>
          <p:nvPicPr>
            <p:cNvPr id="15" name="图片 14"/>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3084" y="572"/>
              <a:ext cx="188" cy="327"/>
            </a:xfrm>
            <a:prstGeom prst="rect">
              <a:avLst/>
            </a:prstGeom>
          </p:spPr>
        </p:pic>
        <p:sp>
          <p:nvSpPr>
            <p:cNvPr id="16" name="五角星 15"/>
            <p:cNvSpPr/>
            <p:nvPr/>
          </p:nvSpPr>
          <p:spPr>
            <a:xfrm>
              <a:off x="2708" y="350"/>
              <a:ext cx="165" cy="173"/>
            </a:xfrm>
            <a:prstGeom prst="star5">
              <a:avLst/>
            </a:prstGeom>
            <a:solidFill>
              <a:srgbClr val="D39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图片 17"/>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8904180">
              <a:off x="2875" y="265"/>
              <a:ext cx="266" cy="174"/>
            </a:xfrm>
            <a:prstGeom prst="rect">
              <a:avLst/>
            </a:prstGeom>
          </p:spPr>
        </p:pic>
        <p:pic>
          <p:nvPicPr>
            <p:cNvPr id="19" name="图片 18"/>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113" y="401"/>
              <a:ext cx="157" cy="157"/>
            </a:xfrm>
            <a:prstGeom prst="rect">
              <a:avLst/>
            </a:prstGeom>
          </p:spPr>
        </p:pic>
        <p:pic>
          <p:nvPicPr>
            <p:cNvPr id="20" name="图片 19"/>
            <p:cNvPicPr>
              <a:picLocks noChangeAspect="1"/>
            </p:cNvPicPr>
            <p:nvPr/>
          </p:nvPicPr>
          <p:blipFill>
            <a:blip r:embed="rId7" cstate="print">
              <a:duotone>
                <a:schemeClr val="accent1">
                  <a:shade val="45000"/>
                  <a:satMod val="135000"/>
                </a:schemeClr>
                <a:prstClr val="white"/>
              </a:duotone>
            </a:blip>
            <a:stretch>
              <a:fillRect/>
            </a:stretch>
          </p:blipFill>
          <p:spPr>
            <a:xfrm>
              <a:off x="3195" y="192"/>
              <a:ext cx="576" cy="576"/>
            </a:xfrm>
            <a:prstGeom prst="rect">
              <a:avLst/>
            </a:prstGeom>
          </p:spPr>
        </p:pic>
        <p:pic>
          <p:nvPicPr>
            <p:cNvPr id="21" name="图片 20"/>
            <p:cNvPicPr>
              <a:picLocks noChangeAspect="1"/>
            </p:cNvPicPr>
            <p:nvPr/>
          </p:nvPicPr>
          <p:blipFill>
            <a:blip r:embed="rId8" cstate="print">
              <a:duotone>
                <a:schemeClr val="accent6">
                  <a:shade val="45000"/>
                  <a:satMod val="135000"/>
                </a:schemeClr>
                <a:prstClr val="white"/>
              </a:duotone>
            </a:blip>
            <a:stretch>
              <a:fillRect/>
            </a:stretch>
          </p:blipFill>
          <p:spPr>
            <a:xfrm>
              <a:off x="3440" y="581"/>
              <a:ext cx="117" cy="117"/>
            </a:xfrm>
            <a:prstGeom prst="rect">
              <a:avLst/>
            </a:prstGeom>
          </p:spPr>
        </p:pic>
        <p:pic>
          <p:nvPicPr>
            <p:cNvPr id="22" name="图片 21"/>
            <p:cNvPicPr>
              <a:picLocks noChangeAspect="1"/>
            </p:cNvPicPr>
            <p:nvPr/>
          </p:nvPicPr>
          <p:blipFill>
            <a:blip r:embed="rId9"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3763" y="412"/>
              <a:ext cx="329" cy="196"/>
            </a:xfrm>
            <a:prstGeom prst="rect">
              <a:avLst/>
            </a:prstGeom>
          </p:spPr>
        </p:pic>
        <p:pic>
          <p:nvPicPr>
            <p:cNvPr id="23" name="图片 22"/>
            <p:cNvPicPr>
              <a:picLocks noChangeAspect="1"/>
            </p:cNvPicPr>
            <p:nvPr/>
          </p:nvPicPr>
          <p:blipFill>
            <a:blip r:embed="rId1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75" y="128"/>
              <a:ext cx="308" cy="226"/>
            </a:xfrm>
            <a:prstGeom prst="rect">
              <a:avLst/>
            </a:prstGeom>
          </p:spPr>
        </p:pic>
        <p:pic>
          <p:nvPicPr>
            <p:cNvPr id="24" name="图片 23"/>
            <p:cNvPicPr>
              <a:picLocks noChangeAspect="1"/>
            </p:cNvPicPr>
            <p:nvPr/>
          </p:nvPicPr>
          <p:blipFill>
            <a:blip r:embed="rId1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766" y="0"/>
              <a:ext cx="322" cy="323"/>
            </a:xfrm>
            <a:prstGeom prst="rect">
              <a:avLst/>
            </a:prstGeom>
          </p:spPr>
        </p:pic>
        <p:pic>
          <p:nvPicPr>
            <p:cNvPr id="11296" name="图片 24"/>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08" y="382"/>
              <a:ext cx="254" cy="256"/>
            </a:xfrm>
            <a:prstGeom prst="rect">
              <a:avLst/>
            </a:prstGeom>
            <a:noFill/>
            <a:ln w="9525">
              <a:noFill/>
              <a:miter lim="800000"/>
              <a:headEnd/>
              <a:tailEnd/>
            </a:ln>
          </p:spPr>
        </p:pic>
        <p:pic>
          <p:nvPicPr>
            <p:cNvPr id="26" name="图片 25"/>
            <p:cNvPicPr>
              <a:picLocks noChangeAspect="1"/>
            </p:cNvPicPr>
            <p:nvPr/>
          </p:nvPicPr>
          <p:blipFill>
            <a:blip r:embed="rId1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420" y="236"/>
              <a:ext cx="242" cy="244"/>
            </a:xfrm>
            <a:prstGeom prst="rect">
              <a:avLst/>
            </a:prstGeom>
          </p:spPr>
        </p:pic>
        <p:pic>
          <p:nvPicPr>
            <p:cNvPr id="28" name="图片 27"/>
            <p:cNvPicPr>
              <a:picLocks noChangeAspect="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2758" y="-68"/>
              <a:ext cx="232" cy="405"/>
            </a:xfrm>
            <a:prstGeom prst="rect">
              <a:avLst/>
            </a:prstGeom>
          </p:spPr>
        </p:pic>
        <p:pic>
          <p:nvPicPr>
            <p:cNvPr id="29" name="图片 28"/>
            <p:cNvPicPr>
              <a:picLocks noChangeAspect="1"/>
            </p:cNvPicPr>
            <p:nvPr/>
          </p:nvPicPr>
          <p:blipFill>
            <a:blip r:embed="rId1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71" y="159"/>
              <a:ext cx="333" cy="271"/>
            </a:xfrm>
            <a:prstGeom prst="rect">
              <a:avLst/>
            </a:prstGeom>
          </p:spPr>
        </p:pic>
        <p:pic>
          <p:nvPicPr>
            <p:cNvPr id="30" name="图片 29"/>
            <p:cNvPicPr>
              <a:picLocks noChangeAspect="1"/>
            </p:cNvPicPr>
            <p:nvPr/>
          </p:nvPicPr>
          <p:blipFill>
            <a:blip r:embed="rId1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3481104">
              <a:off x="1641" y="125"/>
              <a:ext cx="242" cy="344"/>
            </a:xfrm>
            <a:prstGeom prst="rect">
              <a:avLst/>
            </a:prstGeom>
          </p:spPr>
        </p:pic>
        <p:pic>
          <p:nvPicPr>
            <p:cNvPr id="31" name="图片 30"/>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859" y="552"/>
              <a:ext cx="223" cy="207"/>
            </a:xfrm>
            <a:prstGeom prst="rect">
              <a:avLst/>
            </a:prstGeom>
          </p:spPr>
        </p:pic>
        <p:pic>
          <p:nvPicPr>
            <p:cNvPr id="32" name="图片 31"/>
            <p:cNvPicPr>
              <a:picLocks noChangeAspect="1"/>
            </p:cNvPicPr>
            <p:nvPr/>
          </p:nvPicPr>
          <p:blipFill>
            <a:blip r:embed="rId1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054" y="76"/>
              <a:ext cx="281" cy="281"/>
            </a:xfrm>
            <a:prstGeom prst="rect">
              <a:avLst/>
            </a:prstGeom>
          </p:spPr>
        </p:pic>
        <p:pic>
          <p:nvPicPr>
            <p:cNvPr id="33" name="图片 32"/>
            <p:cNvPicPr>
              <a:picLocks noChangeAspect="1"/>
            </p:cNvPicPr>
            <p:nvPr/>
          </p:nvPicPr>
          <p:blipFill>
            <a:blip r:embed="rId1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027" y="-10"/>
              <a:ext cx="226" cy="227"/>
            </a:xfrm>
            <a:prstGeom prst="rect">
              <a:avLst/>
            </a:prstGeom>
          </p:spPr>
        </p:pic>
        <p:pic>
          <p:nvPicPr>
            <p:cNvPr id="34" name="图片 33"/>
            <p:cNvPicPr>
              <a:picLocks noChangeAspect="1"/>
            </p:cNvPicPr>
            <p:nvPr/>
          </p:nvPicPr>
          <p:blipFill>
            <a:blip r:embed="rId2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60" y="-40"/>
              <a:ext cx="270" cy="270"/>
            </a:xfrm>
            <a:prstGeom prst="rect">
              <a:avLst/>
            </a:prstGeom>
          </p:spPr>
        </p:pic>
        <p:pic>
          <p:nvPicPr>
            <p:cNvPr id="35" name="图片 34"/>
            <p:cNvPicPr>
              <a:picLocks noChangeAspect="1"/>
            </p:cNvPicPr>
            <p:nvPr/>
          </p:nvPicPr>
          <p:blipFill>
            <a:blip r:embed="rId2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079" y="10"/>
              <a:ext cx="247" cy="243"/>
            </a:xfrm>
            <a:prstGeom prst="rect">
              <a:avLst/>
            </a:prstGeom>
          </p:spPr>
        </p:pic>
        <p:pic>
          <p:nvPicPr>
            <p:cNvPr id="36" name="图片 35"/>
            <p:cNvPicPr>
              <a:picLocks noChangeAspect="1"/>
            </p:cNvPicPr>
            <p:nvPr/>
          </p:nvPicPr>
          <p:blipFill>
            <a:blip r:embed="rId2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0" y="33"/>
              <a:ext cx="369" cy="368"/>
            </a:xfrm>
            <a:prstGeom prst="rect">
              <a:avLst/>
            </a:prstGeom>
          </p:spPr>
        </p:pic>
        <p:pic>
          <p:nvPicPr>
            <p:cNvPr id="37" name="图片 36"/>
            <p:cNvPicPr>
              <a:picLocks noChangeAspect="1"/>
            </p:cNvPicPr>
            <p:nvPr/>
          </p:nvPicPr>
          <p:blipFill>
            <a:blip r:embed="rId2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205" y="447"/>
              <a:ext cx="132" cy="230"/>
            </a:xfrm>
            <a:prstGeom prst="rect">
              <a:avLst/>
            </a:prstGeom>
          </p:spPr>
        </p:pic>
        <p:pic>
          <p:nvPicPr>
            <p:cNvPr id="38" name="图片 37"/>
            <p:cNvPicPr>
              <a:picLocks noChangeAspect="1"/>
            </p:cNvPicPr>
            <p:nvPr/>
          </p:nvPicPr>
          <p:blipFill>
            <a:blip r:embed="rId2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21" y="-139"/>
              <a:ext cx="218" cy="290"/>
            </a:xfrm>
            <a:prstGeom prst="rect">
              <a:avLst/>
            </a:prstGeom>
          </p:spPr>
        </p:pic>
        <p:pic>
          <p:nvPicPr>
            <p:cNvPr id="39" name="图片 38"/>
            <p:cNvPicPr>
              <a:picLocks noChangeAspect="1"/>
            </p:cNvPicPr>
            <p:nvPr/>
          </p:nvPicPr>
          <p:blipFill>
            <a:blip r:embed="rId2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280487">
              <a:off x="258" y="41"/>
              <a:ext cx="267" cy="174"/>
            </a:xfrm>
            <a:prstGeom prst="rect">
              <a:avLst/>
            </a:prstGeom>
          </p:spPr>
        </p:pic>
        <p:pic>
          <p:nvPicPr>
            <p:cNvPr id="40" name="图片 39"/>
            <p:cNvPicPr>
              <a:picLocks noChangeAspect="1"/>
            </p:cNvPicPr>
            <p:nvPr/>
          </p:nvPicPr>
          <p:blipFill>
            <a:blip r:embed="rId9"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1392" y="-39"/>
              <a:ext cx="330" cy="196"/>
            </a:xfrm>
            <a:prstGeom prst="rect">
              <a:avLst/>
            </a:prstGeom>
          </p:spPr>
        </p:pic>
        <p:pic>
          <p:nvPicPr>
            <p:cNvPr id="41" name="图片 40"/>
            <p:cNvPicPr>
              <a:picLocks noChangeAspect="1"/>
            </p:cNvPicPr>
            <p:nvPr/>
          </p:nvPicPr>
          <p:blipFill>
            <a:blip r:embed="rId7" cstate="print">
              <a:duotone>
                <a:schemeClr val="accent1">
                  <a:shade val="45000"/>
                  <a:satMod val="135000"/>
                </a:schemeClr>
                <a:prstClr val="white"/>
              </a:duotone>
            </a:blip>
            <a:stretch>
              <a:fillRect/>
            </a:stretch>
          </p:blipFill>
          <p:spPr>
            <a:xfrm rot="10800000">
              <a:off x="2007" y="401"/>
              <a:ext cx="575" cy="576"/>
            </a:xfrm>
            <a:prstGeom prst="rect">
              <a:avLst/>
            </a:prstGeom>
          </p:spPr>
        </p:pic>
        <p:pic>
          <p:nvPicPr>
            <p:cNvPr id="42" name="图片 41"/>
            <p:cNvPicPr>
              <a:picLocks noChangeAspect="1"/>
            </p:cNvPicPr>
            <p:nvPr/>
          </p:nvPicPr>
          <p:blipFill>
            <a:blip r:embed="rId1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208" y="304"/>
              <a:ext cx="323" cy="323"/>
            </a:xfrm>
            <a:prstGeom prst="rect">
              <a:avLst/>
            </a:prstGeom>
          </p:spPr>
        </p:pic>
        <p:pic>
          <p:nvPicPr>
            <p:cNvPr id="43" name="图片 42"/>
            <p:cNvPicPr>
              <a:picLocks noChangeAspect="1"/>
            </p:cNvPicPr>
            <p:nvPr/>
          </p:nvPicPr>
          <p:blipFill>
            <a:blip r:embed="rId26"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325" y="381"/>
              <a:ext cx="87" cy="152"/>
            </a:xfrm>
            <a:prstGeom prst="rect">
              <a:avLst/>
            </a:prstGeom>
          </p:spPr>
        </p:pic>
        <p:pic>
          <p:nvPicPr>
            <p:cNvPr id="45" name="图片 44"/>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4866620">
              <a:off x="3447" y="-47"/>
              <a:ext cx="224" cy="208"/>
            </a:xfrm>
            <a:prstGeom prst="rect">
              <a:avLst/>
            </a:prstGeom>
          </p:spPr>
        </p:pic>
        <p:pic>
          <p:nvPicPr>
            <p:cNvPr id="46" name="图片 45"/>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726" y="24"/>
              <a:ext cx="224" cy="207"/>
            </a:xfrm>
            <a:prstGeom prst="rect">
              <a:avLst/>
            </a:prstGeom>
          </p:spPr>
        </p:pic>
        <p:pic>
          <p:nvPicPr>
            <p:cNvPr id="47" name="图片 46"/>
            <p:cNvPicPr>
              <a:picLocks noChangeAspect="1"/>
            </p:cNvPicPr>
            <p:nvPr/>
          </p:nvPicPr>
          <p:blipFill>
            <a:blip r:embed="rId2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842783">
              <a:off x="4162" y="517"/>
              <a:ext cx="144" cy="205"/>
            </a:xfrm>
            <a:prstGeom prst="rect">
              <a:avLst/>
            </a:prstGeom>
          </p:spPr>
        </p:pic>
        <p:pic>
          <p:nvPicPr>
            <p:cNvPr id="48" name="图片 47"/>
            <p:cNvPicPr>
              <a:picLocks noChangeAspect="1"/>
            </p:cNvPicPr>
            <p:nvPr/>
          </p:nvPicPr>
          <p:blipFill>
            <a:blip r:embed="rId2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rot="14964289">
              <a:off x="3729" y="645"/>
              <a:ext cx="200" cy="196"/>
            </a:xfrm>
            <a:prstGeom prst="rect">
              <a:avLst/>
            </a:prstGeom>
          </p:spPr>
        </p:pic>
        <p:pic>
          <p:nvPicPr>
            <p:cNvPr id="49" name="图片 48"/>
            <p:cNvPicPr>
              <a:picLocks noChangeAspect="1"/>
            </p:cNvPicPr>
            <p:nvPr/>
          </p:nvPicPr>
          <p:blipFill>
            <a:blip r:embed="rId1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282" y="-73"/>
              <a:ext cx="226" cy="226"/>
            </a:xfrm>
            <a:prstGeom prst="rect">
              <a:avLst/>
            </a:prstGeom>
          </p:spPr>
        </p:pic>
        <p:pic>
          <p:nvPicPr>
            <p:cNvPr id="50" name="图片 49"/>
            <p:cNvPicPr>
              <a:picLocks noChangeAspect="1"/>
            </p:cNvPicPr>
            <p:nvPr/>
          </p:nvPicPr>
          <p:blipFill>
            <a:blip r:embed="rId2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930" y="271"/>
              <a:ext cx="270" cy="270"/>
            </a:xfrm>
            <a:prstGeom prst="rect">
              <a:avLst/>
            </a:prstGeom>
          </p:spPr>
        </p:pic>
        <p:pic>
          <p:nvPicPr>
            <p:cNvPr id="51" name="图片 50"/>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1750" y="343"/>
              <a:ext cx="188" cy="327"/>
            </a:xfrm>
            <a:prstGeom prst="rect">
              <a:avLst/>
            </a:prstGeom>
          </p:spPr>
        </p:pic>
        <p:sp>
          <p:nvSpPr>
            <p:cNvPr id="52" name="五角星 51"/>
            <p:cNvSpPr/>
            <p:nvPr/>
          </p:nvSpPr>
          <p:spPr>
            <a:xfrm>
              <a:off x="1913" y="45"/>
              <a:ext cx="136" cy="143"/>
            </a:xfrm>
            <a:prstGeom prst="star5">
              <a:avLst/>
            </a:prstGeom>
            <a:solidFill>
              <a:srgbClr val="D39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3" name="图片 52"/>
            <p:cNvPicPr>
              <a:picLocks noChangeAspect="1"/>
            </p:cNvPicPr>
            <p:nvPr/>
          </p:nvPicPr>
          <p:blipFill>
            <a:blip r:embed="rId12"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46" y="1"/>
              <a:ext cx="254" cy="257"/>
            </a:xfrm>
            <a:prstGeom prst="rect">
              <a:avLst/>
            </a:prstGeom>
          </p:spPr>
        </p:pic>
        <p:pic>
          <p:nvPicPr>
            <p:cNvPr id="54" name="图片 53"/>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151" y="-23"/>
              <a:ext cx="157" cy="157"/>
            </a:xfrm>
            <a:prstGeom prst="rect">
              <a:avLst/>
            </a:prstGeom>
          </p:spPr>
        </p:pic>
        <p:pic>
          <p:nvPicPr>
            <p:cNvPr id="55" name="图片 54"/>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4173607">
              <a:off x="4495" y="-116"/>
              <a:ext cx="188" cy="327"/>
            </a:xfrm>
            <a:prstGeom prst="rect">
              <a:avLst/>
            </a:prstGeom>
          </p:spPr>
        </p:pic>
        <p:pic>
          <p:nvPicPr>
            <p:cNvPr id="11325" name="图片 55"/>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80" y="93"/>
              <a:ext cx="254" cy="257"/>
            </a:xfrm>
            <a:prstGeom prst="rect">
              <a:avLst/>
            </a:prstGeom>
            <a:noFill/>
            <a:ln w="9525">
              <a:noFill/>
              <a:miter lim="800000"/>
              <a:headEnd/>
              <a:tailEnd/>
            </a:ln>
          </p:spPr>
        </p:pic>
        <p:pic>
          <p:nvPicPr>
            <p:cNvPr id="57" name="图片 56"/>
            <p:cNvPicPr>
              <a:picLocks noChangeAspect="1"/>
            </p:cNvPicPr>
            <p:nvPr/>
          </p:nvPicPr>
          <p:blipFill>
            <a:blip r:embed="rId2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75" y="182"/>
              <a:ext cx="153" cy="150"/>
            </a:xfrm>
            <a:prstGeom prst="rect">
              <a:avLst/>
            </a:prstGeom>
          </p:spPr>
        </p:pic>
        <p:pic>
          <p:nvPicPr>
            <p:cNvPr id="58" name="图片 57"/>
            <p:cNvPicPr>
              <a:picLocks noChangeAspect="1"/>
            </p:cNvPicPr>
            <p:nvPr/>
          </p:nvPicPr>
          <p:blipFill>
            <a:blip r:embed="rId30"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rot="4885295">
              <a:off x="4521" y="217"/>
              <a:ext cx="236" cy="140"/>
            </a:xfrm>
            <a:prstGeom prst="rect">
              <a:avLst/>
            </a:prstGeom>
          </p:spPr>
        </p:pic>
        <p:pic>
          <p:nvPicPr>
            <p:cNvPr id="59" name="图片 58"/>
            <p:cNvPicPr>
              <a:picLocks noChangeAspect="1"/>
            </p:cNvPicPr>
            <p:nvPr/>
          </p:nvPicPr>
          <p:blipFill>
            <a:blip r:embed="rId8" cstate="print">
              <a:duotone>
                <a:schemeClr val="accent6">
                  <a:shade val="45000"/>
                  <a:satMod val="135000"/>
                </a:schemeClr>
                <a:prstClr val="white"/>
              </a:duotone>
            </a:blip>
            <a:stretch>
              <a:fillRect/>
            </a:stretch>
          </p:blipFill>
          <p:spPr>
            <a:xfrm>
              <a:off x="523" y="11"/>
              <a:ext cx="117" cy="117"/>
            </a:xfrm>
            <a:prstGeom prst="rect">
              <a:avLst/>
            </a:prstGeom>
          </p:spPr>
        </p:pic>
        <p:pic>
          <p:nvPicPr>
            <p:cNvPr id="60" name="图片 59"/>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540" y="413"/>
              <a:ext cx="156" cy="156"/>
            </a:xfrm>
            <a:prstGeom prst="rect">
              <a:avLst/>
            </a:prstGeom>
          </p:spPr>
        </p:pic>
        <p:pic>
          <p:nvPicPr>
            <p:cNvPr id="61" name="图片 60"/>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3307057">
              <a:off x="4737" y="171"/>
              <a:ext cx="422" cy="422"/>
            </a:xfrm>
            <a:prstGeom prst="rect">
              <a:avLst/>
            </a:prstGeom>
          </p:spPr>
        </p:pic>
        <p:pic>
          <p:nvPicPr>
            <p:cNvPr id="62" name="图片 61"/>
            <p:cNvPicPr>
              <a:picLocks noChangeAspect="1"/>
            </p:cNvPicPr>
            <p:nvPr/>
          </p:nvPicPr>
          <p:blipFill>
            <a:blip r:embed="rId31"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147045">
              <a:off x="5492" y="-61"/>
              <a:ext cx="349" cy="349"/>
            </a:xfrm>
            <a:prstGeom prst="rect">
              <a:avLst/>
            </a:prstGeom>
          </p:spPr>
        </p:pic>
        <p:pic>
          <p:nvPicPr>
            <p:cNvPr id="63" name="图片 62"/>
            <p:cNvPicPr>
              <a:picLocks noChangeAspect="1"/>
            </p:cNvPicPr>
            <p:nvPr/>
          </p:nvPicPr>
          <p:blipFill>
            <a:blip r:embed="rId3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66" y="516"/>
              <a:ext cx="179" cy="178"/>
            </a:xfrm>
            <a:prstGeom prst="rect">
              <a:avLst/>
            </a:prstGeom>
          </p:spPr>
        </p:pic>
        <p:pic>
          <p:nvPicPr>
            <p:cNvPr id="64" name="图片 63"/>
            <p:cNvPicPr>
              <a:picLocks noChangeAspect="1"/>
            </p:cNvPicPr>
            <p:nvPr/>
          </p:nvPicPr>
          <p:blipFill>
            <a:blip r:embed="rId3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63" y="-3"/>
              <a:ext cx="119" cy="118"/>
            </a:xfrm>
            <a:prstGeom prst="rect">
              <a:avLst/>
            </a:prstGeom>
          </p:spPr>
        </p:pic>
        <p:pic>
          <p:nvPicPr>
            <p:cNvPr id="65" name="图片 64"/>
            <p:cNvPicPr>
              <a:picLocks noChangeAspect="1"/>
            </p:cNvPicPr>
            <p:nvPr/>
          </p:nvPicPr>
          <p:blipFill>
            <a:blip r:embed="rId3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842783">
              <a:off x="3298" y="-151"/>
              <a:ext cx="144" cy="206"/>
            </a:xfrm>
            <a:prstGeom prst="rect">
              <a:avLst/>
            </a:prstGeom>
          </p:spPr>
        </p:pic>
        <p:pic>
          <p:nvPicPr>
            <p:cNvPr id="66" name="图片 65"/>
            <p:cNvPicPr>
              <a:picLocks noChangeAspect="1"/>
            </p:cNvPicPr>
            <p:nvPr/>
          </p:nvPicPr>
          <p:blipFill>
            <a:blip r:embed="rId3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864" y="467"/>
              <a:ext cx="205" cy="205"/>
            </a:xfrm>
            <a:prstGeom prst="rect">
              <a:avLst/>
            </a:prstGeom>
          </p:spPr>
        </p:pic>
        <p:pic>
          <p:nvPicPr>
            <p:cNvPr id="67" name="图片 66"/>
            <p:cNvPicPr>
              <a:picLocks noChangeAspect="1"/>
            </p:cNvPicPr>
            <p:nvPr/>
          </p:nvPicPr>
          <p:blipFill>
            <a:blip r:embed="rId3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9000000">
              <a:off x="3521" y="115"/>
              <a:ext cx="209" cy="209"/>
            </a:xfrm>
            <a:prstGeom prst="rect">
              <a:avLst/>
            </a:prstGeom>
          </p:spPr>
        </p:pic>
        <p:pic>
          <p:nvPicPr>
            <p:cNvPr id="68" name="图片 67"/>
            <p:cNvPicPr>
              <a:picLocks noChangeAspect="1"/>
            </p:cNvPicPr>
            <p:nvPr/>
          </p:nvPicPr>
          <p:blipFill>
            <a:blip r:embed="rId3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5371300">
              <a:off x="1734" y="-255"/>
              <a:ext cx="357" cy="358"/>
            </a:xfrm>
            <a:prstGeom prst="rect">
              <a:avLst/>
            </a:prstGeom>
          </p:spPr>
        </p:pic>
        <p:pic>
          <p:nvPicPr>
            <p:cNvPr id="69" name="图片 68"/>
            <p:cNvPicPr>
              <a:picLocks noChangeAspect="1"/>
            </p:cNvPicPr>
            <p:nvPr/>
          </p:nvPicPr>
          <p:blipFill>
            <a:blip r:embed="rId3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196" y="157"/>
              <a:ext cx="266" cy="263"/>
            </a:xfrm>
            <a:prstGeom prst="rect">
              <a:avLst/>
            </a:prstGeom>
          </p:spPr>
        </p:pic>
        <p:pic>
          <p:nvPicPr>
            <p:cNvPr id="70" name="图片 69"/>
            <p:cNvPicPr>
              <a:picLocks noChangeAspect="1"/>
            </p:cNvPicPr>
            <p:nvPr/>
          </p:nvPicPr>
          <p:blipFill>
            <a:blip r:embed="rId8" cstate="print">
              <a:duotone>
                <a:schemeClr val="accent1">
                  <a:shade val="45000"/>
                  <a:satMod val="135000"/>
                </a:schemeClr>
                <a:prstClr val="white"/>
              </a:duotone>
            </a:blip>
            <a:stretch>
              <a:fillRect/>
            </a:stretch>
          </p:blipFill>
          <p:spPr>
            <a:xfrm>
              <a:off x="1439" y="183"/>
              <a:ext cx="117" cy="116"/>
            </a:xfrm>
            <a:prstGeom prst="rect">
              <a:avLst/>
            </a:prstGeom>
          </p:spPr>
        </p:pic>
        <p:pic>
          <p:nvPicPr>
            <p:cNvPr id="71" name="图片 70"/>
            <p:cNvPicPr>
              <a:picLocks noChangeAspect="1"/>
            </p:cNvPicPr>
            <p:nvPr/>
          </p:nvPicPr>
          <p:blipFill>
            <a:blip r:embed="rId29"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62" y="-90"/>
              <a:ext cx="153" cy="150"/>
            </a:xfrm>
            <a:prstGeom prst="rect">
              <a:avLst/>
            </a:prstGeom>
          </p:spPr>
        </p:pic>
        <p:pic>
          <p:nvPicPr>
            <p:cNvPr id="72" name="图片 71"/>
            <p:cNvPicPr>
              <a:picLocks noChangeAspect="1"/>
            </p:cNvPicPr>
            <p:nvPr/>
          </p:nvPicPr>
          <p:blipFill>
            <a:blip r:embed="rId8" cstate="print">
              <a:duotone>
                <a:schemeClr val="accent1">
                  <a:shade val="45000"/>
                  <a:satMod val="135000"/>
                </a:schemeClr>
                <a:prstClr val="white"/>
              </a:duotone>
            </a:blip>
            <a:stretch>
              <a:fillRect/>
            </a:stretch>
          </p:blipFill>
          <p:spPr>
            <a:xfrm>
              <a:off x="4122" y="441"/>
              <a:ext cx="117" cy="117"/>
            </a:xfrm>
            <a:prstGeom prst="rect">
              <a:avLst/>
            </a:prstGeom>
          </p:spPr>
        </p:pic>
        <p:pic>
          <p:nvPicPr>
            <p:cNvPr id="73" name="图片 72"/>
            <p:cNvPicPr>
              <a:picLocks noChangeAspect="1"/>
            </p:cNvPicPr>
            <p:nvPr/>
          </p:nvPicPr>
          <p:blipFill>
            <a:blip r:embed="rId3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397" y="359"/>
              <a:ext cx="145" cy="145"/>
            </a:xfrm>
            <a:prstGeom prst="rect">
              <a:avLst/>
            </a:prstGeom>
          </p:spPr>
        </p:pic>
      </p:grpSp>
    </p:spTree>
    <p:extLst>
      <p:ext uri="{BB962C8B-B14F-4D97-AF65-F5344CB8AC3E}">
        <p14:creationId xmlns:p14="http://schemas.microsoft.com/office/powerpoint/2010/main" val="3141437741"/>
      </p:ext>
    </p:extLst>
  </p:cSld>
  <p:clrMapOvr>
    <a:masterClrMapping/>
  </p:clrMapOvr>
  <p:transition spd="slow" advClick="0" advTm="5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285"/>
                                        </p:tgtEl>
                                        <p:attrNameLst>
                                          <p:attrName>style.visibility</p:attrName>
                                        </p:attrNameLst>
                                      </p:cBhvr>
                                      <p:to>
                                        <p:strVal val="visible"/>
                                      </p:to>
                                    </p:set>
                                    <p:animEffect transition="in" filter="wipe(down)">
                                      <p:cBhvr>
                                        <p:cTn id="7" dur="500"/>
                                        <p:tgtEl>
                                          <p:spTgt spid="11285"/>
                                        </p:tgtEl>
                                      </p:cBhvr>
                                    </p:animEffect>
                                  </p:childTnLst>
                                </p:cTn>
                              </p:par>
                              <p:par>
                                <p:cTn id="8" presetID="17" presetClass="entr" presetSubtype="10" fill="hold" grpId="0" nodeType="withEffect">
                                  <p:stCondLst>
                                    <p:cond delay="1200"/>
                                  </p:stCondLst>
                                  <p:childTnLst>
                                    <p:set>
                                      <p:cBhvr>
                                        <p:cTn id="9" dur="1" fill="hold">
                                          <p:stCondLst>
                                            <p:cond delay="0"/>
                                          </p:stCondLst>
                                        </p:cTn>
                                        <p:tgtEl>
                                          <p:spTgt spid="485449"/>
                                        </p:tgtEl>
                                        <p:attrNameLst>
                                          <p:attrName>style.visibility</p:attrName>
                                        </p:attrNameLst>
                                      </p:cBhvr>
                                      <p:to>
                                        <p:strVal val="visible"/>
                                      </p:to>
                                    </p:set>
                                    <p:anim calcmode="lin" valueType="num">
                                      <p:cBhvr>
                                        <p:cTn id="10" dur="500" fill="hold"/>
                                        <p:tgtEl>
                                          <p:spTgt spid="485449"/>
                                        </p:tgtEl>
                                        <p:attrNameLst>
                                          <p:attrName>ppt_w</p:attrName>
                                        </p:attrNameLst>
                                      </p:cBhvr>
                                      <p:tavLst>
                                        <p:tav tm="0">
                                          <p:val>
                                            <p:fltVal val="0"/>
                                          </p:val>
                                        </p:tav>
                                        <p:tav tm="100000">
                                          <p:val>
                                            <p:strVal val="#ppt_w"/>
                                          </p:val>
                                        </p:tav>
                                      </p:tavLst>
                                    </p:anim>
                                    <p:anim calcmode="lin" valueType="num">
                                      <p:cBhvr>
                                        <p:cTn id="11" dur="500" fill="hold"/>
                                        <p:tgtEl>
                                          <p:spTgt spid="485449"/>
                                        </p:tgtEl>
                                        <p:attrNameLst>
                                          <p:attrName>ppt_h</p:attrName>
                                        </p:attrNameLst>
                                      </p:cBhvr>
                                      <p:tavLst>
                                        <p:tav tm="0">
                                          <p:val>
                                            <p:strVal val="#ppt_h"/>
                                          </p:val>
                                        </p:tav>
                                        <p:tav tm="100000">
                                          <p:val>
                                            <p:strVal val="#ppt_h"/>
                                          </p:val>
                                        </p:tav>
                                      </p:tavLst>
                                    </p:anim>
                                  </p:childTnLst>
                                </p:cTn>
                              </p:par>
                              <p:par>
                                <p:cTn id="12" presetID="23" presetClass="entr" presetSubtype="16" fill="hold" grpId="0" nodeType="withEffect">
                                  <p:stCondLst>
                                    <p:cond delay="1500"/>
                                  </p:stCondLst>
                                  <p:childTnLst>
                                    <p:set>
                                      <p:cBhvr>
                                        <p:cTn id="13" dur="1" fill="hold">
                                          <p:stCondLst>
                                            <p:cond delay="0"/>
                                          </p:stCondLst>
                                        </p:cTn>
                                        <p:tgtEl>
                                          <p:spTgt spid="485448"/>
                                        </p:tgtEl>
                                        <p:attrNameLst>
                                          <p:attrName>style.visibility</p:attrName>
                                        </p:attrNameLst>
                                      </p:cBhvr>
                                      <p:to>
                                        <p:strVal val="visible"/>
                                      </p:to>
                                    </p:set>
                                    <p:anim calcmode="lin" valueType="num">
                                      <p:cBhvr>
                                        <p:cTn id="14" dur="500" fill="hold"/>
                                        <p:tgtEl>
                                          <p:spTgt spid="485448"/>
                                        </p:tgtEl>
                                        <p:attrNameLst>
                                          <p:attrName>ppt_w</p:attrName>
                                        </p:attrNameLst>
                                      </p:cBhvr>
                                      <p:tavLst>
                                        <p:tav tm="0">
                                          <p:val>
                                            <p:fltVal val="0"/>
                                          </p:val>
                                        </p:tav>
                                        <p:tav tm="100000">
                                          <p:val>
                                            <p:strVal val="#ppt_w"/>
                                          </p:val>
                                        </p:tav>
                                      </p:tavLst>
                                    </p:anim>
                                    <p:anim calcmode="lin" valueType="num">
                                      <p:cBhvr>
                                        <p:cTn id="15" dur="500" fill="hold"/>
                                        <p:tgtEl>
                                          <p:spTgt spid="485448"/>
                                        </p:tgtEl>
                                        <p:attrNameLst>
                                          <p:attrName>ppt_h</p:attrName>
                                        </p:attrNameLst>
                                      </p:cBhvr>
                                      <p:tavLst>
                                        <p:tav tm="0">
                                          <p:val>
                                            <p:fltVal val="0"/>
                                          </p:val>
                                        </p:tav>
                                        <p:tav tm="100000">
                                          <p:val>
                                            <p:strVal val="#ppt_h"/>
                                          </p:val>
                                        </p:tav>
                                      </p:tavLst>
                                    </p:anim>
                                  </p:childTnLst>
                                </p:cTn>
                              </p:par>
                              <p:par>
                                <p:cTn id="16" presetID="12" presetClass="entr" presetSubtype="2" fill="hold" grpId="0" nodeType="withEffect">
                                  <p:stCondLst>
                                    <p:cond delay="1900"/>
                                  </p:stCondLst>
                                  <p:childTnLst>
                                    <p:set>
                                      <p:cBhvr>
                                        <p:cTn id="17" dur="1" fill="hold">
                                          <p:stCondLst>
                                            <p:cond delay="0"/>
                                          </p:stCondLst>
                                        </p:cTn>
                                        <p:tgtEl>
                                          <p:spTgt spid="485447"/>
                                        </p:tgtEl>
                                        <p:attrNameLst>
                                          <p:attrName>style.visibility</p:attrName>
                                        </p:attrNameLst>
                                      </p:cBhvr>
                                      <p:to>
                                        <p:strVal val="visible"/>
                                      </p:to>
                                    </p:set>
                                    <p:animEffect transition="in" filter="slide(fromRight)">
                                      <p:cBhvr>
                                        <p:cTn id="18" dur="500"/>
                                        <p:tgtEl>
                                          <p:spTgt spid="485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447" grpId="0"/>
      <p:bldP spid="485448" grpId="0"/>
      <p:bldP spid="48544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5" name="组合 34"/>
          <p:cNvGrpSpPr/>
          <p:nvPr/>
        </p:nvGrpSpPr>
        <p:grpSpPr>
          <a:xfrm>
            <a:off x="507975" y="251500"/>
            <a:ext cx="3995752" cy="350865"/>
            <a:chOff x="568442" y="319364"/>
            <a:chExt cx="5073962" cy="445544"/>
          </a:xfrm>
        </p:grpSpPr>
        <p:sp>
          <p:nvSpPr>
            <p:cNvPr id="43" name="文本框 23"/>
            <p:cNvSpPr txBox="1"/>
            <p:nvPr/>
          </p:nvSpPr>
          <p:spPr>
            <a:xfrm>
              <a:off x="665958" y="319364"/>
              <a:ext cx="4976446" cy="445544"/>
            </a:xfrm>
            <a:prstGeom prst="rect">
              <a:avLst/>
            </a:prstGeom>
            <a:noFill/>
          </p:spPr>
          <p:txBody>
            <a:bodyPr wrap="none" rtlCol="0">
              <a:spAutoFit/>
            </a:bodyPr>
            <a:lstStyle/>
            <a:p>
              <a:r>
                <a:rPr lang="en-US" altLang="zh-CN" sz="1680" b="1">
                  <a:solidFill>
                    <a:schemeClr val="tx2"/>
                  </a:solidFill>
                  <a:latin typeface="Times New Roman" panose="02020603050405020304" pitchFamily="18" charset="0"/>
                  <a:ea typeface="+mj-ea"/>
                  <a:cs typeface="Times New Roman" panose="02020603050405020304" pitchFamily="18" charset="0"/>
                </a:rPr>
                <a:t>Proposed Model – D_SCNet-127 Module</a:t>
              </a:r>
              <a:endParaRPr lang="zh-CN" altLang="en-US" sz="1680" b="1" dirty="0">
                <a:solidFill>
                  <a:schemeClr val="tx2"/>
                </a:solidFill>
                <a:latin typeface="Times New Roman" panose="02020603050405020304" pitchFamily="18" charset="0"/>
                <a:ea typeface="+mj-ea"/>
                <a:cs typeface="Times New Roman" panose="02020603050405020304" pitchFamily="18" charset="0"/>
              </a:endParaRPr>
            </a:p>
          </p:txBody>
        </p:sp>
        <p:sp>
          <p:nvSpPr>
            <p:cNvPr id="47" name="等腰三角形 46"/>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6" name="圆角矩形 55"/>
          <p:cNvSpPr/>
          <p:nvPr/>
        </p:nvSpPr>
        <p:spPr>
          <a:xfrm>
            <a:off x="481362" y="755503"/>
            <a:ext cx="8759128" cy="2835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a:latin typeface="+mj-ea"/>
              <a:ea typeface="+mj-ea"/>
            </a:endParaRPr>
          </a:p>
        </p:txBody>
      </p:sp>
      <p:pic>
        <p:nvPicPr>
          <p:cNvPr id="10" name="图片 9">
            <a:extLst>
              <a:ext uri="{FF2B5EF4-FFF2-40B4-BE49-F238E27FC236}">
                <a16:creationId xmlns:a16="http://schemas.microsoft.com/office/drawing/2014/main" id="{A9D1B27D-46BB-422F-BC22-368EE0B94C3F}"/>
              </a:ext>
            </a:extLst>
          </p:cNvPr>
          <p:cNvPicPr>
            <a:picLocks noChangeAspect="1"/>
          </p:cNvPicPr>
          <p:nvPr/>
        </p:nvPicPr>
        <p:blipFill>
          <a:blip r:embed="rId3"/>
          <a:stretch>
            <a:fillRect/>
          </a:stretch>
        </p:blipFill>
        <p:spPr>
          <a:xfrm>
            <a:off x="4151238" y="1012893"/>
            <a:ext cx="4557831" cy="2411146"/>
          </a:xfrm>
          <a:prstGeom prst="rect">
            <a:avLst/>
          </a:prstGeom>
        </p:spPr>
      </p:pic>
      <p:sp>
        <p:nvSpPr>
          <p:cNvPr id="11" name="矩形 10">
            <a:extLst>
              <a:ext uri="{FF2B5EF4-FFF2-40B4-BE49-F238E27FC236}">
                <a16:creationId xmlns:a16="http://schemas.microsoft.com/office/drawing/2014/main" id="{F2D59A6C-987D-4E85-AB9C-7CC368150DCF}"/>
              </a:ext>
            </a:extLst>
          </p:cNvPr>
          <p:cNvSpPr/>
          <p:nvPr/>
        </p:nvSpPr>
        <p:spPr>
          <a:xfrm>
            <a:off x="2412653" y="3633974"/>
            <a:ext cx="7458938" cy="369332"/>
          </a:xfrm>
          <a:prstGeom prst="rect">
            <a:avLst/>
          </a:prstGeom>
        </p:spPr>
        <p:txBody>
          <a:bodyPr wrap="square">
            <a:spAutoFit/>
          </a:bodyPr>
          <a:lstStyle/>
          <a:p>
            <a:pPr marL="0" lvl="1" algn="ctr"/>
            <a:r>
              <a:rPr lang="en-US" altLang="zh-CN" dirty="0">
                <a:latin typeface="Times New Roman" panose="02020603050405020304" pitchFamily="18" charset="0"/>
                <a:ea typeface="宋体" panose="02010600030101010101" pitchFamily="2" charset="-122"/>
                <a:cs typeface="Times New Roman" panose="02020603050405020304" pitchFamily="18" charset="0"/>
              </a:rPr>
              <a:t>Fig 1. </a:t>
            </a:r>
            <a:r>
              <a:rPr lang="zh-CN" altLang="zh-CN" noProof="1">
                <a:latin typeface="Times New Roman" panose="02020603050405020304" pitchFamily="18" charset="0"/>
                <a:ea typeface="宋体" panose="02010600030101010101" pitchFamily="2" charset="-122"/>
                <a:cs typeface="Times New Roman" panose="02020603050405020304" pitchFamily="18" charset="0"/>
                <a:sym typeface="+mn-ea"/>
              </a:rPr>
              <a:t>D_</a:t>
            </a:r>
            <a:r>
              <a:rPr lang="en-US" altLang="zh-CN" noProof="1">
                <a:latin typeface="Times New Roman" panose="02020603050405020304" pitchFamily="18" charset="0"/>
                <a:ea typeface="宋体" panose="02010600030101010101" pitchFamily="2" charset="-122"/>
                <a:cs typeface="Times New Roman" panose="02020603050405020304" pitchFamily="18" charset="0"/>
                <a:sym typeface="+mn-ea"/>
              </a:rPr>
              <a:t>SC</a:t>
            </a:r>
            <a:r>
              <a:rPr lang="zh-CN" altLang="zh-CN" noProof="1">
                <a:latin typeface="Times New Roman" panose="02020603050405020304" pitchFamily="18" charset="0"/>
                <a:ea typeface="宋体" panose="02010600030101010101" pitchFamily="2" charset="-122"/>
                <a:cs typeface="Times New Roman" panose="02020603050405020304" pitchFamily="18" charset="0"/>
                <a:sym typeface="+mn-ea"/>
              </a:rPr>
              <a:t>Net-</a:t>
            </a:r>
            <a:r>
              <a:rPr lang="en-US" altLang="zh-CN" noProof="1">
                <a:latin typeface="Times New Roman" panose="02020603050405020304" pitchFamily="18" charset="0"/>
                <a:ea typeface="宋体" panose="02010600030101010101" pitchFamily="2" charset="-122"/>
                <a:cs typeface="Times New Roman" panose="02020603050405020304" pitchFamily="18" charset="0"/>
                <a:sym typeface="+mn-ea"/>
              </a:rPr>
              <a:t>127</a:t>
            </a:r>
            <a:r>
              <a:rPr lang="zh-CN" altLang="zh-CN" noProof="1">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noProof="1">
                <a:latin typeface="Times New Roman" panose="02020603050405020304" pitchFamily="18" charset="0"/>
                <a:ea typeface="宋体" panose="02010600030101010101" pitchFamily="2" charset="-122"/>
                <a:cs typeface="Times New Roman" panose="02020603050405020304" pitchFamily="18" charset="0"/>
                <a:sym typeface="+mn-ea"/>
              </a:rPr>
              <a:t>R-CNN Model</a:t>
            </a:r>
            <a:endParaRPr lang="zh-CN" altLang="en-US" noProof="1">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3" name="文本框 12">
            <a:extLst>
              <a:ext uri="{FF2B5EF4-FFF2-40B4-BE49-F238E27FC236}">
                <a16:creationId xmlns:a16="http://schemas.microsoft.com/office/drawing/2014/main" id="{2CDF9DF7-4BED-4BDF-A9DF-B7D451C0AE71}"/>
              </a:ext>
            </a:extLst>
          </p:cNvPr>
          <p:cNvSpPr txBox="1"/>
          <p:nvPr/>
        </p:nvSpPr>
        <p:spPr>
          <a:xfrm>
            <a:off x="499038" y="1434508"/>
            <a:ext cx="4031439" cy="1477328"/>
          </a:xfrm>
          <a:prstGeom prst="rect">
            <a:avLst/>
          </a:prstGeom>
          <a:noFill/>
        </p:spPr>
        <p:txBody>
          <a:bodyPr wrap="square">
            <a:spAutoFit/>
          </a:bodyPr>
          <a:lstStyle/>
          <a:p>
            <a:pPr marL="285750" indent="-285750">
              <a:buFont typeface="Wingdings" panose="05000000000000000000" pitchFamily="2" charset="2"/>
              <a:buChar char="Ø"/>
            </a:pPr>
            <a:r>
              <a:rPr lang="zh-CN" altLang="en-US">
                <a:latin typeface="Times New Roman" panose="02020603050405020304" pitchFamily="18" charset="0"/>
                <a:cs typeface="Times New Roman" panose="02020603050405020304" pitchFamily="18" charset="0"/>
              </a:rPr>
              <a:t>Contribution point</a:t>
            </a:r>
            <a:endParaRPr lang="en-US" altLang="zh-CN">
              <a:latin typeface="Times New Roman" panose="02020603050405020304" pitchFamily="18" charset="0"/>
              <a:cs typeface="Times New Roman" panose="02020603050405020304" pitchFamily="18" charset="0"/>
            </a:endParaRPr>
          </a:p>
          <a:p>
            <a:endParaRPr lang="zh-CN" altLang="en-US">
              <a:latin typeface="Times New Roman" panose="02020603050405020304" pitchFamily="18" charset="0"/>
              <a:cs typeface="Times New Roman" panose="02020603050405020304" pitchFamily="18" charset="0"/>
            </a:endParaRPr>
          </a:p>
          <a:p>
            <a:r>
              <a:rPr lang="zh-CN" altLang="en-US">
                <a:latin typeface="Times New Roman" panose="02020603050405020304" pitchFamily="18" charset="0"/>
                <a:cs typeface="Times New Roman" panose="02020603050405020304" pitchFamily="18" charset="0"/>
              </a:rPr>
              <a:t> • </a:t>
            </a:r>
            <a:r>
              <a:rPr lang="zh-CN" altLang="en-US" b="1">
                <a:latin typeface="Times New Roman" panose="02020603050405020304" pitchFamily="18" charset="0"/>
                <a:cs typeface="Times New Roman" panose="02020603050405020304" pitchFamily="18" charset="0"/>
              </a:rPr>
              <a:t>Backbone network</a:t>
            </a:r>
            <a:endParaRPr lang="en-US" altLang="zh-CN" b="1">
              <a:latin typeface="Times New Roman" panose="02020603050405020304" pitchFamily="18" charset="0"/>
              <a:cs typeface="Times New Roman" panose="02020603050405020304" pitchFamily="18" charset="0"/>
            </a:endParaRPr>
          </a:p>
          <a:p>
            <a:r>
              <a:rPr lang="zh-CN" altLang="en-US">
                <a:latin typeface="Times New Roman" panose="02020603050405020304" pitchFamily="18" charset="0"/>
                <a:cs typeface="Times New Roman" panose="02020603050405020304" pitchFamily="18" charset="0"/>
              </a:rPr>
              <a:t> • </a:t>
            </a:r>
            <a:r>
              <a:rPr lang="en-US" altLang="zh-CN" b="1">
                <a:latin typeface="Times New Roman" panose="02020603050405020304" pitchFamily="18" charset="0"/>
                <a:cs typeface="Times New Roman" panose="02020603050405020304" pitchFamily="18" charset="0"/>
              </a:rPr>
              <a:t>R</a:t>
            </a:r>
            <a:r>
              <a:rPr lang="zh-CN" altLang="en-US" b="1">
                <a:latin typeface="Times New Roman" panose="02020603050405020304" pitchFamily="18" charset="0"/>
                <a:cs typeface="Times New Roman" panose="02020603050405020304" pitchFamily="18" charset="0"/>
              </a:rPr>
              <a:t>egion </a:t>
            </a:r>
            <a:r>
              <a:rPr lang="en-US" altLang="zh-CN" b="1">
                <a:latin typeface="Times New Roman" panose="02020603050405020304" pitchFamily="18" charset="0"/>
                <a:cs typeface="Times New Roman" panose="02020603050405020304" pitchFamily="18" charset="0"/>
              </a:rPr>
              <a:t>Proposal</a:t>
            </a:r>
            <a:r>
              <a:rPr lang="zh-CN" altLang="en-US" b="1">
                <a:latin typeface="Times New Roman" panose="02020603050405020304" pitchFamily="18" charset="0"/>
                <a:cs typeface="Times New Roman" panose="02020603050405020304" pitchFamily="18" charset="0"/>
              </a:rPr>
              <a:t> re-recognition</a:t>
            </a:r>
            <a:r>
              <a:rPr lang="zh-CN" altLang="en-US">
                <a:latin typeface="Times New Roman" panose="02020603050405020304" pitchFamily="18" charset="0"/>
                <a:cs typeface="Times New Roman" panose="02020603050405020304" pitchFamily="18" charset="0"/>
              </a:rPr>
              <a:t>   </a:t>
            </a:r>
            <a:endParaRPr lang="en-US" altLang="zh-CN">
              <a:latin typeface="Times New Roman" panose="02020603050405020304" pitchFamily="18" charset="0"/>
              <a:cs typeface="Times New Roman" panose="02020603050405020304" pitchFamily="18" charset="0"/>
            </a:endParaRPr>
          </a:p>
          <a:p>
            <a:r>
              <a:rPr lang="zh-CN" altLang="en-US">
                <a:latin typeface="Times New Roman" panose="02020603050405020304" pitchFamily="18" charset="0"/>
                <a:cs typeface="Times New Roman" panose="02020603050405020304" pitchFamily="18" charset="0"/>
              </a:rPr>
              <a:t> </a:t>
            </a:r>
            <a:r>
              <a:rPr lang="zh-CN" altLang="en-US" b="1">
                <a:latin typeface="Times New Roman" panose="02020603050405020304" pitchFamily="18" charset="0"/>
                <a:cs typeface="Times New Roman" panose="02020603050405020304" pitchFamily="18" charset="0"/>
              </a:rPr>
              <a:t>• Regression processing</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14116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left)">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507975" y="251500"/>
            <a:ext cx="3995752" cy="350865"/>
            <a:chOff x="568442" y="319364"/>
            <a:chExt cx="5073962" cy="445544"/>
          </a:xfrm>
        </p:grpSpPr>
        <p:sp>
          <p:nvSpPr>
            <p:cNvPr id="43" name="文本框 23"/>
            <p:cNvSpPr txBox="1"/>
            <p:nvPr/>
          </p:nvSpPr>
          <p:spPr>
            <a:xfrm>
              <a:off x="665958" y="319364"/>
              <a:ext cx="4976446" cy="445544"/>
            </a:xfrm>
            <a:prstGeom prst="rect">
              <a:avLst/>
            </a:prstGeom>
            <a:noFill/>
          </p:spPr>
          <p:txBody>
            <a:bodyPr wrap="none" rtlCol="0">
              <a:spAutoFit/>
            </a:bodyPr>
            <a:lstStyle/>
            <a:p>
              <a:r>
                <a:rPr lang="en-US" altLang="zh-CN" sz="1680" b="1">
                  <a:solidFill>
                    <a:schemeClr val="tx2"/>
                  </a:solidFill>
                  <a:latin typeface="Times New Roman" panose="02020603050405020304" pitchFamily="18" charset="0"/>
                  <a:ea typeface="+mj-ea"/>
                  <a:cs typeface="Times New Roman" panose="02020603050405020304" pitchFamily="18" charset="0"/>
                </a:rPr>
                <a:t>Proposed Model – D_SCNet-127 Module</a:t>
              </a:r>
              <a:endParaRPr lang="zh-CN" altLang="en-US" sz="1680" b="1" dirty="0">
                <a:solidFill>
                  <a:schemeClr val="tx2"/>
                </a:solidFill>
                <a:latin typeface="Times New Roman" panose="02020603050405020304" pitchFamily="18" charset="0"/>
                <a:ea typeface="+mj-ea"/>
                <a:cs typeface="Times New Roman" panose="02020603050405020304" pitchFamily="18" charset="0"/>
              </a:endParaRPr>
            </a:p>
          </p:txBody>
        </p:sp>
        <p:sp>
          <p:nvSpPr>
            <p:cNvPr id="47" name="等腰三角形 46"/>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6" name="圆角矩形 55"/>
          <p:cNvSpPr/>
          <p:nvPr/>
        </p:nvSpPr>
        <p:spPr>
          <a:xfrm>
            <a:off x="481362" y="755503"/>
            <a:ext cx="8759128" cy="2835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a:latin typeface="+mj-ea"/>
              <a:ea typeface="+mj-ea"/>
            </a:endParaRPr>
          </a:p>
        </p:txBody>
      </p:sp>
      <p:pic>
        <p:nvPicPr>
          <p:cNvPr id="53" name="图片 52">
            <a:extLst>
              <a:ext uri="{FF2B5EF4-FFF2-40B4-BE49-F238E27FC236}">
                <a16:creationId xmlns:a16="http://schemas.microsoft.com/office/drawing/2014/main" id="{38F8DEAD-AAF2-4E83-9414-21D621E4D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61" y="1332185"/>
            <a:ext cx="3703790" cy="2088232"/>
          </a:xfrm>
          <a:prstGeom prst="rect">
            <a:avLst/>
          </a:prstGeom>
        </p:spPr>
      </p:pic>
      <p:pic>
        <p:nvPicPr>
          <p:cNvPr id="54" name="图片 53">
            <a:extLst>
              <a:ext uri="{FF2B5EF4-FFF2-40B4-BE49-F238E27FC236}">
                <a16:creationId xmlns:a16="http://schemas.microsoft.com/office/drawing/2014/main" id="{6B542F16-A289-42F5-A1DD-B22CA74A95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973" y="1116162"/>
            <a:ext cx="3431406" cy="2448272"/>
          </a:xfrm>
          <a:prstGeom prst="rect">
            <a:avLst/>
          </a:prstGeom>
        </p:spPr>
      </p:pic>
      <p:sp>
        <p:nvSpPr>
          <p:cNvPr id="55" name="矩形 54">
            <a:extLst>
              <a:ext uri="{FF2B5EF4-FFF2-40B4-BE49-F238E27FC236}">
                <a16:creationId xmlns:a16="http://schemas.microsoft.com/office/drawing/2014/main" id="{34B56478-E46F-4199-8B6B-4F3C4D2C29CE}"/>
              </a:ext>
            </a:extLst>
          </p:cNvPr>
          <p:cNvSpPr/>
          <p:nvPr/>
        </p:nvSpPr>
        <p:spPr>
          <a:xfrm>
            <a:off x="584769" y="3652991"/>
            <a:ext cx="4208935" cy="830997"/>
          </a:xfrm>
          <a:prstGeom prst="rect">
            <a:avLst/>
          </a:prstGeom>
        </p:spPr>
        <p:txBody>
          <a:bodyPr wrap="square">
            <a:spAutoFit/>
          </a:bodyPr>
          <a:lstStyle/>
          <a:p>
            <a:pPr indent="0"/>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Fig.2  Separable convolutional network unit</a:t>
            </a:r>
            <a:r>
              <a:rPr lang="en-US" altLang="zh-CN" sz="1200">
                <a:latin typeface="Times New Roman" panose="02020603050405020304" pitchFamily="18" charset="0"/>
                <a:ea typeface="宋体" panose="02010600030101010101" pitchFamily="2" charset="-122"/>
                <a:cs typeface="Times New Roman" panose="02020603050405020304" pitchFamily="18" charset="0"/>
              </a:rPr>
              <a:t>. </a:t>
            </a:r>
          </a:p>
          <a:p>
            <a:pPr marL="342900" indent="-342900">
              <a:buAutoNum type="alphaLcParenBoth"/>
            </a:pPr>
            <a:r>
              <a:rPr lang="en-US" altLang="zh-CN" sz="1200">
                <a:latin typeface="Times New Roman" panose="02020603050405020304" pitchFamily="18" charset="0"/>
                <a:ea typeface="宋体" panose="02010600030101010101" pitchFamily="2" charset="-122"/>
                <a:cs typeface="Times New Roman" panose="02020603050405020304" pitchFamily="18" charset="0"/>
              </a:rPr>
              <a:t>Standard </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convolutional layer </a:t>
            </a:r>
            <a:r>
              <a:rPr lang="en-US" altLang="zh-CN" sz="1200">
                <a:latin typeface="Times New Roman" panose="02020603050405020304" pitchFamily="18" charset="0"/>
                <a:ea typeface="宋体" panose="02010600030101010101" pitchFamily="2" charset="-122"/>
                <a:cs typeface="Times New Roman" panose="02020603050405020304" pitchFamily="18" charset="0"/>
              </a:rPr>
              <a:t>filter,</a:t>
            </a:r>
          </a:p>
          <a:p>
            <a:pPr marL="342900" indent="-342900">
              <a:buAutoNum type="alphaLcParenBoth"/>
            </a:pPr>
            <a:r>
              <a:rPr lang="en-US" altLang="zh-CN" sz="1200">
                <a:latin typeface="Times New Roman" panose="02020603050405020304" pitchFamily="18" charset="0"/>
                <a:ea typeface="宋体" panose="02010600030101010101" pitchFamily="2" charset="-122"/>
                <a:cs typeface="Times New Roman" panose="02020603050405020304" pitchFamily="18" charset="0"/>
              </a:rPr>
              <a:t>Deep </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convolution </a:t>
            </a:r>
            <a:r>
              <a:rPr lang="en-US" altLang="zh-CN" sz="1200">
                <a:latin typeface="Times New Roman" panose="02020603050405020304" pitchFamily="18" charset="0"/>
                <a:ea typeface="宋体" panose="02010600030101010101" pitchFamily="2" charset="-122"/>
                <a:cs typeface="Times New Roman" panose="02020603050405020304" pitchFamily="18" charset="0"/>
              </a:rPr>
              <a:t>of depthseparable </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convolution filter</a:t>
            </a:r>
            <a:r>
              <a:rPr lang="en-US" altLang="zh-CN" sz="1200">
                <a:latin typeface="Times New Roman" panose="02020603050405020304" pitchFamily="18" charset="0"/>
                <a:ea typeface="宋体" panose="02010600030101010101" pitchFamily="2" charset="-122"/>
                <a:cs typeface="Times New Roman" panose="02020603050405020304" pitchFamily="18" charset="0"/>
              </a:rPr>
              <a:t>, and</a:t>
            </a:r>
          </a:p>
          <a:p>
            <a:pPr marL="342900" indent="-342900">
              <a:buAutoNum type="alphaLcParenBoth"/>
            </a:pPr>
            <a:r>
              <a:rPr lang="en-US" altLang="zh-CN" sz="1200">
                <a:latin typeface="Times New Roman" panose="02020603050405020304" pitchFamily="18" charset="0"/>
                <a:ea typeface="宋体" panose="02010600030101010101" pitchFamily="2" charset="-122"/>
                <a:cs typeface="Times New Roman" panose="02020603050405020304" pitchFamily="18" charset="0"/>
              </a:rPr>
              <a:t>1 </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1 convolution.</a:t>
            </a:r>
            <a:endParaRPr lang="en-US" altLang="zh-CN" sz="105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8" name="矩形 67">
            <a:extLst>
              <a:ext uri="{FF2B5EF4-FFF2-40B4-BE49-F238E27FC236}">
                <a16:creationId xmlns:a16="http://schemas.microsoft.com/office/drawing/2014/main" id="{DB4193F8-F942-4072-B3A3-2BA2241F0067}"/>
              </a:ext>
            </a:extLst>
          </p:cNvPr>
          <p:cNvSpPr/>
          <p:nvPr/>
        </p:nvSpPr>
        <p:spPr>
          <a:xfrm>
            <a:off x="5436989" y="3708449"/>
            <a:ext cx="3023585" cy="276999"/>
          </a:xfrm>
          <a:prstGeom prst="rect">
            <a:avLst/>
          </a:prstGeom>
        </p:spPr>
        <p:txBody>
          <a:bodyPr wrap="none">
            <a:spAutoFit/>
          </a:bodyPr>
          <a:lstStyle/>
          <a:p>
            <a:pPr indent="0"/>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Fig.3  D SCNet-127 R-CNN network module.</a:t>
            </a:r>
            <a:endParaRPr lang="en-US" altLang="zh-CN" sz="105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216121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left)">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507975" y="251500"/>
            <a:ext cx="6876348" cy="627864"/>
            <a:chOff x="568442" y="319364"/>
            <a:chExt cx="8731856" cy="797290"/>
          </a:xfrm>
        </p:grpSpPr>
        <p:sp>
          <p:nvSpPr>
            <p:cNvPr id="43" name="文本框 23"/>
            <p:cNvSpPr txBox="1"/>
            <p:nvPr/>
          </p:nvSpPr>
          <p:spPr>
            <a:xfrm>
              <a:off x="665958" y="319364"/>
              <a:ext cx="8634340" cy="797290"/>
            </a:xfrm>
            <a:prstGeom prst="rect">
              <a:avLst/>
            </a:prstGeom>
            <a:noFill/>
          </p:spPr>
          <p:txBody>
            <a:bodyPr wrap="none" rtlCol="0">
              <a:spAutoFit/>
            </a:bodyPr>
            <a:lstStyle/>
            <a:p>
              <a:r>
                <a:rPr lang="en-US" altLang="zh-CN" sz="1680" b="1">
                  <a:solidFill>
                    <a:schemeClr val="tx2"/>
                  </a:solidFill>
                  <a:latin typeface="Times New Roman" panose="02020603050405020304" pitchFamily="18" charset="0"/>
                  <a:ea typeface="+mj-ea"/>
                  <a:cs typeface="Times New Roman" panose="02020603050405020304" pitchFamily="18" charset="0"/>
                </a:rPr>
                <a:t>Proposed Model – </a:t>
              </a:r>
              <a:r>
                <a:rPr lang="en-US" altLang="zh-CN" sz="1680" b="1">
                  <a:solidFill>
                    <a:schemeClr val="tx2"/>
                  </a:solidFill>
                  <a:latin typeface="Times New Roman" panose="02020603050405020304" pitchFamily="18" charset="0"/>
                  <a:ea typeface="+mj-ea"/>
                  <a:cs typeface="Times New Roman" panose="02020603050405020304" pitchFamily="18" charset="0"/>
                  <a:sym typeface="+mn-ea"/>
                </a:rPr>
                <a:t>Scene-Level Region Proposal Self-Attention Module</a:t>
              </a:r>
              <a:endParaRPr lang="en-US" altLang="zh-CN" sz="1680" b="1">
                <a:solidFill>
                  <a:schemeClr val="tx2"/>
                </a:solidFill>
                <a:latin typeface="Times New Roman" panose="02020603050405020304" pitchFamily="18" charset="0"/>
                <a:ea typeface="+mj-ea"/>
                <a:cs typeface="Times New Roman" panose="02020603050405020304" pitchFamily="18" charset="0"/>
              </a:endParaRPr>
            </a:p>
            <a:p>
              <a:endParaRPr lang="zh-CN" altLang="en-US" sz="1680" b="1" dirty="0">
                <a:solidFill>
                  <a:schemeClr val="tx2"/>
                </a:solidFill>
                <a:latin typeface="Times New Roman" panose="02020603050405020304" pitchFamily="18" charset="0"/>
                <a:ea typeface="+mj-ea"/>
                <a:cs typeface="Times New Roman" panose="02020603050405020304" pitchFamily="18" charset="0"/>
              </a:endParaRPr>
            </a:p>
          </p:txBody>
        </p:sp>
        <p:sp>
          <p:nvSpPr>
            <p:cNvPr id="47" name="等腰三角形 46"/>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6" name="圆角矩形 55"/>
          <p:cNvSpPr/>
          <p:nvPr/>
        </p:nvSpPr>
        <p:spPr>
          <a:xfrm>
            <a:off x="481362" y="755503"/>
            <a:ext cx="8759128" cy="2835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a:latin typeface="+mj-ea"/>
              <a:ea typeface="+mj-ea"/>
            </a:endParaRPr>
          </a:p>
        </p:txBody>
      </p:sp>
      <p:pic>
        <p:nvPicPr>
          <p:cNvPr id="10" name="图片 9">
            <a:extLst>
              <a:ext uri="{FF2B5EF4-FFF2-40B4-BE49-F238E27FC236}">
                <a16:creationId xmlns:a16="http://schemas.microsoft.com/office/drawing/2014/main" id="{D08D2401-AFF0-4702-A94C-3F4F2E681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877" y="1123396"/>
            <a:ext cx="4521725" cy="1335274"/>
          </a:xfrm>
          <a:prstGeom prst="rect">
            <a:avLst/>
          </a:prstGeom>
        </p:spPr>
      </p:pic>
      <p:pic>
        <p:nvPicPr>
          <p:cNvPr id="11" name="图片 10">
            <a:extLst>
              <a:ext uri="{FF2B5EF4-FFF2-40B4-BE49-F238E27FC236}">
                <a16:creationId xmlns:a16="http://schemas.microsoft.com/office/drawing/2014/main" id="{57DE2AC4-CDD3-490C-81CA-B657DEE88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0885" y="2716966"/>
            <a:ext cx="3817691" cy="2160806"/>
          </a:xfrm>
          <a:prstGeom prst="rect">
            <a:avLst/>
          </a:prstGeom>
        </p:spPr>
      </p:pic>
      <p:sp>
        <p:nvSpPr>
          <p:cNvPr id="12" name="矩形 11">
            <a:extLst>
              <a:ext uri="{FF2B5EF4-FFF2-40B4-BE49-F238E27FC236}">
                <a16:creationId xmlns:a16="http://schemas.microsoft.com/office/drawing/2014/main" id="{44E89519-AFAA-422E-B96F-5B26F49472DC}"/>
              </a:ext>
            </a:extLst>
          </p:cNvPr>
          <p:cNvSpPr/>
          <p:nvPr/>
        </p:nvSpPr>
        <p:spPr>
          <a:xfrm>
            <a:off x="5195096" y="2423354"/>
            <a:ext cx="2427268" cy="276999"/>
          </a:xfrm>
          <a:prstGeom prst="rect">
            <a:avLst/>
          </a:prstGeom>
        </p:spPr>
        <p:txBody>
          <a:bodyPr wrap="none">
            <a:spAutoFit/>
          </a:bodyPr>
          <a:lstStyle/>
          <a:p>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Fig.4 SSM branch structure module.</a:t>
            </a:r>
          </a:p>
        </p:txBody>
      </p:sp>
      <p:sp>
        <p:nvSpPr>
          <p:cNvPr id="13" name="矩形 12">
            <a:extLst>
              <a:ext uri="{FF2B5EF4-FFF2-40B4-BE49-F238E27FC236}">
                <a16:creationId xmlns:a16="http://schemas.microsoft.com/office/drawing/2014/main" id="{17E895DD-4C2B-4682-A2F5-6B994055D6CE}"/>
              </a:ext>
            </a:extLst>
          </p:cNvPr>
          <p:cNvSpPr/>
          <p:nvPr/>
        </p:nvSpPr>
        <p:spPr>
          <a:xfrm>
            <a:off x="5220965" y="4877772"/>
            <a:ext cx="2082943" cy="276999"/>
          </a:xfrm>
          <a:prstGeom prst="rect">
            <a:avLst/>
          </a:prstGeom>
        </p:spPr>
        <p:txBody>
          <a:bodyPr wrap="none">
            <a:spAutoFit/>
          </a:bodyPr>
          <a:lstStyle/>
          <a:p>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Fig.5 RPAM structure module.</a:t>
            </a:r>
          </a:p>
        </p:txBody>
      </p:sp>
      <p:sp>
        <p:nvSpPr>
          <p:cNvPr id="14" name="TextBox 6">
            <a:extLst>
              <a:ext uri="{FF2B5EF4-FFF2-40B4-BE49-F238E27FC236}">
                <a16:creationId xmlns:a16="http://schemas.microsoft.com/office/drawing/2014/main" id="{ACF9C613-2F43-4E26-8797-58A3D46CD8C8}"/>
              </a:ext>
            </a:extLst>
          </p:cNvPr>
          <p:cNvSpPr txBox="1">
            <a:spLocks noChangeArrowheads="1"/>
          </p:cNvSpPr>
          <p:nvPr/>
        </p:nvSpPr>
        <p:spPr bwMode="auto">
          <a:xfrm>
            <a:off x="400104" y="1222188"/>
            <a:ext cx="3668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indent="0"/>
            <a:r>
              <a:rPr lang="en-US" altLang="zh-CN" sz="1200" b="1" dirty="0">
                <a:solidFill>
                  <a:prstClr val="black"/>
                </a:solidFill>
                <a:latin typeface="Times New Roman" panose="02020603050405020304" charset="0"/>
                <a:ea typeface="印品黑体" panose="00000500000000000000" pitchFamily="2" charset="-122"/>
                <a:cs typeface="Times New Roman" panose="02020603050405020304" charset="0"/>
              </a:rPr>
              <a:t>SSM Branch </a:t>
            </a:r>
          </a:p>
          <a:p>
            <a:pPr marL="342900" lvl="1" indent="-342900">
              <a:buFont typeface="Arial" panose="020B0604020202020204" pitchFamily="34" charset="0"/>
              <a:buChar char="•"/>
            </a:pPr>
            <a:r>
              <a:rPr lang="en-US" sz="1200" dirty="0">
                <a:solidFill>
                  <a:prstClr val="black"/>
                </a:solidFill>
                <a:latin typeface="Times New Roman" panose="02020603050405020304" charset="0"/>
                <a:ea typeface="印品黑体" panose="00000500000000000000" pitchFamily="2" charset="-122"/>
                <a:cs typeface="Times New Roman" panose="02020603050405020304" charset="0"/>
              </a:rPr>
              <a:t>Obtain stronger semantic features.</a:t>
            </a:r>
          </a:p>
          <a:p>
            <a:pPr marL="342900" lvl="1" indent="-342900">
              <a:buFont typeface="Arial" panose="020B0604020202020204" pitchFamily="34" charset="0"/>
              <a:buChar char="•"/>
            </a:pPr>
            <a:r>
              <a:rPr lang="en-US" sz="1200" dirty="0">
                <a:solidFill>
                  <a:prstClr val="black"/>
                </a:solidFill>
                <a:latin typeface="Times New Roman" panose="02020603050405020304" charset="0"/>
                <a:ea typeface="印品黑体" panose="00000500000000000000" pitchFamily="2" charset="-122"/>
                <a:cs typeface="Times New Roman" panose="02020603050405020304" charset="0"/>
              </a:rPr>
              <a:t>Improve the performance of object detection.</a:t>
            </a:r>
          </a:p>
          <a:p>
            <a:pPr marL="342900" lvl="1" indent="-342900">
              <a:buFont typeface="Arial" panose="020B0604020202020204" pitchFamily="34" charset="0"/>
              <a:buChar char="•"/>
            </a:pPr>
            <a:r>
              <a:rPr lang="en-US" sz="1200" dirty="0">
                <a:solidFill>
                  <a:prstClr val="black"/>
                </a:solidFill>
                <a:latin typeface="Times New Roman" panose="02020603050405020304" charset="0"/>
                <a:ea typeface="印品黑体" panose="00000500000000000000" pitchFamily="2" charset="-122"/>
                <a:cs typeface="Times New Roman" panose="02020603050405020304" charset="0"/>
              </a:rPr>
              <a:t>all levels of information from the FPN are </a:t>
            </a:r>
            <a:r>
              <a:rPr lang="en-US" sz="1200">
                <a:solidFill>
                  <a:prstClr val="black"/>
                </a:solidFill>
                <a:latin typeface="Times New Roman" panose="02020603050405020304" charset="0"/>
                <a:ea typeface="印品黑体" panose="00000500000000000000" pitchFamily="2" charset="-122"/>
                <a:cs typeface="Times New Roman" panose="02020603050405020304" charset="0"/>
              </a:rPr>
              <a:t>combined into </a:t>
            </a:r>
            <a:r>
              <a:rPr lang="en-US" sz="1200" dirty="0">
                <a:solidFill>
                  <a:prstClr val="black"/>
                </a:solidFill>
                <a:latin typeface="Times New Roman" panose="02020603050405020304" charset="0"/>
                <a:ea typeface="印品黑体" panose="00000500000000000000" pitchFamily="2" charset="-122"/>
                <a:cs typeface="Times New Roman" panose="02020603050405020304" charset="0"/>
              </a:rPr>
              <a:t>a single output to achieve high-density prediction</a:t>
            </a:r>
            <a:endParaRPr sz="1200" dirty="0">
              <a:solidFill>
                <a:prstClr val="black"/>
              </a:solidFill>
              <a:latin typeface="Times New Roman" panose="02020603050405020304" charset="0"/>
              <a:ea typeface="印品黑体" panose="00000500000000000000" pitchFamily="2" charset="-122"/>
              <a:cs typeface="Times New Roman" panose="02020603050405020304" charset="0"/>
            </a:endParaRPr>
          </a:p>
          <a:p>
            <a:pPr marL="0" lvl="1" indent="0" algn="l">
              <a:buFont typeface="Arial" panose="020B0604020202020204" pitchFamily="34" charset="0"/>
              <a:buNone/>
            </a:pPr>
            <a:endParaRPr lang="zh-CN" altLang="en-US" sz="1200" dirty="0">
              <a:solidFill>
                <a:prstClr val="black"/>
              </a:solidFill>
              <a:latin typeface="Times New Roman" panose="02020603050405020304" charset="0"/>
              <a:ea typeface="印品黑体" panose="00000500000000000000" pitchFamily="2" charset="-122"/>
              <a:cs typeface="Times New Roman" panose="02020603050405020304" charset="0"/>
            </a:endParaRPr>
          </a:p>
          <a:p>
            <a:pPr marL="0" lvl="1" indent="0" algn="l">
              <a:buFont typeface="Arial" panose="020B0604020202020204" pitchFamily="34" charset="0"/>
              <a:buNone/>
            </a:pPr>
            <a:endParaRPr lang="zh-CN" altLang="en-US" sz="1200" dirty="0">
              <a:solidFill>
                <a:prstClr val="black"/>
              </a:solidFill>
              <a:latin typeface="Times New Roman" panose="02020603050405020304" charset="0"/>
              <a:ea typeface="印品黑体" panose="00000500000000000000" pitchFamily="2" charset="-122"/>
              <a:cs typeface="Times New Roman" panose="02020603050405020304" charset="0"/>
            </a:endParaRPr>
          </a:p>
        </p:txBody>
      </p:sp>
      <p:sp>
        <p:nvSpPr>
          <p:cNvPr id="15" name="矩形 14">
            <a:extLst>
              <a:ext uri="{FF2B5EF4-FFF2-40B4-BE49-F238E27FC236}">
                <a16:creationId xmlns:a16="http://schemas.microsoft.com/office/drawing/2014/main" id="{6B27B418-61F1-4C06-913F-8128AAF23100}"/>
              </a:ext>
            </a:extLst>
          </p:cNvPr>
          <p:cNvSpPr/>
          <p:nvPr/>
        </p:nvSpPr>
        <p:spPr>
          <a:xfrm>
            <a:off x="324421" y="2897005"/>
            <a:ext cx="4104456" cy="1384995"/>
          </a:xfrm>
          <a:prstGeom prst="rect">
            <a:avLst/>
          </a:prstGeom>
        </p:spPr>
        <p:txBody>
          <a:bodyPr wrap="square">
            <a:spAutoFit/>
          </a:bodyPr>
          <a:lstStyle/>
          <a:p>
            <a:pPr marL="0" lvl="1" indent="0"/>
            <a:r>
              <a:rPr lang="zh-CN" altLang="en-US" sz="1200" b="1" dirty="0">
                <a:solidFill>
                  <a:prstClr val="black"/>
                </a:solidFill>
                <a:latin typeface="Times New Roman" panose="02020603050405020304" charset="0"/>
                <a:ea typeface="印品黑体" panose="00000500000000000000" pitchFamily="2" charset="-122"/>
                <a:cs typeface="Times New Roman" panose="02020603050405020304" charset="0"/>
              </a:rPr>
              <a:t>RPAM branch</a:t>
            </a:r>
            <a:endParaRPr lang="en-US" altLang="zh-CN" sz="1200" b="1" dirty="0">
              <a:solidFill>
                <a:prstClr val="black"/>
              </a:solidFill>
              <a:latin typeface="Times New Roman" panose="02020603050405020304" charset="0"/>
              <a:ea typeface="印品黑体" panose="00000500000000000000" pitchFamily="2" charset="-122"/>
              <a:cs typeface="Times New Roman" panose="02020603050405020304" charset="0"/>
            </a:endParaRPr>
          </a:p>
          <a:p>
            <a:pPr marL="342900" indent="-342900">
              <a:buFont typeface="Arial" panose="020B0604020202020204" pitchFamily="34" charset="0"/>
              <a:buChar char="•"/>
            </a:pPr>
            <a:r>
              <a:rPr lang="zh-CN" altLang="en-US" sz="1200">
                <a:solidFill>
                  <a:prstClr val="black"/>
                </a:solidFill>
                <a:latin typeface="Times New Roman" panose="02020603050405020304" charset="0"/>
                <a:ea typeface="印品黑体" panose="00000500000000000000" pitchFamily="2" charset="-122"/>
                <a:cs typeface="Times New Roman" panose="02020603050405020304" charset="0"/>
              </a:rPr>
              <a:t>introduc</a:t>
            </a:r>
            <a:r>
              <a:rPr lang="en-US" altLang="zh-CN" sz="1200">
                <a:solidFill>
                  <a:prstClr val="black"/>
                </a:solidFill>
                <a:latin typeface="Times New Roman" panose="02020603050405020304" charset="0"/>
                <a:ea typeface="印品黑体" panose="00000500000000000000" pitchFamily="2" charset="-122"/>
                <a:cs typeface="Times New Roman" panose="02020603050405020304" charset="0"/>
              </a:rPr>
              <a:t>e</a:t>
            </a:r>
            <a:r>
              <a:rPr lang="zh-CN" altLang="en-US" sz="1200">
                <a:solidFill>
                  <a:prstClr val="black"/>
                </a:solidFill>
                <a:latin typeface="Times New Roman" panose="02020603050405020304" charset="0"/>
                <a:ea typeface="印品黑体" panose="00000500000000000000" pitchFamily="2" charset="-122"/>
                <a:cs typeface="Times New Roman" panose="02020603050405020304" charset="0"/>
              </a:rPr>
              <a:t> </a:t>
            </a:r>
            <a:r>
              <a:rPr lang="zh-CN" altLang="en-US" sz="1200" dirty="0">
                <a:solidFill>
                  <a:prstClr val="black"/>
                </a:solidFill>
                <a:latin typeface="Times New Roman" panose="02020603050405020304" charset="0"/>
                <a:ea typeface="印品黑体" panose="00000500000000000000" pitchFamily="2" charset="-122"/>
                <a:cs typeface="Times New Roman" panose="02020603050405020304" charset="0"/>
              </a:rPr>
              <a:t>a self-</a:t>
            </a:r>
            <a:r>
              <a:rPr lang="zh-CN" altLang="en-US" sz="1200">
                <a:solidFill>
                  <a:prstClr val="black"/>
                </a:solidFill>
                <a:latin typeface="Times New Roman" panose="02020603050405020304" charset="0"/>
                <a:ea typeface="印品黑体" panose="00000500000000000000" pitchFamily="2" charset="-122"/>
                <a:cs typeface="Times New Roman" panose="02020603050405020304" charset="0"/>
              </a:rPr>
              <a:t>attention mechanism</a:t>
            </a:r>
            <a:endParaRPr lang="en-US" altLang="zh-CN" sz="1200">
              <a:solidFill>
                <a:prstClr val="black"/>
              </a:solidFill>
              <a:latin typeface="Times New Roman" panose="02020603050405020304" charset="0"/>
              <a:ea typeface="印品黑体" panose="00000500000000000000" pitchFamily="2" charset="-122"/>
              <a:cs typeface="Times New Roman" panose="02020603050405020304" charset="0"/>
            </a:endParaRPr>
          </a:p>
          <a:p>
            <a:pPr marL="342900" indent="-342900">
              <a:buFont typeface="Arial" panose="020B0604020202020204" pitchFamily="34" charset="0"/>
              <a:buChar char="•"/>
            </a:pPr>
            <a:r>
              <a:rPr lang="zh-CN" altLang="en-US" sz="1200">
                <a:solidFill>
                  <a:prstClr val="black"/>
                </a:solidFill>
                <a:latin typeface="Times New Roman" panose="02020603050405020304" charset="0"/>
                <a:ea typeface="印品黑体" panose="00000500000000000000" pitchFamily="2" charset="-122"/>
                <a:cs typeface="Times New Roman" panose="02020603050405020304" charset="0"/>
              </a:rPr>
              <a:t>we </a:t>
            </a:r>
            <a:r>
              <a:rPr lang="zh-CN" altLang="en-US" sz="1200" dirty="0">
                <a:solidFill>
                  <a:prstClr val="black"/>
                </a:solidFill>
                <a:latin typeface="Times New Roman" panose="02020603050405020304" charset="0"/>
                <a:ea typeface="印品黑体" panose="00000500000000000000" pitchFamily="2" charset="-122"/>
                <a:cs typeface="Times New Roman" panose="02020603050405020304" charset="0"/>
              </a:rPr>
              <a:t>try to complement foreground information and </a:t>
            </a:r>
            <a:r>
              <a:rPr lang="zh-CN" altLang="en-US" sz="1200">
                <a:solidFill>
                  <a:prstClr val="black"/>
                </a:solidFill>
                <a:latin typeface="Times New Roman" panose="02020603050405020304" charset="0"/>
                <a:ea typeface="印品黑体" panose="00000500000000000000" pitchFamily="2" charset="-122"/>
                <a:cs typeface="Times New Roman" panose="02020603050405020304" charset="0"/>
              </a:rPr>
              <a:t>background information</a:t>
            </a:r>
            <a:r>
              <a:rPr lang="en-US" altLang="zh-CN" sz="1200">
                <a:solidFill>
                  <a:prstClr val="black"/>
                </a:solidFill>
                <a:latin typeface="Times New Roman" panose="02020603050405020304" charset="0"/>
                <a:ea typeface="印品黑体" panose="00000500000000000000" pitchFamily="2" charset="-122"/>
                <a:cs typeface="Times New Roman" panose="02020603050405020304" charset="0"/>
              </a:rPr>
              <a:t> </a:t>
            </a:r>
            <a:r>
              <a:rPr lang="zh-CN" altLang="en-US" sz="1200">
                <a:solidFill>
                  <a:prstClr val="black"/>
                </a:solidFill>
                <a:latin typeface="Times New Roman" panose="02020603050405020304" charset="0"/>
                <a:ea typeface="印品黑体" panose="00000500000000000000" pitchFamily="2" charset="-122"/>
                <a:cs typeface="Times New Roman" panose="02020603050405020304" charset="0"/>
              </a:rPr>
              <a:t>and this self-attention module combines useful information from the RPN branch. </a:t>
            </a:r>
            <a:endParaRPr lang="en-US" altLang="zh-CN" sz="1200">
              <a:solidFill>
                <a:prstClr val="black"/>
              </a:solidFill>
              <a:latin typeface="Times New Roman" panose="02020603050405020304" charset="0"/>
              <a:ea typeface="印品黑体" panose="00000500000000000000" pitchFamily="2" charset="-122"/>
              <a:cs typeface="Times New Roman" panose="02020603050405020304" charset="0"/>
            </a:endParaRPr>
          </a:p>
          <a:p>
            <a:pPr marL="342900" indent="-342900">
              <a:buFont typeface="Arial" panose="020B0604020202020204" pitchFamily="34" charset="0"/>
              <a:buChar char="•"/>
            </a:pPr>
            <a:r>
              <a:rPr lang="zh-CN" altLang="en-US" sz="1200">
                <a:solidFill>
                  <a:prstClr val="black"/>
                </a:solidFill>
                <a:latin typeface="Times New Roman" panose="02020603050405020304" charset="0"/>
                <a:ea typeface="印品黑体" panose="00000500000000000000" pitchFamily="2" charset="-122"/>
                <a:cs typeface="Times New Roman" panose="02020603050405020304" charset="0"/>
              </a:rPr>
              <a:t>This makes the detection task focus more on the local object to promote the accuracy of background semantics.</a:t>
            </a:r>
            <a:endParaRPr lang="zh-CN" altLang="en-US" sz="1200" dirty="0">
              <a:solidFill>
                <a:prstClr val="black"/>
              </a:solidFill>
              <a:latin typeface="Times New Roman" panose="02020603050405020304" charset="0"/>
              <a:ea typeface="印品黑体" panose="00000500000000000000" pitchFamily="2" charset="-122"/>
              <a:cs typeface="Times New Roman" panose="02020603050405020304" charset="0"/>
            </a:endParaRPr>
          </a:p>
        </p:txBody>
      </p:sp>
    </p:spTree>
    <p:extLst>
      <p:ext uri="{BB962C8B-B14F-4D97-AF65-F5344CB8AC3E}">
        <p14:creationId xmlns:p14="http://schemas.microsoft.com/office/powerpoint/2010/main" val="97755394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left)">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4382</TotalTime>
  <Words>1704</Words>
  <Application>Microsoft Office PowerPoint</Application>
  <PresentationFormat>自定义</PresentationFormat>
  <Paragraphs>158</Paragraphs>
  <Slides>17</Slides>
  <Notes>16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宋体</vt:lpstr>
      <vt:lpstr>Arial</vt:lpstr>
      <vt:lpstr>Arial Black</vt:lpstr>
      <vt:lpstr>Calibri</vt:lpstr>
      <vt:lpstr>Poppins SemiBold</vt:lpstr>
      <vt:lpstr>Times New Roman</vt:lpstr>
      <vt:lpstr>Wingdings</vt:lpstr>
      <vt:lpstr>微软雅黑</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简洁互联网模板</dc:title>
  <dc:creator>第一PPT模板网：www.1ppt.com</dc:creator>
  <cp:keywords>第一PPT模板网：www.1ppt.com</cp:keywords>
  <cp:lastModifiedBy>Lee Well</cp:lastModifiedBy>
  <cp:revision>189</cp:revision>
  <dcterms:created xsi:type="dcterms:W3CDTF">2013-05-08T06:52:36Z</dcterms:created>
  <dcterms:modified xsi:type="dcterms:W3CDTF">2020-12-07T14:02:34Z</dcterms:modified>
</cp:coreProperties>
</file>