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0" r:id="rId4"/>
    <p:sldId id="261" r:id="rId5"/>
    <p:sldId id="262" r:id="rId6"/>
    <p:sldId id="263" r:id="rId7"/>
    <p:sldId id="264" r:id="rId8"/>
    <p:sldId id="265" r:id="rId9"/>
    <p:sldId id="266" r:id="rId10"/>
    <p:sldId id="267" r:id="rId11"/>
    <p:sldId id="268" r:id="rId12"/>
    <p:sldId id="269" r:id="rId13"/>
    <p:sldId id="270"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1326"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088BB2B-702E-4C6D-A678-87E699C1B528}" type="datetimeFigureOut">
              <a:rPr lang="en-US" smtClean="0"/>
              <a:pPr/>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CA9C27-E4AD-4FA2-9FE1-3DF3B34EA808}" type="slidenum">
              <a:rPr lang="en-US" smtClean="0"/>
              <a:pPr/>
              <a:t>‹#›</a:t>
            </a:fld>
            <a:endParaRPr lang="en-US"/>
          </a:p>
        </p:txBody>
      </p:sp>
    </p:spTree>
    <p:extLst>
      <p:ext uri="{BB962C8B-B14F-4D97-AF65-F5344CB8AC3E}">
        <p14:creationId xmlns:p14="http://schemas.microsoft.com/office/powerpoint/2010/main" val="870941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088BB2B-702E-4C6D-A678-87E699C1B528}" type="datetimeFigureOut">
              <a:rPr lang="en-US" smtClean="0"/>
              <a:pPr/>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CA9C27-E4AD-4FA2-9FE1-3DF3B34EA808}" type="slidenum">
              <a:rPr lang="en-US" smtClean="0"/>
              <a:pPr/>
              <a:t>‹#›</a:t>
            </a:fld>
            <a:endParaRPr lang="en-US"/>
          </a:p>
        </p:txBody>
      </p:sp>
    </p:spTree>
    <p:extLst>
      <p:ext uri="{BB962C8B-B14F-4D97-AF65-F5344CB8AC3E}">
        <p14:creationId xmlns:p14="http://schemas.microsoft.com/office/powerpoint/2010/main" val="2781300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088BB2B-702E-4C6D-A678-87E699C1B528}" type="datetimeFigureOut">
              <a:rPr lang="en-US" smtClean="0"/>
              <a:pPr/>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CA9C27-E4AD-4FA2-9FE1-3DF3B34EA808}" type="slidenum">
              <a:rPr lang="en-US" smtClean="0"/>
              <a:pPr/>
              <a:t>‹#›</a:t>
            </a:fld>
            <a:endParaRPr lang="en-US"/>
          </a:p>
        </p:txBody>
      </p:sp>
    </p:spTree>
    <p:extLst>
      <p:ext uri="{BB962C8B-B14F-4D97-AF65-F5344CB8AC3E}">
        <p14:creationId xmlns:p14="http://schemas.microsoft.com/office/powerpoint/2010/main" val="2148837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088BB2B-702E-4C6D-A678-87E699C1B528}" type="datetimeFigureOut">
              <a:rPr lang="en-US" smtClean="0"/>
              <a:pPr/>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CA9C27-E4AD-4FA2-9FE1-3DF3B34EA808}" type="slidenum">
              <a:rPr lang="en-US" smtClean="0"/>
              <a:pPr/>
              <a:t>‹#›</a:t>
            </a:fld>
            <a:endParaRPr lang="en-US"/>
          </a:p>
        </p:txBody>
      </p:sp>
    </p:spTree>
    <p:extLst>
      <p:ext uri="{BB962C8B-B14F-4D97-AF65-F5344CB8AC3E}">
        <p14:creationId xmlns:p14="http://schemas.microsoft.com/office/powerpoint/2010/main" val="2624500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088BB2B-702E-4C6D-A678-87E699C1B528}" type="datetimeFigureOut">
              <a:rPr lang="en-US" smtClean="0"/>
              <a:pPr/>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CA9C27-E4AD-4FA2-9FE1-3DF3B34EA808}" type="slidenum">
              <a:rPr lang="en-US" smtClean="0"/>
              <a:pPr/>
              <a:t>‹#›</a:t>
            </a:fld>
            <a:endParaRPr lang="en-US"/>
          </a:p>
        </p:txBody>
      </p:sp>
    </p:spTree>
    <p:extLst>
      <p:ext uri="{BB962C8B-B14F-4D97-AF65-F5344CB8AC3E}">
        <p14:creationId xmlns:p14="http://schemas.microsoft.com/office/powerpoint/2010/main" val="1747096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088BB2B-702E-4C6D-A678-87E699C1B528}" type="datetimeFigureOut">
              <a:rPr lang="en-US" smtClean="0"/>
              <a:pPr/>
              <a:t>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CA9C27-E4AD-4FA2-9FE1-3DF3B34EA808}" type="slidenum">
              <a:rPr lang="en-US" smtClean="0"/>
              <a:pPr/>
              <a:t>‹#›</a:t>
            </a:fld>
            <a:endParaRPr lang="en-US"/>
          </a:p>
        </p:txBody>
      </p:sp>
    </p:spTree>
    <p:extLst>
      <p:ext uri="{BB962C8B-B14F-4D97-AF65-F5344CB8AC3E}">
        <p14:creationId xmlns:p14="http://schemas.microsoft.com/office/powerpoint/2010/main" val="9808726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088BB2B-702E-4C6D-A678-87E699C1B528}" type="datetimeFigureOut">
              <a:rPr lang="en-US" smtClean="0"/>
              <a:pPr/>
              <a:t>12/8/2020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CA9C27-E4AD-4FA2-9FE1-3DF3B34EA808}" type="slidenum">
              <a:rPr lang="en-US" smtClean="0"/>
              <a:pPr/>
              <a:t>‹#›</a:t>
            </a:fld>
            <a:endParaRPr lang="en-US"/>
          </a:p>
        </p:txBody>
      </p:sp>
    </p:spTree>
    <p:extLst>
      <p:ext uri="{BB962C8B-B14F-4D97-AF65-F5344CB8AC3E}">
        <p14:creationId xmlns:p14="http://schemas.microsoft.com/office/powerpoint/2010/main" val="3514833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088BB2B-702E-4C6D-A678-87E699C1B528}" type="datetimeFigureOut">
              <a:rPr lang="en-US" smtClean="0"/>
              <a:pPr/>
              <a:t>12/8/2020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CA9C27-E4AD-4FA2-9FE1-3DF3B34EA808}" type="slidenum">
              <a:rPr lang="en-US" smtClean="0"/>
              <a:pPr/>
              <a:t>‹#›</a:t>
            </a:fld>
            <a:endParaRPr lang="en-US"/>
          </a:p>
        </p:txBody>
      </p:sp>
    </p:spTree>
    <p:extLst>
      <p:ext uri="{BB962C8B-B14F-4D97-AF65-F5344CB8AC3E}">
        <p14:creationId xmlns:p14="http://schemas.microsoft.com/office/powerpoint/2010/main" val="2698150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88BB2B-702E-4C6D-A678-87E699C1B528}" type="datetimeFigureOut">
              <a:rPr lang="en-US" smtClean="0"/>
              <a:pPr/>
              <a:t>12/8/2020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CA9C27-E4AD-4FA2-9FE1-3DF3B34EA808}" type="slidenum">
              <a:rPr lang="en-US" smtClean="0"/>
              <a:pPr/>
              <a:t>‹#›</a:t>
            </a:fld>
            <a:endParaRPr lang="en-US"/>
          </a:p>
        </p:txBody>
      </p:sp>
    </p:spTree>
    <p:extLst>
      <p:ext uri="{BB962C8B-B14F-4D97-AF65-F5344CB8AC3E}">
        <p14:creationId xmlns:p14="http://schemas.microsoft.com/office/powerpoint/2010/main" val="1440404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088BB2B-702E-4C6D-A678-87E699C1B528}" type="datetimeFigureOut">
              <a:rPr lang="en-US" smtClean="0"/>
              <a:pPr/>
              <a:t>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CA9C27-E4AD-4FA2-9FE1-3DF3B34EA808}" type="slidenum">
              <a:rPr lang="en-US" smtClean="0"/>
              <a:pPr/>
              <a:t>‹#›</a:t>
            </a:fld>
            <a:endParaRPr lang="en-US"/>
          </a:p>
        </p:txBody>
      </p:sp>
    </p:spTree>
    <p:extLst>
      <p:ext uri="{BB962C8B-B14F-4D97-AF65-F5344CB8AC3E}">
        <p14:creationId xmlns:p14="http://schemas.microsoft.com/office/powerpoint/2010/main" val="18613279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088BB2B-702E-4C6D-A678-87E699C1B528}" type="datetimeFigureOut">
              <a:rPr lang="en-US" smtClean="0"/>
              <a:pPr/>
              <a:t>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CA9C27-E4AD-4FA2-9FE1-3DF3B34EA808}" type="slidenum">
              <a:rPr lang="en-US" smtClean="0"/>
              <a:pPr/>
              <a:t>‹#›</a:t>
            </a:fld>
            <a:endParaRPr lang="en-US"/>
          </a:p>
        </p:txBody>
      </p:sp>
    </p:spTree>
    <p:extLst>
      <p:ext uri="{BB962C8B-B14F-4D97-AF65-F5344CB8AC3E}">
        <p14:creationId xmlns:p14="http://schemas.microsoft.com/office/powerpoint/2010/main" val="1824303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88BB2B-702E-4C6D-A678-87E699C1B528}" type="datetimeFigureOut">
              <a:rPr lang="en-US" smtClean="0"/>
              <a:pPr/>
              <a:t>12/8/2020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CA9C27-E4AD-4FA2-9FE1-3DF3B34EA808}" type="slidenum">
              <a:rPr lang="en-US" smtClean="0"/>
              <a:pPr/>
              <a:t>‹#›</a:t>
            </a:fld>
            <a:endParaRPr lang="en-US"/>
          </a:p>
        </p:txBody>
      </p:sp>
    </p:spTree>
    <p:extLst>
      <p:ext uri="{BB962C8B-B14F-4D97-AF65-F5344CB8AC3E}">
        <p14:creationId xmlns:p14="http://schemas.microsoft.com/office/powerpoint/2010/main" val="24741092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7" Type="http://schemas.openxmlformats.org/officeDocument/2006/relationships/image" Target="../media/image13.jpeg"/><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s>
</file>

<file path=ppt/slides/_rels/slide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 Id="rId5" Type="http://schemas.openxmlformats.org/officeDocument/2006/relationships/image" Target="../media/image17.jpeg"/><Relationship Id="rId4" Type="http://schemas.openxmlformats.org/officeDocument/2006/relationships/image" Target="../media/image16.jpeg"/></Relationships>
</file>

<file path=ppt/slides/_rels/slide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25.png"/><Relationship Id="rId3" Type="http://schemas.openxmlformats.org/officeDocument/2006/relationships/image" Target="../media/image20.jpeg"/><Relationship Id="rId7" Type="http://schemas.openxmlformats.org/officeDocument/2006/relationships/image" Target="../media/image24.jpeg"/><Relationship Id="rId2" Type="http://schemas.openxmlformats.org/officeDocument/2006/relationships/image" Target="../media/image19.jpeg"/><Relationship Id="rId1" Type="http://schemas.openxmlformats.org/officeDocument/2006/relationships/slideLayout" Target="../slideLayouts/slideLayout2.xml"/><Relationship Id="rId6" Type="http://schemas.openxmlformats.org/officeDocument/2006/relationships/image" Target="../media/image23.jpeg"/><Relationship Id="rId5" Type="http://schemas.openxmlformats.org/officeDocument/2006/relationships/image" Target="../media/image22.png"/><Relationship Id="rId4" Type="http://schemas.openxmlformats.org/officeDocument/2006/relationships/image" Target="../media/image21.jpeg"/><Relationship Id="rId9" Type="http://schemas.openxmlformats.org/officeDocument/2006/relationships/image" Target="../media/image26.jpeg"/></Relationships>
</file>

<file path=ppt/slides/_rels/slide7.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7" y="371132"/>
            <a:ext cx="8176914" cy="1546445"/>
          </a:xfrm>
        </p:spPr>
        <p:txBody>
          <a:bodyPr>
            <a:noAutofit/>
          </a:bodyPr>
          <a:lstStyle/>
          <a:p>
            <a:pPr algn="ctr" hangingPunct="0">
              <a:lnSpc>
                <a:spcPct val="100000"/>
              </a:lnSpc>
            </a:pPr>
            <a:r>
              <a:rPr lang="en-US" sz="2500" b="1" dirty="0" smtClean="0">
                <a:solidFill>
                  <a:srgbClr val="FF0000"/>
                </a:solidFill>
                <a:latin typeface="Times New Roman" panose="02020603050405020304" pitchFamily="18" charset="0"/>
                <a:cs typeface="Times New Roman" panose="02020603050405020304" pitchFamily="18" charset="0"/>
              </a:rPr>
              <a:t>Paper </a:t>
            </a:r>
            <a:r>
              <a:rPr lang="en-US" sz="2500" b="1" dirty="0" smtClean="0">
                <a:solidFill>
                  <a:srgbClr val="FF0000"/>
                </a:solidFill>
                <a:latin typeface="Times New Roman" panose="02020603050405020304" pitchFamily="18" charset="0"/>
                <a:cs typeface="Times New Roman" panose="02020603050405020304" pitchFamily="18" charset="0"/>
              </a:rPr>
              <a:t>ID-475</a:t>
            </a:r>
            <a:r>
              <a:rPr lang="en-US" sz="2500" b="1" dirty="0" smtClean="0">
                <a:solidFill>
                  <a:srgbClr val="FF0000"/>
                </a:solidFill>
                <a:latin typeface="Times New Roman" panose="02020603050405020304" pitchFamily="18" charset="0"/>
                <a:cs typeface="Times New Roman" panose="02020603050405020304" pitchFamily="18" charset="0"/>
              </a:rPr>
              <a:t>: </a:t>
            </a:r>
            <a:r>
              <a:rPr lang="en-US" sz="2500" dirty="0">
                <a:solidFill>
                  <a:srgbClr val="FF0000"/>
                </a:solidFill>
                <a:latin typeface="Times New Roman" panose="02020603050405020304" pitchFamily="18" charset="0"/>
                <a:cs typeface="Times New Roman" panose="02020603050405020304" pitchFamily="18" charset="0"/>
              </a:rPr>
              <a:t>Local Gradient Difference Features for Classification of 2D-3D Natural Scene Text Images</a:t>
            </a:r>
            <a:br>
              <a:rPr lang="en-US" sz="2500" dirty="0">
                <a:solidFill>
                  <a:srgbClr val="FF0000"/>
                </a:solidFill>
                <a:latin typeface="Times New Roman" panose="02020603050405020304" pitchFamily="18" charset="0"/>
                <a:cs typeface="Times New Roman" panose="02020603050405020304" pitchFamily="18" charset="0"/>
              </a:rPr>
            </a:br>
            <a:r>
              <a:rPr lang="en-US" sz="1800" dirty="0" err="1" smtClean="0">
                <a:solidFill>
                  <a:srgbClr val="00B050"/>
                </a:solidFill>
                <a:latin typeface="Times New Roman" panose="02020603050405020304" pitchFamily="18" charset="0"/>
                <a:cs typeface="Times New Roman" panose="02020603050405020304" pitchFamily="18" charset="0"/>
              </a:rPr>
              <a:t>Lokesh</a:t>
            </a:r>
            <a:r>
              <a:rPr lang="en-US" sz="1800" dirty="0" smtClean="0">
                <a:solidFill>
                  <a:srgbClr val="00B050"/>
                </a:solidFill>
                <a:latin typeface="Times New Roman" panose="02020603050405020304" pitchFamily="18" charset="0"/>
                <a:cs typeface="Times New Roman" panose="02020603050405020304" pitchFamily="18" charset="0"/>
              </a:rPr>
              <a:t> </a:t>
            </a:r>
            <a:r>
              <a:rPr lang="en-US" sz="1800" dirty="0">
                <a:solidFill>
                  <a:srgbClr val="00B050"/>
                </a:solidFill>
                <a:latin typeface="Times New Roman" panose="02020603050405020304" pitchFamily="18" charset="0"/>
                <a:cs typeface="Times New Roman" panose="02020603050405020304" pitchFamily="18" charset="0"/>
              </a:rPr>
              <a:t>NANDANWAR, </a:t>
            </a:r>
            <a:r>
              <a:rPr lang="en-US" sz="1800" dirty="0" smtClean="0">
                <a:solidFill>
                  <a:srgbClr val="00B050"/>
                </a:solidFill>
                <a:latin typeface="Times New Roman" panose="02020603050405020304" pitchFamily="18" charset="0"/>
                <a:cs typeface="Times New Roman" panose="02020603050405020304" pitchFamily="18" charset="0"/>
              </a:rPr>
              <a:t>Palaiahnakote </a:t>
            </a:r>
            <a:r>
              <a:rPr lang="en-US" sz="1800" dirty="0">
                <a:solidFill>
                  <a:srgbClr val="00B050"/>
                </a:solidFill>
                <a:latin typeface="Times New Roman" panose="02020603050405020304" pitchFamily="18" charset="0"/>
                <a:cs typeface="Times New Roman" panose="02020603050405020304" pitchFamily="18" charset="0"/>
              </a:rPr>
              <a:t>Shivakumara, </a:t>
            </a:r>
            <a:r>
              <a:rPr lang="en-US" sz="1800" dirty="0" smtClean="0">
                <a:solidFill>
                  <a:srgbClr val="00B050"/>
                </a:solidFill>
                <a:latin typeface="Times New Roman" panose="02020603050405020304" pitchFamily="18" charset="0"/>
                <a:cs typeface="Times New Roman" panose="02020603050405020304" pitchFamily="18" charset="0"/>
              </a:rPr>
              <a:t>Ramachandra </a:t>
            </a:r>
            <a:r>
              <a:rPr lang="en-US" sz="1800" dirty="0" err="1">
                <a:solidFill>
                  <a:srgbClr val="00B050"/>
                </a:solidFill>
                <a:latin typeface="Times New Roman" panose="02020603050405020304" pitchFamily="18" charset="0"/>
                <a:cs typeface="Times New Roman" panose="02020603050405020304" pitchFamily="18" charset="0"/>
              </a:rPr>
              <a:t>Raghavendra</a:t>
            </a:r>
            <a:r>
              <a:rPr lang="en-US" sz="1800" dirty="0">
                <a:solidFill>
                  <a:srgbClr val="00B050"/>
                </a:solidFill>
                <a:latin typeface="Times New Roman" panose="02020603050405020304" pitchFamily="18" charset="0"/>
                <a:cs typeface="Times New Roman" panose="02020603050405020304" pitchFamily="18" charset="0"/>
              </a:rPr>
              <a:t>, </a:t>
            </a:r>
            <a:r>
              <a:rPr lang="en-US" sz="1800" dirty="0" smtClean="0">
                <a:solidFill>
                  <a:srgbClr val="00B050"/>
                </a:solidFill>
                <a:latin typeface="Times New Roman" panose="02020603050405020304" pitchFamily="18" charset="0"/>
                <a:cs typeface="Times New Roman" panose="02020603050405020304" pitchFamily="18" charset="0"/>
              </a:rPr>
              <a:t>Tong </a:t>
            </a:r>
            <a:r>
              <a:rPr lang="en-US" sz="1800" dirty="0">
                <a:solidFill>
                  <a:srgbClr val="00B050"/>
                </a:solidFill>
                <a:latin typeface="Times New Roman" panose="02020603050405020304" pitchFamily="18" charset="0"/>
                <a:cs typeface="Times New Roman" panose="02020603050405020304" pitchFamily="18" charset="0"/>
              </a:rPr>
              <a:t>Lu, </a:t>
            </a:r>
            <a:r>
              <a:rPr lang="en-US" sz="1800" dirty="0" err="1" smtClean="0">
                <a:solidFill>
                  <a:srgbClr val="00B050"/>
                </a:solidFill>
                <a:latin typeface="Times New Roman" panose="02020603050405020304" pitchFamily="18" charset="0"/>
                <a:cs typeface="Times New Roman" panose="02020603050405020304" pitchFamily="18" charset="0"/>
              </a:rPr>
              <a:t>Umapada</a:t>
            </a:r>
            <a:r>
              <a:rPr lang="en-US" sz="1800" dirty="0" smtClean="0">
                <a:solidFill>
                  <a:srgbClr val="00B050"/>
                </a:solidFill>
                <a:latin typeface="Times New Roman" panose="02020603050405020304" pitchFamily="18" charset="0"/>
                <a:cs typeface="Times New Roman" panose="02020603050405020304" pitchFamily="18" charset="0"/>
              </a:rPr>
              <a:t> </a:t>
            </a:r>
            <a:r>
              <a:rPr lang="en-US" sz="1800" dirty="0">
                <a:solidFill>
                  <a:srgbClr val="00B050"/>
                </a:solidFill>
                <a:latin typeface="Times New Roman" panose="02020603050405020304" pitchFamily="18" charset="0"/>
                <a:cs typeface="Times New Roman" panose="02020603050405020304" pitchFamily="18" charset="0"/>
              </a:rPr>
              <a:t>Pal and </a:t>
            </a:r>
            <a:r>
              <a:rPr lang="en-US" sz="1800" dirty="0" smtClean="0">
                <a:solidFill>
                  <a:srgbClr val="00B050"/>
                </a:solidFill>
                <a:latin typeface="Times New Roman" panose="02020603050405020304" pitchFamily="18" charset="0"/>
                <a:cs typeface="Times New Roman" panose="02020603050405020304" pitchFamily="18" charset="0"/>
              </a:rPr>
              <a:t>Daniel </a:t>
            </a:r>
            <a:r>
              <a:rPr lang="en-US" sz="1800" dirty="0" err="1">
                <a:solidFill>
                  <a:srgbClr val="00B050"/>
                </a:solidFill>
                <a:latin typeface="Times New Roman" panose="02020603050405020304" pitchFamily="18" charset="0"/>
                <a:cs typeface="Times New Roman" panose="02020603050405020304" pitchFamily="18" charset="0"/>
              </a:rPr>
              <a:t>Lopresti</a:t>
            </a:r>
            <a:r>
              <a:rPr lang="en-US" sz="1800" dirty="0">
                <a:solidFill>
                  <a:srgbClr val="00B050"/>
                </a:solidFill>
                <a:latin typeface="Times New Roman" panose="02020603050405020304" pitchFamily="18" charset="0"/>
                <a:cs typeface="Times New Roman" panose="02020603050405020304" pitchFamily="18" charset="0"/>
              </a:rPr>
              <a:t> and </a:t>
            </a:r>
            <a:r>
              <a:rPr lang="en-US" sz="1800" dirty="0" smtClean="0">
                <a:solidFill>
                  <a:srgbClr val="00B050"/>
                </a:solidFill>
                <a:latin typeface="Times New Roman" panose="02020603050405020304" pitchFamily="18" charset="0"/>
                <a:cs typeface="Times New Roman" panose="02020603050405020304" pitchFamily="18" charset="0"/>
              </a:rPr>
              <a:t>Nor </a:t>
            </a:r>
            <a:r>
              <a:rPr lang="en-US" sz="1800" dirty="0" err="1">
                <a:solidFill>
                  <a:srgbClr val="00B050"/>
                </a:solidFill>
                <a:latin typeface="Times New Roman" panose="02020603050405020304" pitchFamily="18" charset="0"/>
                <a:cs typeface="Times New Roman" panose="02020603050405020304" pitchFamily="18" charset="0"/>
              </a:rPr>
              <a:t>Badrul</a:t>
            </a:r>
            <a:r>
              <a:rPr lang="en-US" sz="1800" dirty="0">
                <a:solidFill>
                  <a:srgbClr val="00B050"/>
                </a:solidFill>
                <a:latin typeface="Times New Roman" panose="02020603050405020304" pitchFamily="18" charset="0"/>
                <a:cs typeface="Times New Roman" panose="02020603050405020304" pitchFamily="18" charset="0"/>
              </a:rPr>
              <a:t> </a:t>
            </a:r>
            <a:r>
              <a:rPr lang="en-US" sz="1800" dirty="0" err="1">
                <a:solidFill>
                  <a:srgbClr val="00B050"/>
                </a:solidFill>
                <a:latin typeface="Times New Roman" panose="02020603050405020304" pitchFamily="18" charset="0"/>
                <a:cs typeface="Times New Roman" panose="02020603050405020304" pitchFamily="18" charset="0"/>
              </a:rPr>
              <a:t>Anuar</a:t>
            </a:r>
            <a:endParaRPr lang="en-US" sz="2000" dirty="0">
              <a:solidFill>
                <a:srgbClr val="00B050"/>
              </a:solidFill>
              <a:latin typeface="Times New Roman" panose="02020603050405020304" pitchFamily="18" charset="0"/>
              <a:cs typeface="Times New Roman" panose="02020603050405020304" pitchFamily="18" charset="0"/>
            </a:endParaRPr>
          </a:p>
        </p:txBody>
      </p:sp>
      <p:sp>
        <p:nvSpPr>
          <p:cNvPr id="28" name="TextBox 27"/>
          <p:cNvSpPr txBox="1"/>
          <p:nvPr/>
        </p:nvSpPr>
        <p:spPr>
          <a:xfrm flipH="1">
            <a:off x="563428" y="1949011"/>
            <a:ext cx="7857239" cy="646331"/>
          </a:xfrm>
          <a:prstGeom prst="rect">
            <a:avLst/>
          </a:prstGeom>
          <a:noFill/>
        </p:spPr>
        <p:txBody>
          <a:bodyPr wrap="square" rtlCol="0">
            <a:spAutoFit/>
          </a:bodyPr>
          <a:lstStyle/>
          <a:p>
            <a:pPr algn="ctr"/>
            <a:r>
              <a:rPr lang="en-US" dirty="0" smtClean="0">
                <a:solidFill>
                  <a:srgbClr val="7030A0"/>
                </a:solidFill>
                <a:latin typeface="Times New Roman" panose="02020603050405020304" pitchFamily="18" charset="0"/>
                <a:cs typeface="Times New Roman" panose="02020603050405020304" pitchFamily="18" charset="0"/>
              </a:rPr>
              <a:t>Motivation: </a:t>
            </a:r>
            <a:r>
              <a:rPr lang="en-US" dirty="0">
                <a:latin typeface="Times New Roman" panose="02020603050405020304" pitchFamily="18" charset="0"/>
                <a:ea typeface="Times New Roman" panose="02020603050405020304" pitchFamily="18" charset="0"/>
              </a:rPr>
              <a:t>Text detection performance before and after classification of 2D and 3D </a:t>
            </a:r>
            <a:r>
              <a:rPr lang="en-US" dirty="0" smtClean="0">
                <a:latin typeface="Times New Roman" panose="02020603050405020304" pitchFamily="18" charset="0"/>
                <a:ea typeface="Times New Roman" panose="02020603050405020304" pitchFamily="18" charset="0"/>
              </a:rPr>
              <a:t>images</a:t>
            </a:r>
            <a:endParaRPr lang="en-US" dirty="0">
              <a:solidFill>
                <a:srgbClr val="7030A0"/>
              </a:solidFill>
              <a:latin typeface="Times New Roman" panose="02020603050405020304" pitchFamily="18" charset="0"/>
              <a:cs typeface="Times New Roman" panose="02020603050405020304" pitchFamily="18" charset="0"/>
            </a:endParaRPr>
          </a:p>
        </p:txBody>
      </p:sp>
      <p:sp>
        <p:nvSpPr>
          <p:cNvPr id="13" name="Rectangle 12"/>
          <p:cNvSpPr/>
          <p:nvPr/>
        </p:nvSpPr>
        <p:spPr>
          <a:xfrm>
            <a:off x="929984" y="2387356"/>
            <a:ext cx="7301552" cy="4136275"/>
          </a:xfrm>
          <a:prstGeom prst="rect">
            <a:avLst/>
          </a:prstGeom>
          <a:noFill/>
        </p:spPr>
      </p:sp>
      <p:grpSp>
        <p:nvGrpSpPr>
          <p:cNvPr id="22" name="Canvas 27"/>
          <p:cNvGrpSpPr/>
          <p:nvPr/>
        </p:nvGrpSpPr>
        <p:grpSpPr>
          <a:xfrm>
            <a:off x="570072" y="2483893"/>
            <a:ext cx="8067732" cy="4078127"/>
            <a:chOff x="-824615" y="0"/>
            <a:chExt cx="4863455" cy="2767987"/>
          </a:xfrm>
        </p:grpSpPr>
        <p:sp>
          <p:nvSpPr>
            <p:cNvPr id="23" name="Rectangle 22"/>
            <p:cNvSpPr/>
            <p:nvPr/>
          </p:nvSpPr>
          <p:spPr>
            <a:xfrm>
              <a:off x="0" y="0"/>
              <a:ext cx="3200400" cy="2741930"/>
            </a:xfrm>
            <a:prstGeom prst="rect">
              <a:avLst/>
            </a:prstGeom>
            <a:noFill/>
          </p:spPr>
        </p:sp>
        <p:sp>
          <p:nvSpPr>
            <p:cNvPr id="24" name="Text Box 7"/>
            <p:cNvSpPr txBox="1">
              <a:spLocks noChangeArrowheads="1"/>
            </p:cNvSpPr>
            <p:nvPr/>
          </p:nvSpPr>
          <p:spPr bwMode="auto">
            <a:xfrm>
              <a:off x="-637029" y="2497502"/>
              <a:ext cx="4460337" cy="270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91440" tIns="45720" rIns="91440" bIns="45720" anchor="t" anchorCtr="0" upright="1">
              <a:noAutofit/>
            </a:bodyPr>
            <a:lstStyle/>
            <a:p>
              <a:pPr marL="0" marR="0" algn="ctr" hangingPunct="0">
                <a:spcBef>
                  <a:spcPts val="0"/>
                </a:spcBef>
                <a:spcAft>
                  <a:spcPts val="0"/>
                </a:spcAft>
              </a:pPr>
              <a:r>
                <a:rPr lang="en-US" sz="1500" dirty="0">
                  <a:effectLst/>
                  <a:latin typeface="Times New Roman" panose="02020603050405020304" pitchFamily="18" charset="0"/>
                  <a:ea typeface="Times New Roman" panose="02020603050405020304" pitchFamily="18" charset="0"/>
                </a:rPr>
                <a:t>(b) Text detection by </a:t>
              </a:r>
              <a:r>
                <a:rPr lang="en-US" sz="1500" dirty="0" err="1" smtClean="0">
                  <a:effectLst/>
                  <a:latin typeface="Times New Roman" panose="02020603050405020304" pitchFamily="18" charset="0"/>
                  <a:ea typeface="Times New Roman" panose="02020603050405020304" pitchFamily="18" charset="0"/>
                </a:rPr>
                <a:t>PSENet</a:t>
              </a:r>
              <a:r>
                <a:rPr lang="en-US" sz="1500" dirty="0" smtClean="0">
                  <a:effectLst/>
                  <a:latin typeface="Times New Roman" panose="02020603050405020304" pitchFamily="18" charset="0"/>
                  <a:ea typeface="Times New Roman" panose="02020603050405020304" pitchFamily="18" charset="0"/>
                </a:rPr>
                <a:t> </a:t>
              </a:r>
              <a:r>
                <a:rPr lang="en-US" sz="1500" dirty="0">
                  <a:effectLst/>
                  <a:latin typeface="Times New Roman" panose="02020603050405020304" pitchFamily="18" charset="0"/>
                  <a:ea typeface="Times New Roman" panose="02020603050405020304" pitchFamily="18" charset="0"/>
                </a:rPr>
                <a:t>method </a:t>
              </a:r>
              <a:r>
                <a:rPr lang="en-US" sz="1500" dirty="0" smtClean="0">
                  <a:effectLst/>
                  <a:latin typeface="Times New Roman" panose="02020603050405020304" pitchFamily="18" charset="0"/>
                  <a:ea typeface="Times New Roman" panose="02020603050405020304" pitchFamily="18" charset="0"/>
                </a:rPr>
                <a:t>in </a:t>
              </a:r>
              <a:r>
                <a:rPr lang="en-US" sz="1500" dirty="0">
                  <a:effectLst/>
                  <a:latin typeface="Times New Roman" panose="02020603050405020304" pitchFamily="18" charset="0"/>
                  <a:ea typeface="Times New Roman" panose="02020603050405020304" pitchFamily="18" charset="0"/>
                </a:rPr>
                <a:t>2D and 3D text images after classification. </a:t>
              </a:r>
            </a:p>
            <a:p>
              <a:pPr marL="0" marR="0" algn="ctr" hangingPunct="0">
                <a:spcBef>
                  <a:spcPts val="0"/>
                </a:spcBef>
                <a:spcAft>
                  <a:spcPts val="0"/>
                </a:spcAft>
              </a:pPr>
              <a:endParaRPr lang="en-US" sz="1500" dirty="0">
                <a:effectLst/>
                <a:latin typeface="Times New Roman" panose="02020603050405020304" pitchFamily="18" charset="0"/>
                <a:ea typeface="Times New Roman" panose="02020603050405020304" pitchFamily="18" charset="0"/>
              </a:endParaRPr>
            </a:p>
          </p:txBody>
        </p:sp>
        <p:pic>
          <p:nvPicPr>
            <p:cNvPr id="25" name="Picture 24"/>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723500" y="1389492"/>
              <a:ext cx="1476900" cy="1044862"/>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25"/>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1694122" y="63147"/>
              <a:ext cx="1476900" cy="1031532"/>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26"/>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0" y="1389694"/>
              <a:ext cx="1524000" cy="1044862"/>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28"/>
            <p:cNvPicPr>
              <a:picLocks noChangeAspect="1"/>
            </p:cNvPicPr>
            <p:nvPr/>
          </p:nvPicPr>
          <p:blipFill>
            <a:blip r:embed="rId5" cstate="screen">
              <a:extLst>
                <a:ext uri="{28A0092B-C50C-407E-A947-70E740481C1C}">
                  <a14:useLocalDpi xmlns:a14="http://schemas.microsoft.com/office/drawing/2010/main"/>
                </a:ext>
              </a:extLst>
            </a:blip>
            <a:srcRect/>
            <a:stretch>
              <a:fillRect/>
            </a:stretch>
          </p:blipFill>
          <p:spPr bwMode="auto">
            <a:xfrm>
              <a:off x="-29378" y="74547"/>
              <a:ext cx="1524000" cy="1018772"/>
            </a:xfrm>
            <a:prstGeom prst="rect">
              <a:avLst/>
            </a:prstGeom>
            <a:noFill/>
            <a:extLst>
              <a:ext uri="{909E8E84-426E-40DD-AFC4-6F175D3DCCD1}">
                <a14:hiddenFill xmlns:a14="http://schemas.microsoft.com/office/drawing/2010/main">
                  <a:solidFill>
                    <a:srgbClr val="FFFFFF"/>
                  </a:solidFill>
                </a14:hiddenFill>
              </a:ext>
            </a:extLst>
          </p:spPr>
        </p:pic>
        <p:sp>
          <p:nvSpPr>
            <p:cNvPr id="30" name="Text Box 7"/>
            <p:cNvSpPr txBox="1">
              <a:spLocks noChangeArrowheads="1"/>
            </p:cNvSpPr>
            <p:nvPr/>
          </p:nvSpPr>
          <p:spPr bwMode="auto">
            <a:xfrm>
              <a:off x="-824615" y="1094679"/>
              <a:ext cx="4863455" cy="268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91440" tIns="45720" rIns="91440" bIns="45720" anchor="t" anchorCtr="0" upright="1">
              <a:noAutofit/>
            </a:bodyPr>
            <a:lstStyle/>
            <a:p>
              <a:pPr marL="0" marR="0" algn="ctr" hangingPunct="0">
                <a:spcBef>
                  <a:spcPts val="0"/>
                </a:spcBef>
                <a:spcAft>
                  <a:spcPts val="0"/>
                </a:spcAft>
              </a:pPr>
              <a:r>
                <a:rPr lang="en-US" sz="1500" dirty="0">
                  <a:effectLst/>
                  <a:latin typeface="Times New Roman" panose="02020603050405020304" pitchFamily="18" charset="0"/>
                  <a:ea typeface="Times New Roman" panose="02020603050405020304" pitchFamily="18" charset="0"/>
                </a:rPr>
                <a:t>(a) Text detection by </a:t>
              </a:r>
              <a:r>
                <a:rPr lang="en-US" sz="1500" dirty="0" smtClean="0">
                  <a:effectLst/>
                  <a:latin typeface="Times New Roman" panose="02020603050405020304" pitchFamily="18" charset="0"/>
                  <a:ea typeface="Times New Roman" panose="02020603050405020304" pitchFamily="18" charset="0"/>
                </a:rPr>
                <a:t>existing </a:t>
              </a:r>
              <a:r>
                <a:rPr lang="en-US" sz="1500" dirty="0" err="1" smtClean="0">
                  <a:effectLst/>
                  <a:latin typeface="Times New Roman" panose="02020603050405020304" pitchFamily="18" charset="0"/>
                  <a:ea typeface="Times New Roman" panose="02020603050405020304" pitchFamily="18" charset="0"/>
                </a:rPr>
                <a:t>PSENet</a:t>
              </a:r>
              <a:r>
                <a:rPr lang="en-US" sz="1500" dirty="0" smtClean="0">
                  <a:effectLst/>
                  <a:latin typeface="Times New Roman" panose="02020603050405020304" pitchFamily="18" charset="0"/>
                  <a:ea typeface="Times New Roman" panose="02020603050405020304" pitchFamily="18" charset="0"/>
                </a:rPr>
                <a:t> </a:t>
              </a:r>
              <a:r>
                <a:rPr lang="en-US" sz="1500" dirty="0">
                  <a:effectLst/>
                  <a:latin typeface="Times New Roman" panose="02020603050405020304" pitchFamily="18" charset="0"/>
                  <a:ea typeface="Times New Roman" panose="02020603050405020304" pitchFamily="18" charset="0"/>
                </a:rPr>
                <a:t>method </a:t>
              </a:r>
              <a:r>
                <a:rPr lang="en-US" sz="1500" dirty="0" smtClean="0">
                  <a:effectLst/>
                  <a:latin typeface="Times New Roman" panose="02020603050405020304" pitchFamily="18" charset="0"/>
                  <a:ea typeface="Times New Roman" panose="02020603050405020304" pitchFamily="18" charset="0"/>
                </a:rPr>
                <a:t>in </a:t>
              </a:r>
              <a:r>
                <a:rPr lang="en-US" sz="1500" dirty="0">
                  <a:effectLst/>
                  <a:latin typeface="Times New Roman" panose="02020603050405020304" pitchFamily="18" charset="0"/>
                  <a:ea typeface="Times New Roman" panose="02020603050405020304" pitchFamily="18" charset="0"/>
                </a:rPr>
                <a:t>2D and 3D text images before classification.   </a:t>
              </a:r>
            </a:p>
          </p:txBody>
        </p:sp>
      </p:grpSp>
    </p:spTree>
    <p:extLst>
      <p:ext uri="{BB962C8B-B14F-4D97-AF65-F5344CB8AC3E}">
        <p14:creationId xmlns:p14="http://schemas.microsoft.com/office/powerpoint/2010/main" val="19892621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164" y="252234"/>
            <a:ext cx="7886700" cy="562922"/>
          </a:xfrm>
        </p:spPr>
        <p:txBody>
          <a:bodyPr>
            <a:noAutofit/>
          </a:bodyPr>
          <a:lstStyle/>
          <a:p>
            <a:pPr algn="ctr"/>
            <a:r>
              <a:rPr lang="en-US" sz="2800" dirty="0" smtClean="0">
                <a:solidFill>
                  <a:srgbClr val="FF0000"/>
                </a:solidFill>
                <a:latin typeface="Times New Roman" panose="02020603050405020304" pitchFamily="18" charset="0"/>
                <a:cs typeface="Times New Roman" panose="02020603050405020304" pitchFamily="18" charset="0"/>
              </a:rPr>
              <a:t>Experimental Results</a:t>
            </a:r>
            <a:endParaRPr lang="en-US" sz="2800"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21303" y="815156"/>
            <a:ext cx="8352416" cy="5844643"/>
          </a:xfrm>
        </p:spPr>
        <p:txBody>
          <a:bodyPr>
            <a:normAutofit/>
          </a:bodyPr>
          <a:lstStyle/>
          <a:p>
            <a:pPr marL="0" indent="0" algn="ctr">
              <a:lnSpc>
                <a:spcPct val="100000"/>
              </a:lnSpc>
              <a:spcBef>
                <a:spcPts val="600"/>
              </a:spcBef>
              <a:spcAft>
                <a:spcPts val="600"/>
              </a:spcAft>
              <a:buNone/>
            </a:pPr>
            <a:r>
              <a:rPr lang="en-US" sz="2400" dirty="0" smtClean="0">
                <a:solidFill>
                  <a:srgbClr val="7030A0"/>
                </a:solidFill>
                <a:latin typeface="Times New Roman" panose="02020603050405020304" pitchFamily="18" charset="0"/>
                <a:cs typeface="Times New Roman" panose="02020603050405020304" pitchFamily="18" charset="0"/>
              </a:rPr>
              <a:t>Evaluating the Proposed Classification</a:t>
            </a:r>
          </a:p>
          <a:p>
            <a:pPr marL="0" indent="0" algn="ctr">
              <a:lnSpc>
                <a:spcPct val="100000"/>
              </a:lnSpc>
              <a:spcBef>
                <a:spcPts val="600"/>
              </a:spcBef>
              <a:spcAft>
                <a:spcPts val="600"/>
              </a:spcAft>
              <a:buNone/>
            </a:pPr>
            <a:r>
              <a:rPr lang="en-US" sz="2000" dirty="0" smtClean="0">
                <a:latin typeface="Times New Roman" panose="02020603050405020304" pitchFamily="18" charset="0"/>
                <a:cs typeface="Times New Roman" panose="02020603050405020304" pitchFamily="18" charset="0"/>
              </a:rPr>
              <a:t>Table: Classification at image level, text line level and comparative study with the existing methods in (%)</a:t>
            </a:r>
          </a:p>
          <a:p>
            <a:pPr algn="just">
              <a:lnSpc>
                <a:spcPct val="100000"/>
              </a:lnSpc>
              <a:spcBef>
                <a:spcPts val="600"/>
              </a:spcBef>
              <a:spcAft>
                <a:spcPts val="600"/>
              </a:spcAft>
            </a:pPr>
            <a:endParaRPr lang="en-US" sz="2000" dirty="0">
              <a:latin typeface="Times New Roman" panose="02020603050405020304" pitchFamily="18" charset="0"/>
              <a:cs typeface="Times New Roman" panose="02020603050405020304" pitchFamily="18" charset="0"/>
            </a:endParaRPr>
          </a:p>
          <a:p>
            <a:pPr algn="just">
              <a:lnSpc>
                <a:spcPct val="100000"/>
              </a:lnSpc>
              <a:spcBef>
                <a:spcPts val="600"/>
              </a:spcBef>
              <a:spcAft>
                <a:spcPts val="600"/>
              </a:spcAft>
            </a:pPr>
            <a:endParaRPr lang="en-US" sz="2000" dirty="0" smtClean="0">
              <a:latin typeface="Times New Roman" panose="02020603050405020304" pitchFamily="18" charset="0"/>
              <a:cs typeface="Times New Roman" panose="02020603050405020304" pitchFamily="18" charset="0"/>
            </a:endParaRPr>
          </a:p>
          <a:p>
            <a:pPr marL="0" indent="0" algn="just">
              <a:lnSpc>
                <a:spcPct val="100000"/>
              </a:lnSpc>
              <a:spcBef>
                <a:spcPts val="600"/>
              </a:spcBef>
              <a:spcAft>
                <a:spcPts val="600"/>
              </a:spcAft>
              <a:buNone/>
            </a:pPr>
            <a:endParaRPr lang="en-US" sz="2000" dirty="0" smtClean="0">
              <a:solidFill>
                <a:srgbClr val="00B050"/>
              </a:solidFill>
              <a:latin typeface="Times New Roman" panose="02020603050405020304" pitchFamily="18" charset="0"/>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966337571"/>
              </p:ext>
            </p:extLst>
          </p:nvPr>
        </p:nvGraphicFramePr>
        <p:xfrm>
          <a:off x="900751" y="2263518"/>
          <a:ext cx="7233319" cy="1473959"/>
        </p:xfrm>
        <a:graphic>
          <a:graphicData uri="http://schemas.openxmlformats.org/drawingml/2006/table">
            <a:tbl>
              <a:tblPr firstRow="1" firstCol="1" bandRow="1">
                <a:tableStyleId>{5C22544A-7EE6-4342-B048-85BDC9FD1C3A}</a:tableStyleId>
              </a:tblPr>
              <a:tblGrid>
                <a:gridCol w="916028">
                  <a:extLst>
                    <a:ext uri="{9D8B030D-6E8A-4147-A177-3AD203B41FA5}">
                      <a16:colId xmlns:a16="http://schemas.microsoft.com/office/drawing/2014/main" val="2842884411"/>
                    </a:ext>
                  </a:extLst>
                </a:gridCol>
                <a:gridCol w="524883">
                  <a:extLst>
                    <a:ext uri="{9D8B030D-6E8A-4147-A177-3AD203B41FA5}">
                      <a16:colId xmlns:a16="http://schemas.microsoft.com/office/drawing/2014/main" val="469156293"/>
                    </a:ext>
                  </a:extLst>
                </a:gridCol>
                <a:gridCol w="523445">
                  <a:extLst>
                    <a:ext uri="{9D8B030D-6E8A-4147-A177-3AD203B41FA5}">
                      <a16:colId xmlns:a16="http://schemas.microsoft.com/office/drawing/2014/main" val="704745148"/>
                    </a:ext>
                  </a:extLst>
                </a:gridCol>
                <a:gridCol w="523445">
                  <a:extLst>
                    <a:ext uri="{9D8B030D-6E8A-4147-A177-3AD203B41FA5}">
                      <a16:colId xmlns:a16="http://schemas.microsoft.com/office/drawing/2014/main" val="3171583214"/>
                    </a:ext>
                  </a:extLst>
                </a:gridCol>
                <a:gridCol w="523445">
                  <a:extLst>
                    <a:ext uri="{9D8B030D-6E8A-4147-A177-3AD203B41FA5}">
                      <a16:colId xmlns:a16="http://schemas.microsoft.com/office/drawing/2014/main" val="416297339"/>
                    </a:ext>
                  </a:extLst>
                </a:gridCol>
                <a:gridCol w="483180">
                  <a:extLst>
                    <a:ext uri="{9D8B030D-6E8A-4147-A177-3AD203B41FA5}">
                      <a16:colId xmlns:a16="http://schemas.microsoft.com/office/drawing/2014/main" val="3378144907"/>
                    </a:ext>
                  </a:extLst>
                </a:gridCol>
                <a:gridCol w="483180">
                  <a:extLst>
                    <a:ext uri="{9D8B030D-6E8A-4147-A177-3AD203B41FA5}">
                      <a16:colId xmlns:a16="http://schemas.microsoft.com/office/drawing/2014/main" val="252843047"/>
                    </a:ext>
                  </a:extLst>
                </a:gridCol>
                <a:gridCol w="523445">
                  <a:extLst>
                    <a:ext uri="{9D8B030D-6E8A-4147-A177-3AD203B41FA5}">
                      <a16:colId xmlns:a16="http://schemas.microsoft.com/office/drawing/2014/main" val="1313194787"/>
                    </a:ext>
                  </a:extLst>
                </a:gridCol>
                <a:gridCol w="523445">
                  <a:extLst>
                    <a:ext uri="{9D8B030D-6E8A-4147-A177-3AD203B41FA5}">
                      <a16:colId xmlns:a16="http://schemas.microsoft.com/office/drawing/2014/main" val="3569998102"/>
                    </a:ext>
                  </a:extLst>
                </a:gridCol>
                <a:gridCol w="523445">
                  <a:extLst>
                    <a:ext uri="{9D8B030D-6E8A-4147-A177-3AD203B41FA5}">
                      <a16:colId xmlns:a16="http://schemas.microsoft.com/office/drawing/2014/main" val="424863751"/>
                    </a:ext>
                  </a:extLst>
                </a:gridCol>
                <a:gridCol w="523445">
                  <a:extLst>
                    <a:ext uri="{9D8B030D-6E8A-4147-A177-3AD203B41FA5}">
                      <a16:colId xmlns:a16="http://schemas.microsoft.com/office/drawing/2014/main" val="3894763424"/>
                    </a:ext>
                  </a:extLst>
                </a:gridCol>
                <a:gridCol w="523445">
                  <a:extLst>
                    <a:ext uri="{9D8B030D-6E8A-4147-A177-3AD203B41FA5}">
                      <a16:colId xmlns:a16="http://schemas.microsoft.com/office/drawing/2014/main" val="589002203"/>
                    </a:ext>
                  </a:extLst>
                </a:gridCol>
                <a:gridCol w="638488">
                  <a:extLst>
                    <a:ext uri="{9D8B030D-6E8A-4147-A177-3AD203B41FA5}">
                      <a16:colId xmlns:a16="http://schemas.microsoft.com/office/drawing/2014/main" val="665506575"/>
                    </a:ext>
                  </a:extLst>
                </a:gridCol>
              </a:tblGrid>
              <a:tr h="205921">
                <a:tc>
                  <a:txBody>
                    <a:bodyPr/>
                    <a:lstStyle/>
                    <a:p>
                      <a:pPr marL="0" marR="0" indent="0" algn="ctr">
                        <a:lnSpc>
                          <a:spcPct val="95000"/>
                        </a:lnSpc>
                        <a:spcBef>
                          <a:spcPts val="0"/>
                        </a:spcBef>
                        <a:spcAft>
                          <a:spcPts val="0"/>
                        </a:spcAft>
                        <a:tabLst>
                          <a:tab pos="182880" algn="l"/>
                        </a:tabLst>
                      </a:pPr>
                      <a:r>
                        <a:rPr lang="en-IN" sz="1200" spc="-5" dirty="0">
                          <a:effectLst/>
                          <a:latin typeface="Times New Roman" panose="02020603050405020304" pitchFamily="18" charset="0"/>
                          <a:cs typeface="Times New Roman" panose="02020603050405020304" pitchFamily="18" charset="0"/>
                        </a:rPr>
                        <a:t>Dataset</a:t>
                      </a:r>
                      <a:endParaRPr lang="en-US" sz="1600" spc="-5" dirty="0">
                        <a:effectLst/>
                        <a:latin typeface="Times New Roman" panose="02020603050405020304" pitchFamily="18" charset="0"/>
                        <a:ea typeface="MS Mincho"/>
                        <a:cs typeface="Times New Roman" panose="02020603050405020304" pitchFamily="18" charset="0"/>
                      </a:endParaRPr>
                    </a:p>
                  </a:txBody>
                  <a:tcPr marL="8890" marR="8890" marT="0" marB="0" anchor="ctr"/>
                </a:tc>
                <a:tc gridSpan="6">
                  <a:txBody>
                    <a:bodyPr/>
                    <a:lstStyle/>
                    <a:p>
                      <a:pPr marL="0" marR="0" indent="0" algn="ctr">
                        <a:lnSpc>
                          <a:spcPct val="95000"/>
                        </a:lnSpc>
                        <a:spcBef>
                          <a:spcPts val="0"/>
                        </a:spcBef>
                        <a:spcAft>
                          <a:spcPts val="0"/>
                        </a:spcAft>
                        <a:tabLst>
                          <a:tab pos="182880" algn="l"/>
                        </a:tabLst>
                      </a:pPr>
                      <a:r>
                        <a:rPr lang="en-IN" sz="1200" spc="-5">
                          <a:effectLst/>
                          <a:latin typeface="Times New Roman" panose="02020603050405020304" pitchFamily="18" charset="0"/>
                          <a:cs typeface="Times New Roman" panose="02020603050405020304" pitchFamily="18" charset="0"/>
                        </a:rPr>
                        <a:t>Our dataset-image level </a:t>
                      </a:r>
                      <a:endParaRPr lang="en-US" sz="1600" spc="-5">
                        <a:effectLst/>
                        <a:latin typeface="Times New Roman" panose="02020603050405020304" pitchFamily="18" charset="0"/>
                        <a:ea typeface="MS Mincho"/>
                        <a:cs typeface="Times New Roman" panose="02020603050405020304" pitchFamily="18" charset="0"/>
                      </a:endParaRPr>
                    </a:p>
                  </a:txBody>
                  <a:tcPr marL="8890" marR="889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indent="0" algn="ctr">
                        <a:lnSpc>
                          <a:spcPct val="95000"/>
                        </a:lnSpc>
                        <a:spcBef>
                          <a:spcPts val="0"/>
                        </a:spcBef>
                        <a:spcAft>
                          <a:spcPts val="0"/>
                        </a:spcAft>
                        <a:tabLst>
                          <a:tab pos="182880" algn="l"/>
                        </a:tabLst>
                      </a:pPr>
                      <a:r>
                        <a:rPr lang="en-IN" sz="1200" spc="-5">
                          <a:effectLst/>
                          <a:latin typeface="Times New Roman" panose="02020603050405020304" pitchFamily="18" charset="0"/>
                          <a:cs typeface="Times New Roman" panose="02020603050405020304" pitchFamily="18" charset="0"/>
                        </a:rPr>
                        <a:t>Standard dataset-image level</a:t>
                      </a:r>
                      <a:endParaRPr lang="en-US" sz="1600" spc="-5">
                        <a:effectLst/>
                        <a:latin typeface="Times New Roman" panose="02020603050405020304" pitchFamily="18" charset="0"/>
                        <a:ea typeface="MS Mincho"/>
                        <a:cs typeface="Times New Roman" panose="02020603050405020304" pitchFamily="18" charset="0"/>
                      </a:endParaRPr>
                    </a:p>
                  </a:txBody>
                  <a:tcPr marL="8890" marR="889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942842812"/>
                  </a:ext>
                </a:extLst>
              </a:tr>
              <a:tr h="411840">
                <a:tc>
                  <a:txBody>
                    <a:bodyPr/>
                    <a:lstStyle/>
                    <a:p>
                      <a:pPr marL="0" marR="0" indent="0" algn="ctr">
                        <a:lnSpc>
                          <a:spcPct val="95000"/>
                        </a:lnSpc>
                        <a:spcBef>
                          <a:spcPts val="0"/>
                        </a:spcBef>
                        <a:spcAft>
                          <a:spcPts val="0"/>
                        </a:spcAft>
                        <a:tabLst>
                          <a:tab pos="182880" algn="l"/>
                        </a:tabLst>
                      </a:pPr>
                      <a:r>
                        <a:rPr lang="en-IN" sz="1200" spc="-5" dirty="0">
                          <a:effectLst/>
                          <a:latin typeface="Times New Roman" panose="02020603050405020304" pitchFamily="18" charset="0"/>
                          <a:cs typeface="Times New Roman" panose="02020603050405020304" pitchFamily="18" charset="0"/>
                        </a:rPr>
                        <a:t>Methods</a:t>
                      </a:r>
                      <a:endParaRPr lang="en-US" sz="1600" spc="-5" dirty="0">
                        <a:effectLst/>
                        <a:latin typeface="Times New Roman" panose="02020603050405020304" pitchFamily="18" charset="0"/>
                        <a:ea typeface="MS Mincho"/>
                        <a:cs typeface="Times New Roman" panose="02020603050405020304" pitchFamily="18" charset="0"/>
                      </a:endParaRPr>
                    </a:p>
                  </a:txBody>
                  <a:tcPr marL="8890" marR="8890" marT="0" marB="0" anchor="ctr"/>
                </a:tc>
                <a:tc gridSpan="2">
                  <a:txBody>
                    <a:bodyPr/>
                    <a:lstStyle/>
                    <a:p>
                      <a:pPr marL="0" marR="0" indent="0" algn="ctr">
                        <a:lnSpc>
                          <a:spcPct val="95000"/>
                        </a:lnSpc>
                        <a:spcBef>
                          <a:spcPts val="0"/>
                        </a:spcBef>
                        <a:spcAft>
                          <a:spcPts val="0"/>
                        </a:spcAft>
                        <a:tabLst>
                          <a:tab pos="182880" algn="l"/>
                        </a:tabLst>
                      </a:pPr>
                      <a:r>
                        <a:rPr lang="en-IN" sz="1200" spc="-5">
                          <a:effectLst/>
                          <a:latin typeface="Times New Roman" panose="02020603050405020304" pitchFamily="18" charset="0"/>
                          <a:cs typeface="Times New Roman" panose="02020603050405020304" pitchFamily="18" charset="0"/>
                        </a:rPr>
                        <a:t>Zhong et al.</a:t>
                      </a:r>
                      <a:endParaRPr lang="en-US" sz="1600" spc="-5">
                        <a:effectLst/>
                        <a:latin typeface="Times New Roman" panose="02020603050405020304" pitchFamily="18" charset="0"/>
                        <a:ea typeface="MS Mincho"/>
                        <a:cs typeface="Times New Roman" panose="02020603050405020304" pitchFamily="18" charset="0"/>
                      </a:endParaRPr>
                    </a:p>
                  </a:txBody>
                  <a:tcPr marL="8890" marR="8890" marT="0" marB="0" anchor="ctr"/>
                </a:tc>
                <a:tc hMerge="1">
                  <a:txBody>
                    <a:bodyPr/>
                    <a:lstStyle/>
                    <a:p>
                      <a:endParaRPr lang="en-US"/>
                    </a:p>
                  </a:txBody>
                  <a:tcPr/>
                </a:tc>
                <a:tc gridSpan="2">
                  <a:txBody>
                    <a:bodyPr/>
                    <a:lstStyle/>
                    <a:p>
                      <a:pPr marL="0" marR="0" indent="0" algn="ctr">
                        <a:lnSpc>
                          <a:spcPct val="95000"/>
                        </a:lnSpc>
                        <a:spcBef>
                          <a:spcPts val="0"/>
                        </a:spcBef>
                        <a:spcAft>
                          <a:spcPts val="0"/>
                        </a:spcAft>
                        <a:tabLst>
                          <a:tab pos="182880" algn="l"/>
                        </a:tabLst>
                      </a:pPr>
                      <a:r>
                        <a:rPr lang="en-IN" sz="1200" spc="-5">
                          <a:effectLst/>
                          <a:latin typeface="Times New Roman" panose="02020603050405020304" pitchFamily="18" charset="0"/>
                          <a:cs typeface="Times New Roman" panose="02020603050405020304" pitchFamily="18" charset="0"/>
                        </a:rPr>
                        <a:t>Xu et al.</a:t>
                      </a:r>
                      <a:endParaRPr lang="en-US" sz="1600" spc="-5">
                        <a:effectLst/>
                        <a:latin typeface="Times New Roman" panose="02020603050405020304" pitchFamily="18" charset="0"/>
                        <a:ea typeface="MS Mincho"/>
                        <a:cs typeface="Times New Roman" panose="02020603050405020304" pitchFamily="18" charset="0"/>
                      </a:endParaRPr>
                    </a:p>
                  </a:txBody>
                  <a:tcPr marL="8890" marR="8890" marT="0" marB="0" anchor="ctr"/>
                </a:tc>
                <a:tc hMerge="1">
                  <a:txBody>
                    <a:bodyPr/>
                    <a:lstStyle/>
                    <a:p>
                      <a:endParaRPr lang="en-US"/>
                    </a:p>
                  </a:txBody>
                  <a:tcPr/>
                </a:tc>
                <a:tc gridSpan="2">
                  <a:txBody>
                    <a:bodyPr/>
                    <a:lstStyle/>
                    <a:p>
                      <a:pPr marL="0" marR="0" indent="0" algn="ctr">
                        <a:lnSpc>
                          <a:spcPct val="95000"/>
                        </a:lnSpc>
                        <a:spcBef>
                          <a:spcPts val="0"/>
                        </a:spcBef>
                        <a:spcAft>
                          <a:spcPts val="0"/>
                        </a:spcAft>
                        <a:tabLst>
                          <a:tab pos="182880" algn="l"/>
                        </a:tabLst>
                      </a:pPr>
                      <a:r>
                        <a:rPr lang="en-IN" sz="1200" spc="-5">
                          <a:effectLst/>
                          <a:latin typeface="Times New Roman" panose="02020603050405020304" pitchFamily="18" charset="0"/>
                          <a:cs typeface="Times New Roman" panose="02020603050405020304" pitchFamily="18" charset="0"/>
                        </a:rPr>
                        <a:t>Proposed</a:t>
                      </a:r>
                      <a:endParaRPr lang="en-US" sz="1600" spc="-5">
                        <a:effectLst/>
                        <a:latin typeface="Times New Roman" panose="02020603050405020304" pitchFamily="18" charset="0"/>
                        <a:ea typeface="MS Mincho"/>
                        <a:cs typeface="Times New Roman" panose="02020603050405020304" pitchFamily="18" charset="0"/>
                      </a:endParaRPr>
                    </a:p>
                  </a:txBody>
                  <a:tcPr marL="8890" marR="8890" marT="0" marB="0" anchor="ctr"/>
                </a:tc>
                <a:tc hMerge="1">
                  <a:txBody>
                    <a:bodyPr/>
                    <a:lstStyle/>
                    <a:p>
                      <a:endParaRPr lang="en-US"/>
                    </a:p>
                  </a:txBody>
                  <a:tcPr/>
                </a:tc>
                <a:tc gridSpan="2">
                  <a:txBody>
                    <a:bodyPr/>
                    <a:lstStyle/>
                    <a:p>
                      <a:pPr marL="0" marR="0" indent="0" algn="ctr">
                        <a:lnSpc>
                          <a:spcPct val="95000"/>
                        </a:lnSpc>
                        <a:spcBef>
                          <a:spcPts val="0"/>
                        </a:spcBef>
                        <a:spcAft>
                          <a:spcPts val="0"/>
                        </a:spcAft>
                        <a:tabLst>
                          <a:tab pos="182880" algn="l"/>
                        </a:tabLst>
                      </a:pPr>
                      <a:r>
                        <a:rPr lang="en-IN" sz="1200" spc="-5">
                          <a:effectLst/>
                          <a:latin typeface="Times New Roman" panose="02020603050405020304" pitchFamily="18" charset="0"/>
                          <a:cs typeface="Times New Roman" panose="02020603050405020304" pitchFamily="18" charset="0"/>
                        </a:rPr>
                        <a:t>Zhong et al.</a:t>
                      </a:r>
                      <a:endParaRPr lang="en-US" sz="1600" spc="-5">
                        <a:effectLst/>
                        <a:latin typeface="Times New Roman" panose="02020603050405020304" pitchFamily="18" charset="0"/>
                        <a:ea typeface="MS Mincho"/>
                        <a:cs typeface="Times New Roman" panose="02020603050405020304" pitchFamily="18" charset="0"/>
                      </a:endParaRPr>
                    </a:p>
                  </a:txBody>
                  <a:tcPr marL="8890" marR="8890" marT="0" marB="0" anchor="ctr"/>
                </a:tc>
                <a:tc hMerge="1">
                  <a:txBody>
                    <a:bodyPr/>
                    <a:lstStyle/>
                    <a:p>
                      <a:endParaRPr lang="en-US"/>
                    </a:p>
                  </a:txBody>
                  <a:tcPr/>
                </a:tc>
                <a:tc gridSpan="2">
                  <a:txBody>
                    <a:bodyPr/>
                    <a:lstStyle/>
                    <a:p>
                      <a:pPr marL="0" marR="0" indent="0" algn="ctr">
                        <a:lnSpc>
                          <a:spcPct val="95000"/>
                        </a:lnSpc>
                        <a:spcBef>
                          <a:spcPts val="0"/>
                        </a:spcBef>
                        <a:spcAft>
                          <a:spcPts val="0"/>
                        </a:spcAft>
                        <a:tabLst>
                          <a:tab pos="182880" algn="l"/>
                        </a:tabLst>
                      </a:pPr>
                      <a:r>
                        <a:rPr lang="en-IN" sz="1200" spc="-5">
                          <a:effectLst/>
                          <a:latin typeface="Times New Roman" panose="02020603050405020304" pitchFamily="18" charset="0"/>
                          <a:cs typeface="Times New Roman" panose="02020603050405020304" pitchFamily="18" charset="0"/>
                        </a:rPr>
                        <a:t>Xu et al.</a:t>
                      </a:r>
                      <a:endParaRPr lang="en-US" sz="1600" spc="-5">
                        <a:effectLst/>
                        <a:latin typeface="Times New Roman" panose="02020603050405020304" pitchFamily="18" charset="0"/>
                        <a:ea typeface="MS Mincho"/>
                        <a:cs typeface="Times New Roman" panose="02020603050405020304" pitchFamily="18" charset="0"/>
                      </a:endParaRPr>
                    </a:p>
                  </a:txBody>
                  <a:tcPr marL="8890" marR="8890" marT="0" marB="0" anchor="ctr"/>
                </a:tc>
                <a:tc hMerge="1">
                  <a:txBody>
                    <a:bodyPr/>
                    <a:lstStyle/>
                    <a:p>
                      <a:endParaRPr lang="en-US"/>
                    </a:p>
                  </a:txBody>
                  <a:tcPr/>
                </a:tc>
                <a:tc gridSpan="2">
                  <a:txBody>
                    <a:bodyPr/>
                    <a:lstStyle/>
                    <a:p>
                      <a:pPr marL="0" marR="0" indent="0" algn="ctr">
                        <a:lnSpc>
                          <a:spcPct val="95000"/>
                        </a:lnSpc>
                        <a:spcBef>
                          <a:spcPts val="0"/>
                        </a:spcBef>
                        <a:spcAft>
                          <a:spcPts val="0"/>
                        </a:spcAft>
                        <a:tabLst>
                          <a:tab pos="182880" algn="l"/>
                        </a:tabLst>
                      </a:pPr>
                      <a:r>
                        <a:rPr lang="en-IN" sz="1200" spc="-5">
                          <a:effectLst/>
                          <a:latin typeface="Times New Roman" panose="02020603050405020304" pitchFamily="18" charset="0"/>
                          <a:cs typeface="Times New Roman" panose="02020603050405020304" pitchFamily="18" charset="0"/>
                        </a:rPr>
                        <a:t>Proposed</a:t>
                      </a:r>
                      <a:endParaRPr lang="en-US" sz="1600" spc="-5">
                        <a:effectLst/>
                        <a:latin typeface="Times New Roman" panose="02020603050405020304" pitchFamily="18" charset="0"/>
                        <a:ea typeface="MS Mincho"/>
                        <a:cs typeface="Times New Roman" panose="02020603050405020304" pitchFamily="18" charset="0"/>
                      </a:endParaRPr>
                    </a:p>
                  </a:txBody>
                  <a:tcPr marL="8890" marR="8890" marT="0" marB="0" anchor="ctr"/>
                </a:tc>
                <a:tc hMerge="1">
                  <a:txBody>
                    <a:bodyPr/>
                    <a:lstStyle/>
                    <a:p>
                      <a:endParaRPr lang="en-US"/>
                    </a:p>
                  </a:txBody>
                  <a:tcPr/>
                </a:tc>
                <a:extLst>
                  <a:ext uri="{0D108BD9-81ED-4DB2-BD59-A6C34878D82A}">
                    <a16:rowId xmlns:a16="http://schemas.microsoft.com/office/drawing/2014/main" val="608509943"/>
                  </a:ext>
                </a:extLst>
              </a:tr>
              <a:tr h="205921">
                <a:tc>
                  <a:txBody>
                    <a:bodyPr/>
                    <a:lstStyle/>
                    <a:p>
                      <a:pPr marL="0" marR="0" indent="0" algn="ctr">
                        <a:lnSpc>
                          <a:spcPct val="95000"/>
                        </a:lnSpc>
                        <a:spcBef>
                          <a:spcPts val="0"/>
                        </a:spcBef>
                        <a:spcAft>
                          <a:spcPts val="0"/>
                        </a:spcAft>
                        <a:tabLst>
                          <a:tab pos="182880" algn="l"/>
                        </a:tabLst>
                      </a:pPr>
                      <a:r>
                        <a:rPr lang="en-IN" sz="1200" spc="-5" dirty="0">
                          <a:effectLst/>
                          <a:latin typeface="Times New Roman" panose="02020603050405020304" pitchFamily="18" charset="0"/>
                          <a:cs typeface="Times New Roman" panose="02020603050405020304" pitchFamily="18" charset="0"/>
                        </a:rPr>
                        <a:t>Classes</a:t>
                      </a:r>
                      <a:endParaRPr lang="en-US" sz="1600" spc="-5" dirty="0">
                        <a:effectLst/>
                        <a:latin typeface="Times New Roman" panose="02020603050405020304" pitchFamily="18" charset="0"/>
                        <a:ea typeface="MS Mincho"/>
                        <a:cs typeface="Times New Roman" panose="02020603050405020304" pitchFamily="18" charset="0"/>
                      </a:endParaRPr>
                    </a:p>
                  </a:txBody>
                  <a:tcPr marL="8890" marR="8890" marT="0" marB="0" anchor="ctr"/>
                </a:tc>
                <a:tc>
                  <a:txBody>
                    <a:bodyPr/>
                    <a:lstStyle/>
                    <a:p>
                      <a:pPr marL="0" marR="0" indent="0" algn="ctr">
                        <a:lnSpc>
                          <a:spcPct val="95000"/>
                        </a:lnSpc>
                        <a:spcBef>
                          <a:spcPts val="0"/>
                        </a:spcBef>
                        <a:spcAft>
                          <a:spcPts val="0"/>
                        </a:spcAft>
                        <a:tabLst>
                          <a:tab pos="182880" algn="l"/>
                        </a:tabLst>
                      </a:pPr>
                      <a:r>
                        <a:rPr lang="en-IN" sz="1200" spc="-5">
                          <a:effectLst/>
                          <a:latin typeface="Times New Roman" panose="02020603050405020304" pitchFamily="18" charset="0"/>
                          <a:cs typeface="Times New Roman" panose="02020603050405020304" pitchFamily="18" charset="0"/>
                        </a:rPr>
                        <a:t>2D</a:t>
                      </a:r>
                      <a:endParaRPr lang="en-US" sz="1600" spc="-5">
                        <a:effectLst/>
                        <a:latin typeface="Times New Roman" panose="02020603050405020304" pitchFamily="18" charset="0"/>
                        <a:ea typeface="MS Mincho"/>
                        <a:cs typeface="Times New Roman" panose="02020603050405020304" pitchFamily="18" charset="0"/>
                      </a:endParaRPr>
                    </a:p>
                  </a:txBody>
                  <a:tcPr marL="8890" marR="8890" marT="0" marB="0" anchor="ctr"/>
                </a:tc>
                <a:tc>
                  <a:txBody>
                    <a:bodyPr/>
                    <a:lstStyle/>
                    <a:p>
                      <a:pPr marL="0" marR="0" indent="0" algn="ctr">
                        <a:lnSpc>
                          <a:spcPct val="95000"/>
                        </a:lnSpc>
                        <a:spcBef>
                          <a:spcPts val="0"/>
                        </a:spcBef>
                        <a:spcAft>
                          <a:spcPts val="0"/>
                        </a:spcAft>
                        <a:tabLst>
                          <a:tab pos="182880" algn="l"/>
                        </a:tabLst>
                      </a:pPr>
                      <a:r>
                        <a:rPr lang="en-IN" sz="1200" spc="-5">
                          <a:effectLst/>
                          <a:latin typeface="Times New Roman" panose="02020603050405020304" pitchFamily="18" charset="0"/>
                          <a:cs typeface="Times New Roman" panose="02020603050405020304" pitchFamily="18" charset="0"/>
                        </a:rPr>
                        <a:t>3D</a:t>
                      </a:r>
                      <a:endParaRPr lang="en-US" sz="1600" spc="-5">
                        <a:effectLst/>
                        <a:latin typeface="Times New Roman" panose="02020603050405020304" pitchFamily="18" charset="0"/>
                        <a:ea typeface="MS Mincho"/>
                        <a:cs typeface="Times New Roman" panose="02020603050405020304" pitchFamily="18" charset="0"/>
                      </a:endParaRPr>
                    </a:p>
                  </a:txBody>
                  <a:tcPr marL="8890" marR="8890" marT="0" marB="0" anchor="ctr"/>
                </a:tc>
                <a:tc>
                  <a:txBody>
                    <a:bodyPr/>
                    <a:lstStyle/>
                    <a:p>
                      <a:pPr marL="0" marR="0" indent="0" algn="ctr">
                        <a:lnSpc>
                          <a:spcPct val="95000"/>
                        </a:lnSpc>
                        <a:spcBef>
                          <a:spcPts val="0"/>
                        </a:spcBef>
                        <a:spcAft>
                          <a:spcPts val="0"/>
                        </a:spcAft>
                        <a:tabLst>
                          <a:tab pos="182880" algn="l"/>
                        </a:tabLst>
                      </a:pPr>
                      <a:r>
                        <a:rPr lang="en-IN" sz="1200" spc="-5">
                          <a:effectLst/>
                          <a:latin typeface="Times New Roman" panose="02020603050405020304" pitchFamily="18" charset="0"/>
                          <a:cs typeface="Times New Roman" panose="02020603050405020304" pitchFamily="18" charset="0"/>
                        </a:rPr>
                        <a:t>2D</a:t>
                      </a:r>
                      <a:endParaRPr lang="en-US" sz="1600" spc="-5">
                        <a:effectLst/>
                        <a:latin typeface="Times New Roman" panose="02020603050405020304" pitchFamily="18" charset="0"/>
                        <a:ea typeface="MS Mincho"/>
                        <a:cs typeface="Times New Roman" panose="02020603050405020304" pitchFamily="18" charset="0"/>
                      </a:endParaRPr>
                    </a:p>
                  </a:txBody>
                  <a:tcPr marL="8890" marR="8890" marT="0" marB="0" anchor="ctr"/>
                </a:tc>
                <a:tc>
                  <a:txBody>
                    <a:bodyPr/>
                    <a:lstStyle/>
                    <a:p>
                      <a:pPr marL="0" marR="0" indent="0" algn="ctr">
                        <a:lnSpc>
                          <a:spcPct val="95000"/>
                        </a:lnSpc>
                        <a:spcBef>
                          <a:spcPts val="0"/>
                        </a:spcBef>
                        <a:spcAft>
                          <a:spcPts val="0"/>
                        </a:spcAft>
                        <a:tabLst>
                          <a:tab pos="182880" algn="l"/>
                        </a:tabLst>
                      </a:pPr>
                      <a:r>
                        <a:rPr lang="en-IN" sz="1200" spc="-5">
                          <a:effectLst/>
                          <a:latin typeface="Times New Roman" panose="02020603050405020304" pitchFamily="18" charset="0"/>
                          <a:cs typeface="Times New Roman" panose="02020603050405020304" pitchFamily="18" charset="0"/>
                        </a:rPr>
                        <a:t>3D</a:t>
                      </a:r>
                      <a:endParaRPr lang="en-US" sz="1600" spc="-5">
                        <a:effectLst/>
                        <a:latin typeface="Times New Roman" panose="02020603050405020304" pitchFamily="18" charset="0"/>
                        <a:ea typeface="MS Mincho"/>
                        <a:cs typeface="Times New Roman" panose="02020603050405020304" pitchFamily="18" charset="0"/>
                      </a:endParaRPr>
                    </a:p>
                  </a:txBody>
                  <a:tcPr marL="8890" marR="8890" marT="0" marB="0" anchor="ctr"/>
                </a:tc>
                <a:tc>
                  <a:txBody>
                    <a:bodyPr/>
                    <a:lstStyle/>
                    <a:p>
                      <a:pPr marL="0" marR="0" indent="0" algn="ctr">
                        <a:lnSpc>
                          <a:spcPct val="95000"/>
                        </a:lnSpc>
                        <a:spcBef>
                          <a:spcPts val="0"/>
                        </a:spcBef>
                        <a:spcAft>
                          <a:spcPts val="0"/>
                        </a:spcAft>
                        <a:tabLst>
                          <a:tab pos="182880" algn="l"/>
                        </a:tabLst>
                      </a:pPr>
                      <a:r>
                        <a:rPr lang="en-IN" sz="1200" spc="-5">
                          <a:effectLst/>
                          <a:latin typeface="Times New Roman" panose="02020603050405020304" pitchFamily="18" charset="0"/>
                          <a:cs typeface="Times New Roman" panose="02020603050405020304" pitchFamily="18" charset="0"/>
                        </a:rPr>
                        <a:t>2D</a:t>
                      </a:r>
                      <a:endParaRPr lang="en-US" sz="1600" spc="-5">
                        <a:effectLst/>
                        <a:latin typeface="Times New Roman" panose="02020603050405020304" pitchFamily="18" charset="0"/>
                        <a:ea typeface="MS Mincho"/>
                        <a:cs typeface="Times New Roman" panose="02020603050405020304" pitchFamily="18" charset="0"/>
                      </a:endParaRPr>
                    </a:p>
                  </a:txBody>
                  <a:tcPr marL="8890" marR="8890" marT="0" marB="0" anchor="ctr"/>
                </a:tc>
                <a:tc>
                  <a:txBody>
                    <a:bodyPr/>
                    <a:lstStyle/>
                    <a:p>
                      <a:pPr marL="0" marR="0" indent="0" algn="ctr">
                        <a:lnSpc>
                          <a:spcPct val="95000"/>
                        </a:lnSpc>
                        <a:spcBef>
                          <a:spcPts val="0"/>
                        </a:spcBef>
                        <a:spcAft>
                          <a:spcPts val="0"/>
                        </a:spcAft>
                        <a:tabLst>
                          <a:tab pos="182880" algn="l"/>
                        </a:tabLst>
                      </a:pPr>
                      <a:r>
                        <a:rPr lang="en-IN" sz="1200" spc="-5">
                          <a:effectLst/>
                          <a:latin typeface="Times New Roman" panose="02020603050405020304" pitchFamily="18" charset="0"/>
                          <a:cs typeface="Times New Roman" panose="02020603050405020304" pitchFamily="18" charset="0"/>
                        </a:rPr>
                        <a:t>3D</a:t>
                      </a:r>
                      <a:endParaRPr lang="en-US" sz="1600" spc="-5">
                        <a:effectLst/>
                        <a:latin typeface="Times New Roman" panose="02020603050405020304" pitchFamily="18" charset="0"/>
                        <a:ea typeface="MS Mincho"/>
                        <a:cs typeface="Times New Roman" panose="02020603050405020304" pitchFamily="18" charset="0"/>
                      </a:endParaRPr>
                    </a:p>
                  </a:txBody>
                  <a:tcPr marL="8890" marR="8890" marT="0" marB="0" anchor="ctr"/>
                </a:tc>
                <a:tc>
                  <a:txBody>
                    <a:bodyPr/>
                    <a:lstStyle/>
                    <a:p>
                      <a:pPr marL="0" marR="0" indent="0" algn="ctr">
                        <a:lnSpc>
                          <a:spcPct val="95000"/>
                        </a:lnSpc>
                        <a:spcBef>
                          <a:spcPts val="0"/>
                        </a:spcBef>
                        <a:spcAft>
                          <a:spcPts val="0"/>
                        </a:spcAft>
                        <a:tabLst>
                          <a:tab pos="182880" algn="l"/>
                        </a:tabLst>
                      </a:pPr>
                      <a:r>
                        <a:rPr lang="en-IN" sz="1200" spc="-5" dirty="0">
                          <a:effectLst/>
                          <a:latin typeface="Times New Roman" panose="02020603050405020304" pitchFamily="18" charset="0"/>
                          <a:cs typeface="Times New Roman" panose="02020603050405020304" pitchFamily="18" charset="0"/>
                        </a:rPr>
                        <a:t>2D</a:t>
                      </a:r>
                      <a:endParaRPr lang="en-US" sz="1600" spc="-5" dirty="0">
                        <a:effectLst/>
                        <a:latin typeface="Times New Roman" panose="02020603050405020304" pitchFamily="18" charset="0"/>
                        <a:ea typeface="MS Mincho"/>
                        <a:cs typeface="Times New Roman" panose="02020603050405020304" pitchFamily="18" charset="0"/>
                      </a:endParaRPr>
                    </a:p>
                  </a:txBody>
                  <a:tcPr marL="8890" marR="8890" marT="0" marB="0" anchor="ctr"/>
                </a:tc>
                <a:tc>
                  <a:txBody>
                    <a:bodyPr/>
                    <a:lstStyle/>
                    <a:p>
                      <a:pPr marL="0" marR="0" indent="0" algn="ctr">
                        <a:lnSpc>
                          <a:spcPct val="95000"/>
                        </a:lnSpc>
                        <a:spcBef>
                          <a:spcPts val="0"/>
                        </a:spcBef>
                        <a:spcAft>
                          <a:spcPts val="0"/>
                        </a:spcAft>
                        <a:tabLst>
                          <a:tab pos="182880" algn="l"/>
                        </a:tabLst>
                      </a:pPr>
                      <a:r>
                        <a:rPr lang="en-IN" sz="1200" spc="-5">
                          <a:effectLst/>
                          <a:latin typeface="Times New Roman" panose="02020603050405020304" pitchFamily="18" charset="0"/>
                          <a:cs typeface="Times New Roman" panose="02020603050405020304" pitchFamily="18" charset="0"/>
                        </a:rPr>
                        <a:t>3D</a:t>
                      </a:r>
                      <a:endParaRPr lang="en-US" sz="1600" spc="-5">
                        <a:effectLst/>
                        <a:latin typeface="Times New Roman" panose="02020603050405020304" pitchFamily="18" charset="0"/>
                        <a:ea typeface="MS Mincho"/>
                        <a:cs typeface="Times New Roman" panose="02020603050405020304" pitchFamily="18" charset="0"/>
                      </a:endParaRPr>
                    </a:p>
                  </a:txBody>
                  <a:tcPr marL="8890" marR="8890" marT="0" marB="0" anchor="ctr"/>
                </a:tc>
                <a:tc>
                  <a:txBody>
                    <a:bodyPr/>
                    <a:lstStyle/>
                    <a:p>
                      <a:pPr marL="0" marR="0" indent="0" algn="ctr">
                        <a:lnSpc>
                          <a:spcPct val="95000"/>
                        </a:lnSpc>
                        <a:spcBef>
                          <a:spcPts val="0"/>
                        </a:spcBef>
                        <a:spcAft>
                          <a:spcPts val="0"/>
                        </a:spcAft>
                        <a:tabLst>
                          <a:tab pos="182880" algn="l"/>
                        </a:tabLst>
                      </a:pPr>
                      <a:r>
                        <a:rPr lang="en-IN" sz="1200" spc="-5">
                          <a:effectLst/>
                          <a:latin typeface="Times New Roman" panose="02020603050405020304" pitchFamily="18" charset="0"/>
                          <a:cs typeface="Times New Roman" panose="02020603050405020304" pitchFamily="18" charset="0"/>
                        </a:rPr>
                        <a:t>2D</a:t>
                      </a:r>
                      <a:endParaRPr lang="en-US" sz="1600" spc="-5">
                        <a:effectLst/>
                        <a:latin typeface="Times New Roman" panose="02020603050405020304" pitchFamily="18" charset="0"/>
                        <a:ea typeface="MS Mincho"/>
                        <a:cs typeface="Times New Roman" panose="02020603050405020304" pitchFamily="18" charset="0"/>
                      </a:endParaRPr>
                    </a:p>
                  </a:txBody>
                  <a:tcPr marL="8890" marR="8890" marT="0" marB="0" anchor="ctr"/>
                </a:tc>
                <a:tc>
                  <a:txBody>
                    <a:bodyPr/>
                    <a:lstStyle/>
                    <a:p>
                      <a:pPr marL="0" marR="0" indent="0" algn="ctr">
                        <a:lnSpc>
                          <a:spcPct val="95000"/>
                        </a:lnSpc>
                        <a:spcBef>
                          <a:spcPts val="0"/>
                        </a:spcBef>
                        <a:spcAft>
                          <a:spcPts val="0"/>
                        </a:spcAft>
                        <a:tabLst>
                          <a:tab pos="182880" algn="l"/>
                        </a:tabLst>
                      </a:pPr>
                      <a:r>
                        <a:rPr lang="en-IN" sz="1200" spc="-5">
                          <a:effectLst/>
                          <a:latin typeface="Times New Roman" panose="02020603050405020304" pitchFamily="18" charset="0"/>
                          <a:cs typeface="Times New Roman" panose="02020603050405020304" pitchFamily="18" charset="0"/>
                        </a:rPr>
                        <a:t>3D</a:t>
                      </a:r>
                      <a:endParaRPr lang="en-US" sz="1600" spc="-5">
                        <a:effectLst/>
                        <a:latin typeface="Times New Roman" panose="02020603050405020304" pitchFamily="18" charset="0"/>
                        <a:ea typeface="MS Mincho"/>
                        <a:cs typeface="Times New Roman" panose="02020603050405020304" pitchFamily="18" charset="0"/>
                      </a:endParaRPr>
                    </a:p>
                  </a:txBody>
                  <a:tcPr marL="8890" marR="8890" marT="0" marB="0" anchor="ctr"/>
                </a:tc>
                <a:tc>
                  <a:txBody>
                    <a:bodyPr/>
                    <a:lstStyle/>
                    <a:p>
                      <a:pPr marL="0" marR="0" indent="0" algn="ctr">
                        <a:lnSpc>
                          <a:spcPct val="95000"/>
                        </a:lnSpc>
                        <a:spcBef>
                          <a:spcPts val="0"/>
                        </a:spcBef>
                        <a:spcAft>
                          <a:spcPts val="0"/>
                        </a:spcAft>
                        <a:tabLst>
                          <a:tab pos="182880" algn="l"/>
                        </a:tabLst>
                      </a:pPr>
                      <a:r>
                        <a:rPr lang="en-IN" sz="1200" spc="-5">
                          <a:effectLst/>
                          <a:latin typeface="Times New Roman" panose="02020603050405020304" pitchFamily="18" charset="0"/>
                          <a:cs typeface="Times New Roman" panose="02020603050405020304" pitchFamily="18" charset="0"/>
                        </a:rPr>
                        <a:t>2D</a:t>
                      </a:r>
                      <a:endParaRPr lang="en-US" sz="1600" spc="-5">
                        <a:effectLst/>
                        <a:latin typeface="Times New Roman" panose="02020603050405020304" pitchFamily="18" charset="0"/>
                        <a:ea typeface="MS Mincho"/>
                        <a:cs typeface="Times New Roman" panose="02020603050405020304" pitchFamily="18" charset="0"/>
                      </a:endParaRPr>
                    </a:p>
                  </a:txBody>
                  <a:tcPr marL="8890" marR="8890" marT="0" marB="0" anchor="ctr"/>
                </a:tc>
                <a:tc>
                  <a:txBody>
                    <a:bodyPr/>
                    <a:lstStyle/>
                    <a:p>
                      <a:pPr marL="0" marR="0" indent="0" algn="ctr">
                        <a:lnSpc>
                          <a:spcPct val="95000"/>
                        </a:lnSpc>
                        <a:spcBef>
                          <a:spcPts val="0"/>
                        </a:spcBef>
                        <a:spcAft>
                          <a:spcPts val="0"/>
                        </a:spcAft>
                        <a:tabLst>
                          <a:tab pos="182880" algn="l"/>
                        </a:tabLst>
                      </a:pPr>
                      <a:r>
                        <a:rPr lang="en-IN" sz="1200" spc="-5">
                          <a:effectLst/>
                          <a:latin typeface="Times New Roman" panose="02020603050405020304" pitchFamily="18" charset="0"/>
                          <a:cs typeface="Times New Roman" panose="02020603050405020304" pitchFamily="18" charset="0"/>
                        </a:rPr>
                        <a:t>3D</a:t>
                      </a:r>
                      <a:endParaRPr lang="en-US" sz="1600" spc="-5">
                        <a:effectLst/>
                        <a:latin typeface="Times New Roman" panose="02020603050405020304" pitchFamily="18" charset="0"/>
                        <a:ea typeface="MS Mincho"/>
                        <a:cs typeface="Times New Roman" panose="02020603050405020304" pitchFamily="18" charset="0"/>
                      </a:endParaRPr>
                    </a:p>
                  </a:txBody>
                  <a:tcPr marL="8890" marR="8890" marT="0" marB="0" anchor="ctr"/>
                </a:tc>
                <a:extLst>
                  <a:ext uri="{0D108BD9-81ED-4DB2-BD59-A6C34878D82A}">
                    <a16:rowId xmlns:a16="http://schemas.microsoft.com/office/drawing/2014/main" val="1030128560"/>
                  </a:ext>
                </a:extLst>
              </a:tr>
              <a:tr h="216759">
                <a:tc>
                  <a:txBody>
                    <a:bodyPr/>
                    <a:lstStyle/>
                    <a:p>
                      <a:pPr marL="0" marR="0" indent="0" algn="ctr">
                        <a:lnSpc>
                          <a:spcPct val="95000"/>
                        </a:lnSpc>
                        <a:spcBef>
                          <a:spcPts val="0"/>
                        </a:spcBef>
                        <a:spcAft>
                          <a:spcPts val="0"/>
                        </a:spcAft>
                        <a:tabLst>
                          <a:tab pos="182880" algn="l"/>
                        </a:tabLst>
                      </a:pPr>
                      <a:r>
                        <a:rPr lang="en-IN" sz="1200" spc="-5" dirty="0">
                          <a:effectLst/>
                          <a:latin typeface="Times New Roman" panose="02020603050405020304" pitchFamily="18" charset="0"/>
                          <a:cs typeface="Times New Roman" panose="02020603050405020304" pitchFamily="18" charset="0"/>
                        </a:rPr>
                        <a:t>2D</a:t>
                      </a:r>
                      <a:endParaRPr lang="en-US" sz="1600" spc="-5" dirty="0">
                        <a:effectLst/>
                        <a:latin typeface="Times New Roman" panose="02020603050405020304" pitchFamily="18" charset="0"/>
                        <a:ea typeface="MS Mincho"/>
                        <a:cs typeface="Times New Roman" panose="02020603050405020304" pitchFamily="18" charset="0"/>
                      </a:endParaRPr>
                    </a:p>
                  </a:txBody>
                  <a:tcPr marL="8890" marR="8890" marT="0" marB="0" anchor="ctr"/>
                </a:tc>
                <a:tc>
                  <a:txBody>
                    <a:bodyPr/>
                    <a:lstStyle/>
                    <a:p>
                      <a:pPr marL="0" marR="0" algn="ctr">
                        <a:spcBef>
                          <a:spcPts val="0"/>
                        </a:spcBef>
                        <a:spcAft>
                          <a:spcPts val="0"/>
                        </a:spcAft>
                      </a:pPr>
                      <a:r>
                        <a:rPr lang="en-IN" sz="1200">
                          <a:effectLst/>
                          <a:latin typeface="Times New Roman" panose="02020603050405020304" pitchFamily="18" charset="0"/>
                          <a:cs typeface="Times New Roman" panose="02020603050405020304" pitchFamily="18" charset="0"/>
                        </a:rPr>
                        <a:t>76.5</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890" marR="8890" marT="0" marB="0" anchor="ctr"/>
                </a:tc>
                <a:tc>
                  <a:txBody>
                    <a:bodyPr/>
                    <a:lstStyle/>
                    <a:p>
                      <a:pPr marL="0" marR="0" algn="ctr">
                        <a:spcBef>
                          <a:spcPts val="0"/>
                        </a:spcBef>
                        <a:spcAft>
                          <a:spcPts val="0"/>
                        </a:spcAft>
                      </a:pPr>
                      <a:r>
                        <a:rPr lang="en-IN" sz="1200">
                          <a:effectLst/>
                          <a:latin typeface="Times New Roman" panose="02020603050405020304" pitchFamily="18" charset="0"/>
                          <a:cs typeface="Times New Roman" panose="02020603050405020304" pitchFamily="18" charset="0"/>
                        </a:rPr>
                        <a:t>23.5</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890" marR="8890" marT="0" marB="0" anchor="ctr"/>
                </a:tc>
                <a:tc>
                  <a:txBody>
                    <a:bodyPr/>
                    <a:lstStyle/>
                    <a:p>
                      <a:pPr marL="0" marR="0" algn="ctr">
                        <a:spcBef>
                          <a:spcPts val="0"/>
                        </a:spcBef>
                        <a:spcAft>
                          <a:spcPts val="0"/>
                        </a:spcAft>
                      </a:pPr>
                      <a:r>
                        <a:rPr lang="en-IN" sz="1200">
                          <a:effectLst/>
                          <a:latin typeface="Times New Roman" panose="02020603050405020304" pitchFamily="18" charset="0"/>
                          <a:cs typeface="Times New Roman" panose="02020603050405020304" pitchFamily="18" charset="0"/>
                        </a:rPr>
                        <a:t>58.7</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890" marR="8890" marT="0" marB="0" anchor="ctr"/>
                </a:tc>
                <a:tc>
                  <a:txBody>
                    <a:bodyPr/>
                    <a:lstStyle/>
                    <a:p>
                      <a:pPr marL="0" marR="0" algn="ctr">
                        <a:spcBef>
                          <a:spcPts val="0"/>
                        </a:spcBef>
                        <a:spcAft>
                          <a:spcPts val="0"/>
                        </a:spcAft>
                      </a:pPr>
                      <a:r>
                        <a:rPr lang="en-IN" sz="1200">
                          <a:effectLst/>
                          <a:latin typeface="Times New Roman" panose="02020603050405020304" pitchFamily="18" charset="0"/>
                          <a:cs typeface="Times New Roman" panose="02020603050405020304" pitchFamily="18" charset="0"/>
                        </a:rPr>
                        <a:t>41.3</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890" marR="8890" marT="0" marB="0" anchor="ctr"/>
                </a:tc>
                <a:tc>
                  <a:txBody>
                    <a:bodyPr/>
                    <a:lstStyle/>
                    <a:p>
                      <a:pPr marL="0" marR="0" algn="ctr">
                        <a:spcBef>
                          <a:spcPts val="0"/>
                        </a:spcBef>
                        <a:spcAft>
                          <a:spcPts val="0"/>
                        </a:spcAft>
                      </a:pPr>
                      <a:r>
                        <a:rPr lang="en-IN" sz="1200">
                          <a:effectLst/>
                          <a:latin typeface="Times New Roman" panose="02020603050405020304" pitchFamily="18" charset="0"/>
                          <a:cs typeface="Times New Roman" panose="02020603050405020304" pitchFamily="18" charset="0"/>
                        </a:rPr>
                        <a:t>83.0</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890" marR="8890" marT="0" marB="0" anchor="ctr"/>
                </a:tc>
                <a:tc>
                  <a:txBody>
                    <a:bodyPr/>
                    <a:lstStyle/>
                    <a:p>
                      <a:pPr marL="0" marR="0" algn="ctr">
                        <a:spcBef>
                          <a:spcPts val="0"/>
                        </a:spcBef>
                        <a:spcAft>
                          <a:spcPts val="0"/>
                        </a:spcAft>
                      </a:pPr>
                      <a:r>
                        <a:rPr lang="en-IN" sz="1200">
                          <a:effectLst/>
                          <a:latin typeface="Times New Roman" panose="02020603050405020304" pitchFamily="18" charset="0"/>
                          <a:cs typeface="Times New Roman" panose="02020603050405020304" pitchFamily="18" charset="0"/>
                        </a:rPr>
                        <a:t>17.0</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890" marR="8890" marT="0" marB="0" anchor="ctr"/>
                </a:tc>
                <a:tc>
                  <a:txBody>
                    <a:bodyPr/>
                    <a:lstStyle/>
                    <a:p>
                      <a:pPr marL="0" marR="0" algn="ctr">
                        <a:spcBef>
                          <a:spcPts val="0"/>
                        </a:spcBef>
                        <a:spcAft>
                          <a:spcPts val="0"/>
                        </a:spcAft>
                      </a:pPr>
                      <a:r>
                        <a:rPr lang="en-IN" sz="1200">
                          <a:effectLst/>
                          <a:latin typeface="Times New Roman" panose="02020603050405020304" pitchFamily="18" charset="0"/>
                          <a:cs typeface="Times New Roman" panose="02020603050405020304" pitchFamily="18" charset="0"/>
                        </a:rPr>
                        <a:t>52.0</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890" marR="8890" marT="0" marB="0" anchor="ctr"/>
                </a:tc>
                <a:tc>
                  <a:txBody>
                    <a:bodyPr/>
                    <a:lstStyle/>
                    <a:p>
                      <a:pPr marL="0" marR="0" algn="ctr">
                        <a:spcBef>
                          <a:spcPts val="0"/>
                        </a:spcBef>
                        <a:spcAft>
                          <a:spcPts val="0"/>
                        </a:spcAft>
                      </a:pPr>
                      <a:r>
                        <a:rPr lang="en-IN" sz="1200">
                          <a:effectLst/>
                          <a:latin typeface="Times New Roman" panose="02020603050405020304" pitchFamily="18" charset="0"/>
                          <a:cs typeface="Times New Roman" panose="02020603050405020304" pitchFamily="18" charset="0"/>
                        </a:rPr>
                        <a:t>48.0</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890" marR="8890" marT="0" marB="0" anchor="ctr"/>
                </a:tc>
                <a:tc>
                  <a:txBody>
                    <a:bodyPr/>
                    <a:lstStyle/>
                    <a:p>
                      <a:pPr marL="0" marR="0" algn="ctr">
                        <a:spcBef>
                          <a:spcPts val="0"/>
                        </a:spcBef>
                        <a:spcAft>
                          <a:spcPts val="0"/>
                        </a:spcAft>
                      </a:pPr>
                      <a:r>
                        <a:rPr lang="en-IN" sz="1200">
                          <a:effectLst/>
                          <a:latin typeface="Times New Roman" panose="02020603050405020304" pitchFamily="18" charset="0"/>
                          <a:cs typeface="Times New Roman" panose="02020603050405020304" pitchFamily="18" charset="0"/>
                        </a:rPr>
                        <a:t>56.4</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890" marR="8890" marT="0" marB="0" anchor="ctr"/>
                </a:tc>
                <a:tc>
                  <a:txBody>
                    <a:bodyPr/>
                    <a:lstStyle/>
                    <a:p>
                      <a:pPr marL="0" marR="0" algn="ctr">
                        <a:spcBef>
                          <a:spcPts val="0"/>
                        </a:spcBef>
                        <a:spcAft>
                          <a:spcPts val="0"/>
                        </a:spcAft>
                      </a:pPr>
                      <a:r>
                        <a:rPr lang="en-IN" sz="1200">
                          <a:effectLst/>
                          <a:latin typeface="Times New Roman" panose="02020603050405020304" pitchFamily="18" charset="0"/>
                          <a:cs typeface="Times New Roman" panose="02020603050405020304" pitchFamily="18" charset="0"/>
                        </a:rPr>
                        <a:t>33.6</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890" marR="8890" marT="0" marB="0" anchor="ctr"/>
                </a:tc>
                <a:tc>
                  <a:txBody>
                    <a:bodyPr/>
                    <a:lstStyle/>
                    <a:p>
                      <a:pPr marL="0" marR="0" algn="ctr">
                        <a:spcBef>
                          <a:spcPts val="0"/>
                        </a:spcBef>
                        <a:spcAft>
                          <a:spcPts val="0"/>
                        </a:spcAft>
                      </a:pPr>
                      <a:r>
                        <a:rPr lang="en-IN" sz="1200">
                          <a:effectLst/>
                          <a:latin typeface="Times New Roman" panose="02020603050405020304" pitchFamily="18" charset="0"/>
                          <a:cs typeface="Times New Roman" panose="02020603050405020304" pitchFamily="18" charset="0"/>
                        </a:rPr>
                        <a:t>78.4</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890" marR="8890" marT="0" marB="0" anchor="ctr"/>
                </a:tc>
                <a:tc>
                  <a:txBody>
                    <a:bodyPr/>
                    <a:lstStyle/>
                    <a:p>
                      <a:pPr marL="0" marR="0" algn="ctr">
                        <a:spcBef>
                          <a:spcPts val="0"/>
                        </a:spcBef>
                        <a:spcAft>
                          <a:spcPts val="0"/>
                        </a:spcAft>
                      </a:pPr>
                      <a:r>
                        <a:rPr lang="en-IN" sz="1200">
                          <a:effectLst/>
                          <a:latin typeface="Times New Roman" panose="02020603050405020304" pitchFamily="18" charset="0"/>
                          <a:cs typeface="Times New Roman" panose="02020603050405020304" pitchFamily="18" charset="0"/>
                        </a:rPr>
                        <a:t>21.6</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890" marR="8890" marT="0" marB="0" anchor="ctr"/>
                </a:tc>
                <a:extLst>
                  <a:ext uri="{0D108BD9-81ED-4DB2-BD59-A6C34878D82A}">
                    <a16:rowId xmlns:a16="http://schemas.microsoft.com/office/drawing/2014/main" val="1094575884"/>
                  </a:ext>
                </a:extLst>
              </a:tr>
              <a:tr h="216759">
                <a:tc>
                  <a:txBody>
                    <a:bodyPr/>
                    <a:lstStyle/>
                    <a:p>
                      <a:pPr marL="0" marR="0" indent="0" algn="ctr">
                        <a:lnSpc>
                          <a:spcPct val="95000"/>
                        </a:lnSpc>
                        <a:spcBef>
                          <a:spcPts val="0"/>
                        </a:spcBef>
                        <a:spcAft>
                          <a:spcPts val="0"/>
                        </a:spcAft>
                        <a:tabLst>
                          <a:tab pos="182880" algn="l"/>
                        </a:tabLst>
                      </a:pPr>
                      <a:r>
                        <a:rPr lang="en-IN" sz="1200" spc="-5" dirty="0">
                          <a:effectLst/>
                          <a:latin typeface="Times New Roman" panose="02020603050405020304" pitchFamily="18" charset="0"/>
                          <a:cs typeface="Times New Roman" panose="02020603050405020304" pitchFamily="18" charset="0"/>
                        </a:rPr>
                        <a:t>3D</a:t>
                      </a:r>
                      <a:endParaRPr lang="en-US" sz="1600" spc="-5" dirty="0">
                        <a:effectLst/>
                        <a:latin typeface="Times New Roman" panose="02020603050405020304" pitchFamily="18" charset="0"/>
                        <a:ea typeface="MS Mincho"/>
                        <a:cs typeface="Times New Roman" panose="02020603050405020304" pitchFamily="18" charset="0"/>
                      </a:endParaRPr>
                    </a:p>
                  </a:txBody>
                  <a:tcPr marL="8890" marR="8890" marT="0" marB="0" anchor="ctr"/>
                </a:tc>
                <a:tc>
                  <a:txBody>
                    <a:bodyPr/>
                    <a:lstStyle/>
                    <a:p>
                      <a:pPr marL="0" marR="0" algn="ctr">
                        <a:spcBef>
                          <a:spcPts val="0"/>
                        </a:spcBef>
                        <a:spcAft>
                          <a:spcPts val="0"/>
                        </a:spcAft>
                      </a:pPr>
                      <a:r>
                        <a:rPr lang="en-IN" sz="1200">
                          <a:effectLst/>
                          <a:latin typeface="Times New Roman" panose="02020603050405020304" pitchFamily="18" charset="0"/>
                          <a:cs typeface="Times New Roman" panose="02020603050405020304" pitchFamily="18" charset="0"/>
                        </a:rPr>
                        <a:t>41.5</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890" marR="8890" marT="0" marB="0" anchor="ctr"/>
                </a:tc>
                <a:tc>
                  <a:txBody>
                    <a:bodyPr/>
                    <a:lstStyle/>
                    <a:p>
                      <a:pPr marL="0" marR="0" algn="ctr">
                        <a:spcBef>
                          <a:spcPts val="0"/>
                        </a:spcBef>
                        <a:spcAft>
                          <a:spcPts val="0"/>
                        </a:spcAft>
                      </a:pPr>
                      <a:r>
                        <a:rPr lang="en-IN" sz="1200">
                          <a:effectLst/>
                          <a:latin typeface="Times New Roman" panose="02020603050405020304" pitchFamily="18" charset="0"/>
                          <a:cs typeface="Times New Roman" panose="02020603050405020304" pitchFamily="18" charset="0"/>
                        </a:rPr>
                        <a:t>58.5</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890" marR="8890" marT="0" marB="0" anchor="ctr"/>
                </a:tc>
                <a:tc>
                  <a:txBody>
                    <a:bodyPr/>
                    <a:lstStyle/>
                    <a:p>
                      <a:pPr marL="0" marR="0" algn="ctr">
                        <a:spcBef>
                          <a:spcPts val="0"/>
                        </a:spcBef>
                        <a:spcAft>
                          <a:spcPts val="0"/>
                        </a:spcAft>
                      </a:pPr>
                      <a:r>
                        <a:rPr lang="en-IN" sz="1200">
                          <a:effectLst/>
                          <a:latin typeface="Times New Roman" panose="02020603050405020304" pitchFamily="18" charset="0"/>
                          <a:cs typeface="Times New Roman" panose="02020603050405020304" pitchFamily="18" charset="0"/>
                        </a:rPr>
                        <a:t>31.9</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890" marR="8890" marT="0" marB="0" anchor="ctr"/>
                </a:tc>
                <a:tc>
                  <a:txBody>
                    <a:bodyPr/>
                    <a:lstStyle/>
                    <a:p>
                      <a:pPr marL="0" marR="0" algn="ctr">
                        <a:spcBef>
                          <a:spcPts val="0"/>
                        </a:spcBef>
                        <a:spcAft>
                          <a:spcPts val="0"/>
                        </a:spcAft>
                      </a:pPr>
                      <a:r>
                        <a:rPr lang="en-IN" sz="1200">
                          <a:effectLst/>
                          <a:latin typeface="Times New Roman" panose="02020603050405020304" pitchFamily="18" charset="0"/>
                          <a:cs typeface="Times New Roman" panose="02020603050405020304" pitchFamily="18" charset="0"/>
                        </a:rPr>
                        <a:t>68.1</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890" marR="8890" marT="0" marB="0" anchor="ctr"/>
                </a:tc>
                <a:tc>
                  <a:txBody>
                    <a:bodyPr/>
                    <a:lstStyle/>
                    <a:p>
                      <a:pPr marL="0" marR="0" algn="ctr">
                        <a:spcBef>
                          <a:spcPts val="0"/>
                        </a:spcBef>
                        <a:spcAft>
                          <a:spcPts val="0"/>
                        </a:spcAft>
                      </a:pPr>
                      <a:r>
                        <a:rPr lang="en-IN" sz="1200">
                          <a:effectLst/>
                          <a:latin typeface="Times New Roman" panose="02020603050405020304" pitchFamily="18" charset="0"/>
                          <a:cs typeface="Times New Roman" panose="02020603050405020304" pitchFamily="18" charset="0"/>
                        </a:rPr>
                        <a:t>22.0</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890" marR="8890" marT="0" marB="0" anchor="ctr"/>
                </a:tc>
                <a:tc>
                  <a:txBody>
                    <a:bodyPr/>
                    <a:lstStyle/>
                    <a:p>
                      <a:pPr marL="0" marR="0" algn="ctr">
                        <a:spcBef>
                          <a:spcPts val="0"/>
                        </a:spcBef>
                        <a:spcAft>
                          <a:spcPts val="0"/>
                        </a:spcAft>
                      </a:pPr>
                      <a:r>
                        <a:rPr lang="en-IN" sz="1200">
                          <a:effectLst/>
                          <a:latin typeface="Times New Roman" panose="02020603050405020304" pitchFamily="18" charset="0"/>
                          <a:cs typeface="Times New Roman" panose="02020603050405020304" pitchFamily="18" charset="0"/>
                        </a:rPr>
                        <a:t>78.0</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890" marR="8890" marT="0" marB="0" anchor="ctr"/>
                </a:tc>
                <a:tc>
                  <a:txBody>
                    <a:bodyPr/>
                    <a:lstStyle/>
                    <a:p>
                      <a:pPr marL="0" marR="0" algn="ctr">
                        <a:spcBef>
                          <a:spcPts val="0"/>
                        </a:spcBef>
                        <a:spcAft>
                          <a:spcPts val="0"/>
                        </a:spcAft>
                      </a:pPr>
                      <a:r>
                        <a:rPr lang="en-IN" sz="1200">
                          <a:effectLst/>
                          <a:latin typeface="Times New Roman" panose="02020603050405020304" pitchFamily="18" charset="0"/>
                          <a:cs typeface="Times New Roman" panose="02020603050405020304" pitchFamily="18" charset="0"/>
                        </a:rPr>
                        <a:t>42.4</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890" marR="8890" marT="0" marB="0" anchor="ctr"/>
                </a:tc>
                <a:tc>
                  <a:txBody>
                    <a:bodyPr/>
                    <a:lstStyle/>
                    <a:p>
                      <a:pPr marL="0" marR="0" algn="ctr">
                        <a:spcBef>
                          <a:spcPts val="0"/>
                        </a:spcBef>
                        <a:spcAft>
                          <a:spcPts val="0"/>
                        </a:spcAft>
                      </a:pPr>
                      <a:r>
                        <a:rPr lang="en-IN" sz="1200">
                          <a:effectLst/>
                          <a:latin typeface="Times New Roman" panose="02020603050405020304" pitchFamily="18" charset="0"/>
                          <a:cs typeface="Times New Roman" panose="02020603050405020304" pitchFamily="18" charset="0"/>
                        </a:rPr>
                        <a:t>57.6</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890" marR="8890" marT="0" marB="0" anchor="ctr"/>
                </a:tc>
                <a:tc>
                  <a:txBody>
                    <a:bodyPr/>
                    <a:lstStyle/>
                    <a:p>
                      <a:pPr marL="0" marR="0" algn="ctr">
                        <a:spcBef>
                          <a:spcPts val="0"/>
                        </a:spcBef>
                        <a:spcAft>
                          <a:spcPts val="0"/>
                        </a:spcAft>
                      </a:pPr>
                      <a:r>
                        <a:rPr lang="en-IN" sz="1200">
                          <a:effectLst/>
                          <a:latin typeface="Times New Roman" panose="02020603050405020304" pitchFamily="18" charset="0"/>
                          <a:cs typeface="Times New Roman" panose="02020603050405020304" pitchFamily="18" charset="0"/>
                        </a:rPr>
                        <a:t>39.2</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890" marR="8890" marT="0" marB="0" anchor="ctr"/>
                </a:tc>
                <a:tc>
                  <a:txBody>
                    <a:bodyPr/>
                    <a:lstStyle/>
                    <a:p>
                      <a:pPr marL="0" marR="0" algn="ctr">
                        <a:spcBef>
                          <a:spcPts val="0"/>
                        </a:spcBef>
                        <a:spcAft>
                          <a:spcPts val="0"/>
                        </a:spcAft>
                      </a:pPr>
                      <a:r>
                        <a:rPr lang="en-IN" sz="1200">
                          <a:effectLst/>
                          <a:latin typeface="Times New Roman" panose="02020603050405020304" pitchFamily="18" charset="0"/>
                          <a:cs typeface="Times New Roman" panose="02020603050405020304" pitchFamily="18" charset="0"/>
                        </a:rPr>
                        <a:t>60.8</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890" marR="8890" marT="0" marB="0" anchor="ctr"/>
                </a:tc>
                <a:tc>
                  <a:txBody>
                    <a:bodyPr/>
                    <a:lstStyle/>
                    <a:p>
                      <a:pPr marL="0" marR="0" algn="ctr">
                        <a:spcBef>
                          <a:spcPts val="0"/>
                        </a:spcBef>
                        <a:spcAft>
                          <a:spcPts val="0"/>
                        </a:spcAft>
                      </a:pPr>
                      <a:r>
                        <a:rPr lang="en-IN" sz="1200">
                          <a:effectLst/>
                          <a:latin typeface="Times New Roman" panose="02020603050405020304" pitchFamily="18" charset="0"/>
                          <a:cs typeface="Times New Roman" panose="02020603050405020304" pitchFamily="18" charset="0"/>
                        </a:rPr>
                        <a:t>26.5</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890" marR="8890" marT="0" marB="0" anchor="ctr"/>
                </a:tc>
                <a:tc>
                  <a:txBody>
                    <a:bodyPr/>
                    <a:lstStyle/>
                    <a:p>
                      <a:pPr marL="0" marR="0" algn="ctr">
                        <a:spcBef>
                          <a:spcPts val="0"/>
                        </a:spcBef>
                        <a:spcAft>
                          <a:spcPts val="0"/>
                        </a:spcAft>
                      </a:pPr>
                      <a:r>
                        <a:rPr lang="en-IN" sz="1200">
                          <a:effectLst/>
                          <a:latin typeface="Times New Roman" panose="02020603050405020304" pitchFamily="18" charset="0"/>
                          <a:cs typeface="Times New Roman" panose="02020603050405020304" pitchFamily="18" charset="0"/>
                        </a:rPr>
                        <a:t>72.5</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890" marR="8890" marT="0" marB="0" anchor="ctr"/>
                </a:tc>
                <a:extLst>
                  <a:ext uri="{0D108BD9-81ED-4DB2-BD59-A6C34878D82A}">
                    <a16:rowId xmlns:a16="http://schemas.microsoft.com/office/drawing/2014/main" val="2850508320"/>
                  </a:ext>
                </a:extLst>
              </a:tr>
              <a:tr h="216759">
                <a:tc>
                  <a:txBody>
                    <a:bodyPr/>
                    <a:lstStyle/>
                    <a:p>
                      <a:pPr marL="0" marR="0" indent="0" algn="ctr">
                        <a:lnSpc>
                          <a:spcPct val="95000"/>
                        </a:lnSpc>
                        <a:spcBef>
                          <a:spcPts val="0"/>
                        </a:spcBef>
                        <a:spcAft>
                          <a:spcPts val="0"/>
                        </a:spcAft>
                        <a:tabLst>
                          <a:tab pos="182880" algn="l"/>
                        </a:tabLst>
                      </a:pPr>
                      <a:r>
                        <a:rPr lang="en-IN" sz="1200" spc="-5" dirty="0">
                          <a:effectLst/>
                          <a:latin typeface="Times New Roman" panose="02020603050405020304" pitchFamily="18" charset="0"/>
                          <a:cs typeface="Times New Roman" panose="02020603050405020304" pitchFamily="18" charset="0"/>
                        </a:rPr>
                        <a:t>Average</a:t>
                      </a:r>
                      <a:endParaRPr lang="en-US" sz="1600" spc="-5" dirty="0">
                        <a:effectLst/>
                        <a:latin typeface="Times New Roman" panose="02020603050405020304" pitchFamily="18" charset="0"/>
                        <a:ea typeface="MS Mincho"/>
                        <a:cs typeface="Times New Roman" panose="02020603050405020304" pitchFamily="18" charset="0"/>
                      </a:endParaRPr>
                    </a:p>
                  </a:txBody>
                  <a:tcPr marL="8890" marR="8890" marT="0" marB="0" anchor="ctr"/>
                </a:tc>
                <a:tc gridSpan="2">
                  <a:txBody>
                    <a:bodyPr/>
                    <a:lstStyle/>
                    <a:p>
                      <a:pPr marL="0" marR="0" algn="ctr">
                        <a:spcBef>
                          <a:spcPts val="0"/>
                        </a:spcBef>
                        <a:spcAft>
                          <a:spcPts val="0"/>
                        </a:spcAft>
                      </a:pPr>
                      <a:r>
                        <a:rPr lang="en-IN" sz="1200" dirty="0">
                          <a:effectLst/>
                          <a:latin typeface="Times New Roman" panose="02020603050405020304" pitchFamily="18" charset="0"/>
                          <a:cs typeface="Times New Roman" panose="02020603050405020304" pitchFamily="18" charset="0"/>
                        </a:rPr>
                        <a:t>67.5</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890" marR="8890" marT="0" marB="0" anchor="ctr"/>
                </a:tc>
                <a:tc hMerge="1">
                  <a:txBody>
                    <a:bodyPr/>
                    <a:lstStyle/>
                    <a:p>
                      <a:endParaRPr lang="en-US"/>
                    </a:p>
                  </a:txBody>
                  <a:tcPr/>
                </a:tc>
                <a:tc gridSpan="2">
                  <a:txBody>
                    <a:bodyPr/>
                    <a:lstStyle/>
                    <a:p>
                      <a:pPr marL="0" marR="0" algn="ctr">
                        <a:spcBef>
                          <a:spcPts val="0"/>
                        </a:spcBef>
                        <a:spcAft>
                          <a:spcPts val="0"/>
                        </a:spcAft>
                      </a:pPr>
                      <a:r>
                        <a:rPr lang="en-IN" sz="1200" dirty="0">
                          <a:effectLst/>
                          <a:latin typeface="Times New Roman" panose="02020603050405020304" pitchFamily="18" charset="0"/>
                          <a:cs typeface="Times New Roman" panose="02020603050405020304" pitchFamily="18" charset="0"/>
                        </a:rPr>
                        <a:t>63.4</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890" marR="8890" marT="0" marB="0" anchor="ctr"/>
                </a:tc>
                <a:tc hMerge="1">
                  <a:txBody>
                    <a:bodyPr/>
                    <a:lstStyle/>
                    <a:p>
                      <a:endParaRPr lang="en-US"/>
                    </a:p>
                  </a:txBody>
                  <a:tcPr/>
                </a:tc>
                <a:tc gridSpan="2">
                  <a:txBody>
                    <a:bodyPr/>
                    <a:lstStyle/>
                    <a:p>
                      <a:pPr marL="0" marR="0" algn="ctr">
                        <a:spcBef>
                          <a:spcPts val="0"/>
                        </a:spcBef>
                        <a:spcAft>
                          <a:spcPts val="0"/>
                        </a:spcAft>
                      </a:pPr>
                      <a:r>
                        <a:rPr lang="en-IN" sz="1200" dirty="0">
                          <a:effectLst/>
                          <a:latin typeface="Times New Roman" panose="02020603050405020304" pitchFamily="18" charset="0"/>
                          <a:cs typeface="Times New Roman" panose="02020603050405020304" pitchFamily="18" charset="0"/>
                        </a:rPr>
                        <a:t>80.5</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890" marR="8890" marT="0" marB="0" anchor="ctr"/>
                </a:tc>
                <a:tc hMerge="1">
                  <a:txBody>
                    <a:bodyPr/>
                    <a:lstStyle/>
                    <a:p>
                      <a:endParaRPr lang="en-US"/>
                    </a:p>
                  </a:txBody>
                  <a:tcPr/>
                </a:tc>
                <a:tc gridSpan="2">
                  <a:txBody>
                    <a:bodyPr/>
                    <a:lstStyle/>
                    <a:p>
                      <a:pPr marL="0" marR="0" algn="ctr">
                        <a:spcBef>
                          <a:spcPts val="0"/>
                        </a:spcBef>
                        <a:spcAft>
                          <a:spcPts val="0"/>
                        </a:spcAft>
                      </a:pPr>
                      <a:r>
                        <a:rPr lang="en-IN" sz="1200" dirty="0">
                          <a:effectLst/>
                          <a:latin typeface="Times New Roman" panose="02020603050405020304" pitchFamily="18" charset="0"/>
                          <a:cs typeface="Times New Roman" panose="02020603050405020304" pitchFamily="18" charset="0"/>
                        </a:rPr>
                        <a:t>54.8</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890" marR="8890" marT="0" marB="0" anchor="ctr"/>
                </a:tc>
                <a:tc hMerge="1">
                  <a:txBody>
                    <a:bodyPr/>
                    <a:lstStyle/>
                    <a:p>
                      <a:endParaRPr lang="en-US"/>
                    </a:p>
                  </a:txBody>
                  <a:tcPr/>
                </a:tc>
                <a:tc gridSpan="2">
                  <a:txBody>
                    <a:bodyPr/>
                    <a:lstStyle/>
                    <a:p>
                      <a:pPr marL="0" marR="0" algn="ctr">
                        <a:spcBef>
                          <a:spcPts val="0"/>
                        </a:spcBef>
                        <a:spcAft>
                          <a:spcPts val="0"/>
                        </a:spcAft>
                      </a:pPr>
                      <a:r>
                        <a:rPr lang="en-IN" sz="1200" dirty="0">
                          <a:effectLst/>
                          <a:latin typeface="Times New Roman" panose="02020603050405020304" pitchFamily="18" charset="0"/>
                          <a:cs typeface="Times New Roman" panose="02020603050405020304" pitchFamily="18" charset="0"/>
                        </a:rPr>
                        <a:t>58.6</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890" marR="8890" marT="0" marB="0" anchor="ctr"/>
                </a:tc>
                <a:tc hMerge="1">
                  <a:txBody>
                    <a:bodyPr/>
                    <a:lstStyle/>
                    <a:p>
                      <a:endParaRPr lang="en-US"/>
                    </a:p>
                  </a:txBody>
                  <a:tcPr/>
                </a:tc>
                <a:tc gridSpan="2">
                  <a:txBody>
                    <a:bodyPr/>
                    <a:lstStyle/>
                    <a:p>
                      <a:pPr marL="0" marR="0" algn="ctr">
                        <a:spcBef>
                          <a:spcPts val="0"/>
                        </a:spcBef>
                        <a:spcAft>
                          <a:spcPts val="0"/>
                        </a:spcAft>
                      </a:pPr>
                      <a:r>
                        <a:rPr lang="en-IN" sz="1200" dirty="0">
                          <a:effectLst/>
                          <a:latin typeface="Times New Roman" panose="02020603050405020304" pitchFamily="18" charset="0"/>
                          <a:cs typeface="Times New Roman" panose="02020603050405020304" pitchFamily="18" charset="0"/>
                        </a:rPr>
                        <a:t>75.45</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890" marR="8890" marT="0" marB="0" anchor="ctr"/>
                </a:tc>
                <a:tc hMerge="1">
                  <a:txBody>
                    <a:bodyPr/>
                    <a:lstStyle/>
                    <a:p>
                      <a:endParaRPr lang="en-US"/>
                    </a:p>
                  </a:txBody>
                  <a:tcPr/>
                </a:tc>
                <a:extLst>
                  <a:ext uri="{0D108BD9-81ED-4DB2-BD59-A6C34878D82A}">
                    <a16:rowId xmlns:a16="http://schemas.microsoft.com/office/drawing/2014/main" val="3730473751"/>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578581693"/>
              </p:ext>
            </p:extLst>
          </p:nvPr>
        </p:nvGraphicFramePr>
        <p:xfrm>
          <a:off x="949856" y="3901708"/>
          <a:ext cx="7233316" cy="1340076"/>
        </p:xfrm>
        <a:graphic>
          <a:graphicData uri="http://schemas.openxmlformats.org/drawingml/2006/table">
            <a:tbl>
              <a:tblPr firstRow="1" firstCol="1" bandRow="1">
                <a:tableStyleId>{5C22544A-7EE6-4342-B048-85BDC9FD1C3A}</a:tableStyleId>
              </a:tblPr>
              <a:tblGrid>
                <a:gridCol w="831184">
                  <a:extLst>
                    <a:ext uri="{9D8B030D-6E8A-4147-A177-3AD203B41FA5}">
                      <a16:colId xmlns:a16="http://schemas.microsoft.com/office/drawing/2014/main" val="2828712338"/>
                    </a:ext>
                  </a:extLst>
                </a:gridCol>
                <a:gridCol w="585281">
                  <a:extLst>
                    <a:ext uri="{9D8B030D-6E8A-4147-A177-3AD203B41FA5}">
                      <a16:colId xmlns:a16="http://schemas.microsoft.com/office/drawing/2014/main" val="1865046187"/>
                    </a:ext>
                  </a:extLst>
                </a:gridCol>
                <a:gridCol w="585281">
                  <a:extLst>
                    <a:ext uri="{9D8B030D-6E8A-4147-A177-3AD203B41FA5}">
                      <a16:colId xmlns:a16="http://schemas.microsoft.com/office/drawing/2014/main" val="2836938876"/>
                    </a:ext>
                  </a:extLst>
                </a:gridCol>
                <a:gridCol w="585281">
                  <a:extLst>
                    <a:ext uri="{9D8B030D-6E8A-4147-A177-3AD203B41FA5}">
                      <a16:colId xmlns:a16="http://schemas.microsoft.com/office/drawing/2014/main" val="3856275443"/>
                    </a:ext>
                  </a:extLst>
                </a:gridCol>
                <a:gridCol w="585281">
                  <a:extLst>
                    <a:ext uri="{9D8B030D-6E8A-4147-A177-3AD203B41FA5}">
                      <a16:colId xmlns:a16="http://schemas.microsoft.com/office/drawing/2014/main" val="4111054607"/>
                    </a:ext>
                  </a:extLst>
                </a:gridCol>
                <a:gridCol w="475989">
                  <a:extLst>
                    <a:ext uri="{9D8B030D-6E8A-4147-A177-3AD203B41FA5}">
                      <a16:colId xmlns:a16="http://schemas.microsoft.com/office/drawing/2014/main" val="2788934702"/>
                    </a:ext>
                  </a:extLst>
                </a:gridCol>
                <a:gridCol w="487493">
                  <a:extLst>
                    <a:ext uri="{9D8B030D-6E8A-4147-A177-3AD203B41FA5}">
                      <a16:colId xmlns:a16="http://schemas.microsoft.com/office/drawing/2014/main" val="3958366370"/>
                    </a:ext>
                  </a:extLst>
                </a:gridCol>
                <a:gridCol w="585281">
                  <a:extLst>
                    <a:ext uri="{9D8B030D-6E8A-4147-A177-3AD203B41FA5}">
                      <a16:colId xmlns:a16="http://schemas.microsoft.com/office/drawing/2014/main" val="803382310"/>
                    </a:ext>
                  </a:extLst>
                </a:gridCol>
                <a:gridCol w="585281">
                  <a:extLst>
                    <a:ext uri="{9D8B030D-6E8A-4147-A177-3AD203B41FA5}">
                      <a16:colId xmlns:a16="http://schemas.microsoft.com/office/drawing/2014/main" val="49412523"/>
                    </a:ext>
                  </a:extLst>
                </a:gridCol>
                <a:gridCol w="481741">
                  <a:extLst>
                    <a:ext uri="{9D8B030D-6E8A-4147-A177-3AD203B41FA5}">
                      <a16:colId xmlns:a16="http://schemas.microsoft.com/office/drawing/2014/main" val="3577279750"/>
                    </a:ext>
                  </a:extLst>
                </a:gridCol>
                <a:gridCol w="481741">
                  <a:extLst>
                    <a:ext uri="{9D8B030D-6E8A-4147-A177-3AD203B41FA5}">
                      <a16:colId xmlns:a16="http://schemas.microsoft.com/office/drawing/2014/main" val="3412390904"/>
                    </a:ext>
                  </a:extLst>
                </a:gridCol>
                <a:gridCol w="481741">
                  <a:extLst>
                    <a:ext uri="{9D8B030D-6E8A-4147-A177-3AD203B41FA5}">
                      <a16:colId xmlns:a16="http://schemas.microsoft.com/office/drawing/2014/main" val="4253097431"/>
                    </a:ext>
                  </a:extLst>
                </a:gridCol>
                <a:gridCol w="481741">
                  <a:extLst>
                    <a:ext uri="{9D8B030D-6E8A-4147-A177-3AD203B41FA5}">
                      <a16:colId xmlns:a16="http://schemas.microsoft.com/office/drawing/2014/main" val="1055952363"/>
                    </a:ext>
                  </a:extLst>
                </a:gridCol>
              </a:tblGrid>
              <a:tr h="217619">
                <a:tc>
                  <a:txBody>
                    <a:bodyPr/>
                    <a:lstStyle/>
                    <a:p>
                      <a:pPr marL="0" marR="0" indent="0" algn="ctr">
                        <a:lnSpc>
                          <a:spcPct val="95000"/>
                        </a:lnSpc>
                        <a:spcBef>
                          <a:spcPts val="0"/>
                        </a:spcBef>
                        <a:spcAft>
                          <a:spcPts val="0"/>
                        </a:spcAft>
                        <a:tabLst>
                          <a:tab pos="182880" algn="l"/>
                        </a:tabLst>
                      </a:pPr>
                      <a:r>
                        <a:rPr lang="en-IN" sz="1200" spc="-5" dirty="0">
                          <a:effectLst/>
                          <a:latin typeface="Times New Roman" panose="02020603050405020304" pitchFamily="18" charset="0"/>
                          <a:cs typeface="Times New Roman" panose="02020603050405020304" pitchFamily="18" charset="0"/>
                        </a:rPr>
                        <a:t>Dataset</a:t>
                      </a:r>
                      <a:endParaRPr lang="en-US" sz="1200" spc="-5" dirty="0">
                        <a:effectLst/>
                        <a:latin typeface="Times New Roman" panose="02020603050405020304" pitchFamily="18" charset="0"/>
                        <a:ea typeface="MS Mincho"/>
                        <a:cs typeface="Times New Roman" panose="02020603050405020304" pitchFamily="18" charset="0"/>
                      </a:endParaRPr>
                    </a:p>
                  </a:txBody>
                  <a:tcPr marL="8890" marR="8890" marT="0" marB="0" anchor="ctr"/>
                </a:tc>
                <a:tc gridSpan="6">
                  <a:txBody>
                    <a:bodyPr/>
                    <a:lstStyle/>
                    <a:p>
                      <a:pPr marL="0" marR="0" indent="0" algn="ctr">
                        <a:lnSpc>
                          <a:spcPct val="95000"/>
                        </a:lnSpc>
                        <a:spcBef>
                          <a:spcPts val="0"/>
                        </a:spcBef>
                        <a:spcAft>
                          <a:spcPts val="0"/>
                        </a:spcAft>
                        <a:tabLst>
                          <a:tab pos="182880" algn="l"/>
                        </a:tabLst>
                      </a:pPr>
                      <a:r>
                        <a:rPr lang="en-IN" sz="1200" spc="-5" dirty="0">
                          <a:effectLst/>
                          <a:latin typeface="Times New Roman" panose="02020603050405020304" pitchFamily="18" charset="0"/>
                          <a:cs typeface="Times New Roman" panose="02020603050405020304" pitchFamily="18" charset="0"/>
                        </a:rPr>
                        <a:t>Our dataset –Text line level </a:t>
                      </a:r>
                      <a:endParaRPr lang="en-US" sz="1200" spc="-5" dirty="0">
                        <a:effectLst/>
                        <a:latin typeface="Times New Roman" panose="02020603050405020304" pitchFamily="18" charset="0"/>
                        <a:ea typeface="MS Mincho"/>
                        <a:cs typeface="Times New Roman" panose="02020603050405020304" pitchFamily="18" charset="0"/>
                      </a:endParaRPr>
                    </a:p>
                  </a:txBody>
                  <a:tcPr marL="8890" marR="889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indent="0" algn="ctr">
                        <a:lnSpc>
                          <a:spcPct val="95000"/>
                        </a:lnSpc>
                        <a:spcBef>
                          <a:spcPts val="0"/>
                        </a:spcBef>
                        <a:spcAft>
                          <a:spcPts val="0"/>
                        </a:spcAft>
                        <a:tabLst>
                          <a:tab pos="182880" algn="l"/>
                        </a:tabLst>
                      </a:pPr>
                      <a:r>
                        <a:rPr lang="en-IN" sz="1200" spc="-5">
                          <a:effectLst/>
                          <a:latin typeface="Times New Roman" panose="02020603050405020304" pitchFamily="18" charset="0"/>
                          <a:cs typeface="Times New Roman" panose="02020603050405020304" pitchFamily="18" charset="0"/>
                        </a:rPr>
                        <a:t>Standard dataset-Text line level </a:t>
                      </a:r>
                      <a:endParaRPr lang="en-US" sz="1200" spc="-5">
                        <a:effectLst/>
                        <a:latin typeface="Times New Roman" panose="02020603050405020304" pitchFamily="18" charset="0"/>
                        <a:ea typeface="MS Mincho"/>
                        <a:cs typeface="Times New Roman" panose="02020603050405020304" pitchFamily="18" charset="0"/>
                      </a:endParaRPr>
                    </a:p>
                  </a:txBody>
                  <a:tcPr marL="8890" marR="889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874361748"/>
                  </a:ext>
                </a:extLst>
              </a:tr>
              <a:tr h="217619">
                <a:tc>
                  <a:txBody>
                    <a:bodyPr/>
                    <a:lstStyle/>
                    <a:p>
                      <a:pPr marL="0" marR="0" indent="0" algn="ctr">
                        <a:lnSpc>
                          <a:spcPct val="95000"/>
                        </a:lnSpc>
                        <a:spcBef>
                          <a:spcPts val="0"/>
                        </a:spcBef>
                        <a:spcAft>
                          <a:spcPts val="0"/>
                        </a:spcAft>
                        <a:tabLst>
                          <a:tab pos="182880" algn="l"/>
                        </a:tabLst>
                      </a:pPr>
                      <a:r>
                        <a:rPr lang="en-IN" sz="1200" spc="-5" dirty="0">
                          <a:effectLst/>
                          <a:latin typeface="Times New Roman" panose="02020603050405020304" pitchFamily="18" charset="0"/>
                          <a:cs typeface="Times New Roman" panose="02020603050405020304" pitchFamily="18" charset="0"/>
                        </a:rPr>
                        <a:t>Methods </a:t>
                      </a:r>
                      <a:endParaRPr lang="en-US" sz="1200" spc="-5" dirty="0">
                        <a:effectLst/>
                        <a:latin typeface="Times New Roman" panose="02020603050405020304" pitchFamily="18" charset="0"/>
                        <a:ea typeface="MS Mincho"/>
                        <a:cs typeface="Times New Roman" panose="02020603050405020304" pitchFamily="18" charset="0"/>
                      </a:endParaRPr>
                    </a:p>
                  </a:txBody>
                  <a:tcPr marL="8890" marR="8890" marT="0" marB="0" anchor="ctr"/>
                </a:tc>
                <a:tc gridSpan="2">
                  <a:txBody>
                    <a:bodyPr/>
                    <a:lstStyle/>
                    <a:p>
                      <a:pPr marL="0" marR="0" indent="0" algn="ctr">
                        <a:lnSpc>
                          <a:spcPct val="95000"/>
                        </a:lnSpc>
                        <a:spcBef>
                          <a:spcPts val="0"/>
                        </a:spcBef>
                        <a:spcAft>
                          <a:spcPts val="0"/>
                        </a:spcAft>
                        <a:tabLst>
                          <a:tab pos="182880" algn="l"/>
                        </a:tabLst>
                      </a:pPr>
                      <a:r>
                        <a:rPr lang="en-IN" sz="1200" spc="-5">
                          <a:effectLst/>
                          <a:latin typeface="Times New Roman" panose="02020603050405020304" pitchFamily="18" charset="0"/>
                          <a:cs typeface="Times New Roman" panose="02020603050405020304" pitchFamily="18" charset="0"/>
                        </a:rPr>
                        <a:t>Zhong et al.  </a:t>
                      </a:r>
                      <a:endParaRPr lang="en-US" sz="1200" spc="-5">
                        <a:effectLst/>
                        <a:latin typeface="Times New Roman" panose="02020603050405020304" pitchFamily="18" charset="0"/>
                        <a:ea typeface="MS Mincho"/>
                        <a:cs typeface="Times New Roman" panose="02020603050405020304" pitchFamily="18" charset="0"/>
                      </a:endParaRPr>
                    </a:p>
                  </a:txBody>
                  <a:tcPr marL="8890" marR="8890" marT="0" marB="0" anchor="ctr"/>
                </a:tc>
                <a:tc hMerge="1">
                  <a:txBody>
                    <a:bodyPr/>
                    <a:lstStyle/>
                    <a:p>
                      <a:endParaRPr lang="en-US"/>
                    </a:p>
                  </a:txBody>
                  <a:tcPr/>
                </a:tc>
                <a:tc gridSpan="2">
                  <a:txBody>
                    <a:bodyPr/>
                    <a:lstStyle/>
                    <a:p>
                      <a:pPr marL="0" marR="0" indent="0" algn="ctr">
                        <a:lnSpc>
                          <a:spcPct val="95000"/>
                        </a:lnSpc>
                        <a:spcBef>
                          <a:spcPts val="0"/>
                        </a:spcBef>
                        <a:spcAft>
                          <a:spcPts val="0"/>
                        </a:spcAft>
                        <a:tabLst>
                          <a:tab pos="182880" algn="l"/>
                        </a:tabLst>
                      </a:pPr>
                      <a:r>
                        <a:rPr lang="en-IN" sz="1200" spc="-5">
                          <a:effectLst/>
                          <a:latin typeface="Times New Roman" panose="02020603050405020304" pitchFamily="18" charset="0"/>
                          <a:cs typeface="Times New Roman" panose="02020603050405020304" pitchFamily="18" charset="0"/>
                        </a:rPr>
                        <a:t>Xu et al. </a:t>
                      </a:r>
                      <a:endParaRPr lang="en-US" sz="1200" spc="-5">
                        <a:effectLst/>
                        <a:latin typeface="Times New Roman" panose="02020603050405020304" pitchFamily="18" charset="0"/>
                        <a:ea typeface="MS Mincho"/>
                        <a:cs typeface="Times New Roman" panose="02020603050405020304" pitchFamily="18" charset="0"/>
                      </a:endParaRPr>
                    </a:p>
                  </a:txBody>
                  <a:tcPr marL="8890" marR="8890" marT="0" marB="0" anchor="ctr"/>
                </a:tc>
                <a:tc hMerge="1">
                  <a:txBody>
                    <a:bodyPr/>
                    <a:lstStyle/>
                    <a:p>
                      <a:endParaRPr lang="en-US"/>
                    </a:p>
                  </a:txBody>
                  <a:tcPr/>
                </a:tc>
                <a:tc gridSpan="2">
                  <a:txBody>
                    <a:bodyPr/>
                    <a:lstStyle/>
                    <a:p>
                      <a:pPr marL="0" marR="0" indent="0" algn="ctr">
                        <a:lnSpc>
                          <a:spcPct val="95000"/>
                        </a:lnSpc>
                        <a:spcBef>
                          <a:spcPts val="0"/>
                        </a:spcBef>
                        <a:spcAft>
                          <a:spcPts val="0"/>
                        </a:spcAft>
                        <a:tabLst>
                          <a:tab pos="182880" algn="l"/>
                        </a:tabLst>
                      </a:pPr>
                      <a:r>
                        <a:rPr lang="en-IN" sz="1200" spc="-5">
                          <a:effectLst/>
                          <a:latin typeface="Times New Roman" panose="02020603050405020304" pitchFamily="18" charset="0"/>
                          <a:cs typeface="Times New Roman" panose="02020603050405020304" pitchFamily="18" charset="0"/>
                        </a:rPr>
                        <a:t>Proposed </a:t>
                      </a:r>
                      <a:endParaRPr lang="en-US" sz="1200" spc="-5">
                        <a:effectLst/>
                        <a:latin typeface="Times New Roman" panose="02020603050405020304" pitchFamily="18" charset="0"/>
                        <a:ea typeface="MS Mincho"/>
                        <a:cs typeface="Times New Roman" panose="02020603050405020304" pitchFamily="18" charset="0"/>
                      </a:endParaRPr>
                    </a:p>
                  </a:txBody>
                  <a:tcPr marL="8890" marR="8890" marT="0" marB="0" anchor="ctr"/>
                </a:tc>
                <a:tc hMerge="1">
                  <a:txBody>
                    <a:bodyPr/>
                    <a:lstStyle/>
                    <a:p>
                      <a:endParaRPr lang="en-US"/>
                    </a:p>
                  </a:txBody>
                  <a:tcPr/>
                </a:tc>
                <a:tc gridSpan="2">
                  <a:txBody>
                    <a:bodyPr/>
                    <a:lstStyle/>
                    <a:p>
                      <a:pPr marL="0" marR="0" indent="0" algn="ctr">
                        <a:lnSpc>
                          <a:spcPct val="95000"/>
                        </a:lnSpc>
                        <a:spcBef>
                          <a:spcPts val="0"/>
                        </a:spcBef>
                        <a:spcAft>
                          <a:spcPts val="0"/>
                        </a:spcAft>
                        <a:tabLst>
                          <a:tab pos="182880" algn="l"/>
                        </a:tabLst>
                      </a:pPr>
                      <a:r>
                        <a:rPr lang="en-IN" sz="1200" spc="-5">
                          <a:effectLst/>
                          <a:latin typeface="Times New Roman" panose="02020603050405020304" pitchFamily="18" charset="0"/>
                          <a:cs typeface="Times New Roman" panose="02020603050405020304" pitchFamily="18" charset="0"/>
                        </a:rPr>
                        <a:t>Zhong et al.  </a:t>
                      </a:r>
                      <a:endParaRPr lang="en-US" sz="1200" spc="-5">
                        <a:effectLst/>
                        <a:latin typeface="Times New Roman" panose="02020603050405020304" pitchFamily="18" charset="0"/>
                        <a:ea typeface="MS Mincho"/>
                        <a:cs typeface="Times New Roman" panose="02020603050405020304" pitchFamily="18" charset="0"/>
                      </a:endParaRPr>
                    </a:p>
                  </a:txBody>
                  <a:tcPr marL="8890" marR="8890" marT="0" marB="0" anchor="ctr"/>
                </a:tc>
                <a:tc hMerge="1">
                  <a:txBody>
                    <a:bodyPr/>
                    <a:lstStyle/>
                    <a:p>
                      <a:endParaRPr lang="en-US"/>
                    </a:p>
                  </a:txBody>
                  <a:tcPr/>
                </a:tc>
                <a:tc gridSpan="2">
                  <a:txBody>
                    <a:bodyPr/>
                    <a:lstStyle/>
                    <a:p>
                      <a:pPr marL="0" marR="0" indent="0" algn="ctr">
                        <a:lnSpc>
                          <a:spcPct val="95000"/>
                        </a:lnSpc>
                        <a:spcBef>
                          <a:spcPts val="0"/>
                        </a:spcBef>
                        <a:spcAft>
                          <a:spcPts val="0"/>
                        </a:spcAft>
                        <a:tabLst>
                          <a:tab pos="182880" algn="l"/>
                        </a:tabLst>
                      </a:pPr>
                      <a:r>
                        <a:rPr lang="en-IN" sz="1200" spc="-5">
                          <a:effectLst/>
                          <a:latin typeface="Times New Roman" panose="02020603050405020304" pitchFamily="18" charset="0"/>
                          <a:cs typeface="Times New Roman" panose="02020603050405020304" pitchFamily="18" charset="0"/>
                        </a:rPr>
                        <a:t>Xu et al.  </a:t>
                      </a:r>
                      <a:endParaRPr lang="en-US" sz="1200" spc="-5">
                        <a:effectLst/>
                        <a:latin typeface="Times New Roman" panose="02020603050405020304" pitchFamily="18" charset="0"/>
                        <a:ea typeface="MS Mincho"/>
                        <a:cs typeface="Times New Roman" panose="02020603050405020304" pitchFamily="18" charset="0"/>
                      </a:endParaRPr>
                    </a:p>
                  </a:txBody>
                  <a:tcPr marL="8890" marR="8890" marT="0" marB="0" anchor="ctr"/>
                </a:tc>
                <a:tc hMerge="1">
                  <a:txBody>
                    <a:bodyPr/>
                    <a:lstStyle/>
                    <a:p>
                      <a:endParaRPr lang="en-US"/>
                    </a:p>
                  </a:txBody>
                  <a:tcPr/>
                </a:tc>
                <a:tc gridSpan="2">
                  <a:txBody>
                    <a:bodyPr/>
                    <a:lstStyle/>
                    <a:p>
                      <a:pPr marL="0" marR="0" indent="0" algn="ctr">
                        <a:lnSpc>
                          <a:spcPct val="95000"/>
                        </a:lnSpc>
                        <a:spcBef>
                          <a:spcPts val="0"/>
                        </a:spcBef>
                        <a:spcAft>
                          <a:spcPts val="0"/>
                        </a:spcAft>
                        <a:tabLst>
                          <a:tab pos="182880" algn="l"/>
                        </a:tabLst>
                      </a:pPr>
                      <a:r>
                        <a:rPr lang="en-IN" sz="1200" spc="-5">
                          <a:effectLst/>
                          <a:latin typeface="Times New Roman" panose="02020603050405020304" pitchFamily="18" charset="0"/>
                          <a:cs typeface="Times New Roman" panose="02020603050405020304" pitchFamily="18" charset="0"/>
                        </a:rPr>
                        <a:t>Proposed </a:t>
                      </a:r>
                      <a:endParaRPr lang="en-US" sz="1200" spc="-5">
                        <a:effectLst/>
                        <a:latin typeface="Times New Roman" panose="02020603050405020304" pitchFamily="18" charset="0"/>
                        <a:ea typeface="MS Mincho"/>
                        <a:cs typeface="Times New Roman" panose="02020603050405020304" pitchFamily="18" charset="0"/>
                      </a:endParaRPr>
                    </a:p>
                  </a:txBody>
                  <a:tcPr marL="8890" marR="8890" marT="0" marB="0"/>
                </a:tc>
                <a:tc hMerge="1">
                  <a:txBody>
                    <a:bodyPr/>
                    <a:lstStyle/>
                    <a:p>
                      <a:endParaRPr lang="en-US"/>
                    </a:p>
                  </a:txBody>
                  <a:tcPr/>
                </a:tc>
                <a:extLst>
                  <a:ext uri="{0D108BD9-81ED-4DB2-BD59-A6C34878D82A}">
                    <a16:rowId xmlns:a16="http://schemas.microsoft.com/office/drawing/2014/main" val="856094298"/>
                  </a:ext>
                </a:extLst>
              </a:tr>
              <a:tr h="217619">
                <a:tc>
                  <a:txBody>
                    <a:bodyPr/>
                    <a:lstStyle/>
                    <a:p>
                      <a:pPr marL="0" marR="0" indent="0" algn="ctr">
                        <a:lnSpc>
                          <a:spcPct val="95000"/>
                        </a:lnSpc>
                        <a:spcBef>
                          <a:spcPts val="0"/>
                        </a:spcBef>
                        <a:spcAft>
                          <a:spcPts val="0"/>
                        </a:spcAft>
                        <a:tabLst>
                          <a:tab pos="182880" algn="l"/>
                        </a:tabLst>
                      </a:pPr>
                      <a:r>
                        <a:rPr lang="en-IN" sz="1200" spc="-5" dirty="0">
                          <a:effectLst/>
                          <a:latin typeface="Times New Roman" panose="02020603050405020304" pitchFamily="18" charset="0"/>
                          <a:cs typeface="Times New Roman" panose="02020603050405020304" pitchFamily="18" charset="0"/>
                        </a:rPr>
                        <a:t>Classes </a:t>
                      </a:r>
                      <a:endParaRPr lang="en-US" sz="1200" spc="-5" dirty="0">
                        <a:effectLst/>
                        <a:latin typeface="Times New Roman" panose="02020603050405020304" pitchFamily="18" charset="0"/>
                        <a:ea typeface="MS Mincho"/>
                        <a:cs typeface="Times New Roman" panose="02020603050405020304" pitchFamily="18" charset="0"/>
                      </a:endParaRPr>
                    </a:p>
                  </a:txBody>
                  <a:tcPr marL="8890" marR="8890" marT="0" marB="0" anchor="ctr"/>
                </a:tc>
                <a:tc>
                  <a:txBody>
                    <a:bodyPr/>
                    <a:lstStyle/>
                    <a:p>
                      <a:pPr marL="0" marR="0" indent="0" algn="ctr">
                        <a:lnSpc>
                          <a:spcPct val="95000"/>
                        </a:lnSpc>
                        <a:spcBef>
                          <a:spcPts val="0"/>
                        </a:spcBef>
                        <a:spcAft>
                          <a:spcPts val="0"/>
                        </a:spcAft>
                        <a:tabLst>
                          <a:tab pos="182880" algn="l"/>
                        </a:tabLst>
                      </a:pPr>
                      <a:r>
                        <a:rPr lang="en-IN" sz="1200" spc="-5">
                          <a:effectLst/>
                          <a:latin typeface="Times New Roman" panose="02020603050405020304" pitchFamily="18" charset="0"/>
                          <a:cs typeface="Times New Roman" panose="02020603050405020304" pitchFamily="18" charset="0"/>
                        </a:rPr>
                        <a:t>2D</a:t>
                      </a:r>
                      <a:endParaRPr lang="en-US" sz="1200" spc="-5">
                        <a:effectLst/>
                        <a:latin typeface="Times New Roman" panose="02020603050405020304" pitchFamily="18" charset="0"/>
                        <a:ea typeface="MS Mincho"/>
                        <a:cs typeface="Times New Roman" panose="02020603050405020304" pitchFamily="18" charset="0"/>
                      </a:endParaRPr>
                    </a:p>
                  </a:txBody>
                  <a:tcPr marL="8890" marR="8890" marT="0" marB="0" anchor="ctr"/>
                </a:tc>
                <a:tc>
                  <a:txBody>
                    <a:bodyPr/>
                    <a:lstStyle/>
                    <a:p>
                      <a:pPr marL="0" marR="0" indent="0" algn="ctr">
                        <a:lnSpc>
                          <a:spcPct val="95000"/>
                        </a:lnSpc>
                        <a:spcBef>
                          <a:spcPts val="0"/>
                        </a:spcBef>
                        <a:spcAft>
                          <a:spcPts val="0"/>
                        </a:spcAft>
                        <a:tabLst>
                          <a:tab pos="182880" algn="l"/>
                        </a:tabLst>
                      </a:pPr>
                      <a:r>
                        <a:rPr lang="en-IN" sz="1200" spc="-5">
                          <a:effectLst/>
                          <a:latin typeface="Times New Roman" panose="02020603050405020304" pitchFamily="18" charset="0"/>
                          <a:cs typeface="Times New Roman" panose="02020603050405020304" pitchFamily="18" charset="0"/>
                        </a:rPr>
                        <a:t>3D</a:t>
                      </a:r>
                      <a:endParaRPr lang="en-US" sz="1200" spc="-5">
                        <a:effectLst/>
                        <a:latin typeface="Times New Roman" panose="02020603050405020304" pitchFamily="18" charset="0"/>
                        <a:ea typeface="MS Mincho"/>
                        <a:cs typeface="Times New Roman" panose="02020603050405020304" pitchFamily="18" charset="0"/>
                      </a:endParaRPr>
                    </a:p>
                  </a:txBody>
                  <a:tcPr marL="8890" marR="8890" marT="0" marB="0" anchor="ctr"/>
                </a:tc>
                <a:tc>
                  <a:txBody>
                    <a:bodyPr/>
                    <a:lstStyle/>
                    <a:p>
                      <a:pPr marL="0" marR="0" indent="0" algn="ctr">
                        <a:lnSpc>
                          <a:spcPct val="95000"/>
                        </a:lnSpc>
                        <a:spcBef>
                          <a:spcPts val="0"/>
                        </a:spcBef>
                        <a:spcAft>
                          <a:spcPts val="0"/>
                        </a:spcAft>
                        <a:tabLst>
                          <a:tab pos="182880" algn="l"/>
                        </a:tabLst>
                      </a:pPr>
                      <a:r>
                        <a:rPr lang="en-IN" sz="1200" spc="-5">
                          <a:effectLst/>
                          <a:latin typeface="Times New Roman" panose="02020603050405020304" pitchFamily="18" charset="0"/>
                          <a:cs typeface="Times New Roman" panose="02020603050405020304" pitchFamily="18" charset="0"/>
                        </a:rPr>
                        <a:t>2D</a:t>
                      </a:r>
                      <a:endParaRPr lang="en-US" sz="1200" spc="-5">
                        <a:effectLst/>
                        <a:latin typeface="Times New Roman" panose="02020603050405020304" pitchFamily="18" charset="0"/>
                        <a:ea typeface="MS Mincho"/>
                        <a:cs typeface="Times New Roman" panose="02020603050405020304" pitchFamily="18" charset="0"/>
                      </a:endParaRPr>
                    </a:p>
                  </a:txBody>
                  <a:tcPr marL="8890" marR="8890" marT="0" marB="0" anchor="ctr"/>
                </a:tc>
                <a:tc>
                  <a:txBody>
                    <a:bodyPr/>
                    <a:lstStyle/>
                    <a:p>
                      <a:pPr marL="0" marR="0" indent="0" algn="ctr">
                        <a:lnSpc>
                          <a:spcPct val="95000"/>
                        </a:lnSpc>
                        <a:spcBef>
                          <a:spcPts val="0"/>
                        </a:spcBef>
                        <a:spcAft>
                          <a:spcPts val="0"/>
                        </a:spcAft>
                        <a:tabLst>
                          <a:tab pos="182880" algn="l"/>
                        </a:tabLst>
                      </a:pPr>
                      <a:r>
                        <a:rPr lang="en-IN" sz="1200" spc="-5">
                          <a:effectLst/>
                          <a:latin typeface="Times New Roman" panose="02020603050405020304" pitchFamily="18" charset="0"/>
                          <a:cs typeface="Times New Roman" panose="02020603050405020304" pitchFamily="18" charset="0"/>
                        </a:rPr>
                        <a:t>3D</a:t>
                      </a:r>
                      <a:endParaRPr lang="en-US" sz="1200" spc="-5">
                        <a:effectLst/>
                        <a:latin typeface="Times New Roman" panose="02020603050405020304" pitchFamily="18" charset="0"/>
                        <a:ea typeface="MS Mincho"/>
                        <a:cs typeface="Times New Roman" panose="02020603050405020304" pitchFamily="18" charset="0"/>
                      </a:endParaRPr>
                    </a:p>
                  </a:txBody>
                  <a:tcPr marL="8890" marR="8890" marT="0" marB="0" anchor="ctr"/>
                </a:tc>
                <a:tc>
                  <a:txBody>
                    <a:bodyPr/>
                    <a:lstStyle/>
                    <a:p>
                      <a:pPr marL="0" marR="0" indent="0" algn="ctr">
                        <a:lnSpc>
                          <a:spcPct val="95000"/>
                        </a:lnSpc>
                        <a:spcBef>
                          <a:spcPts val="0"/>
                        </a:spcBef>
                        <a:spcAft>
                          <a:spcPts val="0"/>
                        </a:spcAft>
                        <a:tabLst>
                          <a:tab pos="182880" algn="l"/>
                        </a:tabLst>
                      </a:pPr>
                      <a:r>
                        <a:rPr lang="en-IN" sz="1200" spc="-5">
                          <a:effectLst/>
                          <a:latin typeface="Times New Roman" panose="02020603050405020304" pitchFamily="18" charset="0"/>
                          <a:cs typeface="Times New Roman" panose="02020603050405020304" pitchFamily="18" charset="0"/>
                        </a:rPr>
                        <a:t>2D</a:t>
                      </a:r>
                      <a:endParaRPr lang="en-US" sz="1200" spc="-5">
                        <a:effectLst/>
                        <a:latin typeface="Times New Roman" panose="02020603050405020304" pitchFamily="18" charset="0"/>
                        <a:ea typeface="MS Mincho"/>
                        <a:cs typeface="Times New Roman" panose="02020603050405020304" pitchFamily="18" charset="0"/>
                      </a:endParaRPr>
                    </a:p>
                  </a:txBody>
                  <a:tcPr marL="8890" marR="8890" marT="0" marB="0" anchor="ctr"/>
                </a:tc>
                <a:tc>
                  <a:txBody>
                    <a:bodyPr/>
                    <a:lstStyle/>
                    <a:p>
                      <a:pPr marL="0" marR="0" indent="0" algn="ctr">
                        <a:lnSpc>
                          <a:spcPct val="95000"/>
                        </a:lnSpc>
                        <a:spcBef>
                          <a:spcPts val="0"/>
                        </a:spcBef>
                        <a:spcAft>
                          <a:spcPts val="0"/>
                        </a:spcAft>
                        <a:tabLst>
                          <a:tab pos="182880" algn="l"/>
                        </a:tabLst>
                      </a:pPr>
                      <a:r>
                        <a:rPr lang="en-IN" sz="1200" spc="-5">
                          <a:effectLst/>
                          <a:latin typeface="Times New Roman" panose="02020603050405020304" pitchFamily="18" charset="0"/>
                          <a:cs typeface="Times New Roman" panose="02020603050405020304" pitchFamily="18" charset="0"/>
                        </a:rPr>
                        <a:t>3D</a:t>
                      </a:r>
                      <a:endParaRPr lang="en-US" sz="1200" spc="-5">
                        <a:effectLst/>
                        <a:latin typeface="Times New Roman" panose="02020603050405020304" pitchFamily="18" charset="0"/>
                        <a:ea typeface="MS Mincho"/>
                        <a:cs typeface="Times New Roman" panose="02020603050405020304" pitchFamily="18" charset="0"/>
                      </a:endParaRPr>
                    </a:p>
                  </a:txBody>
                  <a:tcPr marL="8890" marR="8890" marT="0" marB="0" anchor="ctr"/>
                </a:tc>
                <a:tc>
                  <a:txBody>
                    <a:bodyPr/>
                    <a:lstStyle/>
                    <a:p>
                      <a:pPr marL="0" marR="0" indent="0" algn="ctr">
                        <a:lnSpc>
                          <a:spcPct val="95000"/>
                        </a:lnSpc>
                        <a:spcBef>
                          <a:spcPts val="0"/>
                        </a:spcBef>
                        <a:spcAft>
                          <a:spcPts val="0"/>
                        </a:spcAft>
                        <a:tabLst>
                          <a:tab pos="182880" algn="l"/>
                        </a:tabLst>
                      </a:pPr>
                      <a:r>
                        <a:rPr lang="en-IN" sz="1200" spc="-5">
                          <a:effectLst/>
                          <a:latin typeface="Times New Roman" panose="02020603050405020304" pitchFamily="18" charset="0"/>
                          <a:cs typeface="Times New Roman" panose="02020603050405020304" pitchFamily="18" charset="0"/>
                        </a:rPr>
                        <a:t>2D</a:t>
                      </a:r>
                      <a:endParaRPr lang="en-US" sz="1200" spc="-5">
                        <a:effectLst/>
                        <a:latin typeface="Times New Roman" panose="02020603050405020304" pitchFamily="18" charset="0"/>
                        <a:ea typeface="MS Mincho"/>
                        <a:cs typeface="Times New Roman" panose="02020603050405020304" pitchFamily="18" charset="0"/>
                      </a:endParaRPr>
                    </a:p>
                  </a:txBody>
                  <a:tcPr marL="8890" marR="8890" marT="0" marB="0" anchor="ctr"/>
                </a:tc>
                <a:tc>
                  <a:txBody>
                    <a:bodyPr/>
                    <a:lstStyle/>
                    <a:p>
                      <a:pPr marL="0" marR="0" indent="0" algn="ctr">
                        <a:lnSpc>
                          <a:spcPct val="95000"/>
                        </a:lnSpc>
                        <a:spcBef>
                          <a:spcPts val="0"/>
                        </a:spcBef>
                        <a:spcAft>
                          <a:spcPts val="0"/>
                        </a:spcAft>
                        <a:tabLst>
                          <a:tab pos="182880" algn="l"/>
                        </a:tabLst>
                      </a:pPr>
                      <a:r>
                        <a:rPr lang="en-IN" sz="1200" spc="-5">
                          <a:effectLst/>
                          <a:latin typeface="Times New Roman" panose="02020603050405020304" pitchFamily="18" charset="0"/>
                          <a:cs typeface="Times New Roman" panose="02020603050405020304" pitchFamily="18" charset="0"/>
                        </a:rPr>
                        <a:t>3D</a:t>
                      </a:r>
                      <a:endParaRPr lang="en-US" sz="1200" spc="-5">
                        <a:effectLst/>
                        <a:latin typeface="Times New Roman" panose="02020603050405020304" pitchFamily="18" charset="0"/>
                        <a:ea typeface="MS Mincho"/>
                        <a:cs typeface="Times New Roman" panose="02020603050405020304" pitchFamily="18" charset="0"/>
                      </a:endParaRPr>
                    </a:p>
                  </a:txBody>
                  <a:tcPr marL="8890" marR="8890" marT="0" marB="0" anchor="ctr"/>
                </a:tc>
                <a:tc>
                  <a:txBody>
                    <a:bodyPr/>
                    <a:lstStyle/>
                    <a:p>
                      <a:pPr marL="0" marR="0" indent="0" algn="ctr">
                        <a:lnSpc>
                          <a:spcPct val="95000"/>
                        </a:lnSpc>
                        <a:spcBef>
                          <a:spcPts val="0"/>
                        </a:spcBef>
                        <a:spcAft>
                          <a:spcPts val="0"/>
                        </a:spcAft>
                        <a:tabLst>
                          <a:tab pos="182880" algn="l"/>
                        </a:tabLst>
                      </a:pPr>
                      <a:r>
                        <a:rPr lang="en-IN" sz="1200" spc="-5">
                          <a:effectLst/>
                          <a:latin typeface="Times New Roman" panose="02020603050405020304" pitchFamily="18" charset="0"/>
                          <a:cs typeface="Times New Roman" panose="02020603050405020304" pitchFamily="18" charset="0"/>
                        </a:rPr>
                        <a:t>2D</a:t>
                      </a:r>
                      <a:endParaRPr lang="en-US" sz="1200" spc="-5">
                        <a:effectLst/>
                        <a:latin typeface="Times New Roman" panose="02020603050405020304" pitchFamily="18" charset="0"/>
                        <a:ea typeface="MS Mincho"/>
                        <a:cs typeface="Times New Roman" panose="02020603050405020304" pitchFamily="18" charset="0"/>
                      </a:endParaRPr>
                    </a:p>
                  </a:txBody>
                  <a:tcPr marL="8890" marR="8890" marT="0" marB="0" anchor="ctr"/>
                </a:tc>
                <a:tc>
                  <a:txBody>
                    <a:bodyPr/>
                    <a:lstStyle/>
                    <a:p>
                      <a:pPr marL="0" marR="0" indent="0" algn="ctr">
                        <a:lnSpc>
                          <a:spcPct val="95000"/>
                        </a:lnSpc>
                        <a:spcBef>
                          <a:spcPts val="0"/>
                        </a:spcBef>
                        <a:spcAft>
                          <a:spcPts val="0"/>
                        </a:spcAft>
                        <a:tabLst>
                          <a:tab pos="182880" algn="l"/>
                        </a:tabLst>
                      </a:pPr>
                      <a:r>
                        <a:rPr lang="en-IN" sz="1200" spc="-5">
                          <a:effectLst/>
                          <a:latin typeface="Times New Roman" panose="02020603050405020304" pitchFamily="18" charset="0"/>
                          <a:cs typeface="Times New Roman" panose="02020603050405020304" pitchFamily="18" charset="0"/>
                        </a:rPr>
                        <a:t>3D</a:t>
                      </a:r>
                      <a:endParaRPr lang="en-US" sz="1200" spc="-5">
                        <a:effectLst/>
                        <a:latin typeface="Times New Roman" panose="02020603050405020304" pitchFamily="18" charset="0"/>
                        <a:ea typeface="MS Mincho"/>
                        <a:cs typeface="Times New Roman" panose="02020603050405020304" pitchFamily="18" charset="0"/>
                      </a:endParaRPr>
                    </a:p>
                  </a:txBody>
                  <a:tcPr marL="8890" marR="8890" marT="0" marB="0" anchor="ctr"/>
                </a:tc>
                <a:tc>
                  <a:txBody>
                    <a:bodyPr/>
                    <a:lstStyle/>
                    <a:p>
                      <a:pPr marL="0" marR="0" indent="0" algn="ctr">
                        <a:lnSpc>
                          <a:spcPct val="95000"/>
                        </a:lnSpc>
                        <a:spcBef>
                          <a:spcPts val="0"/>
                        </a:spcBef>
                        <a:spcAft>
                          <a:spcPts val="0"/>
                        </a:spcAft>
                        <a:tabLst>
                          <a:tab pos="182880" algn="l"/>
                        </a:tabLst>
                      </a:pPr>
                      <a:r>
                        <a:rPr lang="en-IN" sz="1200" spc="-5">
                          <a:effectLst/>
                          <a:latin typeface="Times New Roman" panose="02020603050405020304" pitchFamily="18" charset="0"/>
                          <a:cs typeface="Times New Roman" panose="02020603050405020304" pitchFamily="18" charset="0"/>
                        </a:rPr>
                        <a:t>2D</a:t>
                      </a:r>
                      <a:endParaRPr lang="en-US" sz="1200" spc="-5">
                        <a:effectLst/>
                        <a:latin typeface="Times New Roman" panose="02020603050405020304" pitchFamily="18" charset="0"/>
                        <a:ea typeface="MS Mincho"/>
                        <a:cs typeface="Times New Roman" panose="02020603050405020304" pitchFamily="18" charset="0"/>
                      </a:endParaRPr>
                    </a:p>
                  </a:txBody>
                  <a:tcPr marL="8890" marR="8890" marT="0" marB="0" anchor="ctr"/>
                </a:tc>
                <a:tc>
                  <a:txBody>
                    <a:bodyPr/>
                    <a:lstStyle/>
                    <a:p>
                      <a:pPr marL="0" marR="0" indent="0" algn="ctr">
                        <a:lnSpc>
                          <a:spcPct val="95000"/>
                        </a:lnSpc>
                        <a:spcBef>
                          <a:spcPts val="0"/>
                        </a:spcBef>
                        <a:spcAft>
                          <a:spcPts val="0"/>
                        </a:spcAft>
                        <a:tabLst>
                          <a:tab pos="182880" algn="l"/>
                        </a:tabLst>
                      </a:pPr>
                      <a:r>
                        <a:rPr lang="en-IN" sz="1200" spc="-5">
                          <a:effectLst/>
                          <a:latin typeface="Times New Roman" panose="02020603050405020304" pitchFamily="18" charset="0"/>
                          <a:cs typeface="Times New Roman" panose="02020603050405020304" pitchFamily="18" charset="0"/>
                        </a:rPr>
                        <a:t>3D</a:t>
                      </a:r>
                      <a:endParaRPr lang="en-US" sz="1200" spc="-5">
                        <a:effectLst/>
                        <a:latin typeface="Times New Roman" panose="02020603050405020304" pitchFamily="18" charset="0"/>
                        <a:ea typeface="MS Mincho"/>
                        <a:cs typeface="Times New Roman" panose="02020603050405020304" pitchFamily="18" charset="0"/>
                      </a:endParaRPr>
                    </a:p>
                  </a:txBody>
                  <a:tcPr marL="8890" marR="8890" marT="0" marB="0" anchor="ctr"/>
                </a:tc>
                <a:extLst>
                  <a:ext uri="{0D108BD9-81ED-4DB2-BD59-A6C34878D82A}">
                    <a16:rowId xmlns:a16="http://schemas.microsoft.com/office/drawing/2014/main" val="2601655440"/>
                  </a:ext>
                </a:extLst>
              </a:tr>
              <a:tr h="229073">
                <a:tc>
                  <a:txBody>
                    <a:bodyPr/>
                    <a:lstStyle/>
                    <a:p>
                      <a:pPr marL="0" marR="0" indent="0" algn="ctr">
                        <a:lnSpc>
                          <a:spcPct val="95000"/>
                        </a:lnSpc>
                        <a:spcBef>
                          <a:spcPts val="0"/>
                        </a:spcBef>
                        <a:spcAft>
                          <a:spcPts val="0"/>
                        </a:spcAft>
                        <a:tabLst>
                          <a:tab pos="182880" algn="l"/>
                        </a:tabLst>
                      </a:pPr>
                      <a:r>
                        <a:rPr lang="en-IN" sz="1200" spc="-5" dirty="0">
                          <a:effectLst/>
                          <a:latin typeface="Times New Roman" panose="02020603050405020304" pitchFamily="18" charset="0"/>
                          <a:cs typeface="Times New Roman" panose="02020603050405020304" pitchFamily="18" charset="0"/>
                        </a:rPr>
                        <a:t>2D</a:t>
                      </a:r>
                      <a:endParaRPr lang="en-US" sz="1200" spc="-5" dirty="0">
                        <a:effectLst/>
                        <a:latin typeface="Times New Roman" panose="02020603050405020304" pitchFamily="18" charset="0"/>
                        <a:ea typeface="MS Mincho"/>
                        <a:cs typeface="Times New Roman" panose="02020603050405020304" pitchFamily="18" charset="0"/>
                      </a:endParaRPr>
                    </a:p>
                  </a:txBody>
                  <a:tcPr marL="8890" marR="8890" marT="0" marB="0" anchor="ctr"/>
                </a:tc>
                <a:tc>
                  <a:txBody>
                    <a:bodyPr/>
                    <a:lstStyle/>
                    <a:p>
                      <a:pPr marL="0" marR="0" algn="ctr">
                        <a:spcBef>
                          <a:spcPts val="0"/>
                        </a:spcBef>
                        <a:spcAft>
                          <a:spcPts val="0"/>
                        </a:spcAft>
                      </a:pPr>
                      <a:r>
                        <a:rPr lang="en-IN" sz="1200">
                          <a:effectLst/>
                          <a:latin typeface="Times New Roman" panose="02020603050405020304" pitchFamily="18" charset="0"/>
                          <a:cs typeface="Times New Roman" panose="02020603050405020304" pitchFamily="18" charset="0"/>
                        </a:rPr>
                        <a:t>32.7</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890" marR="8890" marT="0" marB="0" anchor="ctr"/>
                </a:tc>
                <a:tc>
                  <a:txBody>
                    <a:bodyPr/>
                    <a:lstStyle/>
                    <a:p>
                      <a:pPr marL="0" marR="0" algn="ctr">
                        <a:spcBef>
                          <a:spcPts val="0"/>
                        </a:spcBef>
                        <a:spcAft>
                          <a:spcPts val="0"/>
                        </a:spcAft>
                      </a:pPr>
                      <a:r>
                        <a:rPr lang="en-IN" sz="1200">
                          <a:effectLst/>
                          <a:latin typeface="Times New Roman" panose="02020603050405020304" pitchFamily="18" charset="0"/>
                          <a:cs typeface="Times New Roman" panose="02020603050405020304" pitchFamily="18" charset="0"/>
                        </a:rPr>
                        <a:t>67.2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890" marR="8890" marT="0" marB="0" anchor="ctr"/>
                </a:tc>
                <a:tc>
                  <a:txBody>
                    <a:bodyPr/>
                    <a:lstStyle/>
                    <a:p>
                      <a:pPr marL="0" marR="0" algn="ctr">
                        <a:spcBef>
                          <a:spcPts val="0"/>
                        </a:spcBef>
                        <a:spcAft>
                          <a:spcPts val="0"/>
                        </a:spcAft>
                      </a:pPr>
                      <a:r>
                        <a:rPr lang="en-IN" sz="1200">
                          <a:effectLst/>
                          <a:latin typeface="Times New Roman" panose="02020603050405020304" pitchFamily="18" charset="0"/>
                          <a:cs typeface="Times New Roman" panose="02020603050405020304" pitchFamily="18" charset="0"/>
                        </a:rPr>
                        <a:t>66.2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890" marR="8890" marT="0" marB="0" anchor="ctr"/>
                </a:tc>
                <a:tc>
                  <a:txBody>
                    <a:bodyPr/>
                    <a:lstStyle/>
                    <a:p>
                      <a:pPr marL="0" marR="0" algn="ctr">
                        <a:spcBef>
                          <a:spcPts val="0"/>
                        </a:spcBef>
                        <a:spcAft>
                          <a:spcPts val="0"/>
                        </a:spcAft>
                      </a:pPr>
                      <a:r>
                        <a:rPr lang="en-IN" sz="1200">
                          <a:effectLst/>
                          <a:latin typeface="Times New Roman" panose="02020603050405020304" pitchFamily="18" charset="0"/>
                          <a:cs typeface="Times New Roman" panose="02020603050405020304" pitchFamily="18" charset="0"/>
                        </a:rPr>
                        <a:t>33.7</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890" marR="8890" marT="0" marB="0" anchor="ctr"/>
                </a:tc>
                <a:tc>
                  <a:txBody>
                    <a:bodyPr/>
                    <a:lstStyle/>
                    <a:p>
                      <a:pPr marL="0" marR="0" algn="ctr">
                        <a:spcBef>
                          <a:spcPts val="0"/>
                        </a:spcBef>
                        <a:spcAft>
                          <a:spcPts val="0"/>
                        </a:spcAft>
                      </a:pPr>
                      <a:r>
                        <a:rPr lang="en-IN" sz="1200">
                          <a:effectLst/>
                          <a:latin typeface="Times New Roman" panose="02020603050405020304" pitchFamily="18" charset="0"/>
                          <a:cs typeface="Times New Roman" panose="02020603050405020304" pitchFamily="18" charset="0"/>
                        </a:rPr>
                        <a:t>91.1</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890" marR="8890" marT="0" marB="0"/>
                </a:tc>
                <a:tc>
                  <a:txBody>
                    <a:bodyPr/>
                    <a:lstStyle/>
                    <a:p>
                      <a:pPr marL="0" marR="0" algn="ctr">
                        <a:spcBef>
                          <a:spcPts val="0"/>
                        </a:spcBef>
                        <a:spcAft>
                          <a:spcPts val="0"/>
                        </a:spcAft>
                      </a:pPr>
                      <a:r>
                        <a:rPr lang="en-IN" sz="1200">
                          <a:effectLst/>
                          <a:latin typeface="Times New Roman" panose="02020603050405020304" pitchFamily="18" charset="0"/>
                          <a:cs typeface="Times New Roman" panose="02020603050405020304" pitchFamily="18" charset="0"/>
                        </a:rPr>
                        <a:t>8.9</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890" marR="8890" marT="0" marB="0"/>
                </a:tc>
                <a:tc>
                  <a:txBody>
                    <a:bodyPr/>
                    <a:lstStyle/>
                    <a:p>
                      <a:pPr marL="0" marR="0" algn="ctr">
                        <a:spcBef>
                          <a:spcPts val="0"/>
                        </a:spcBef>
                        <a:spcAft>
                          <a:spcPts val="0"/>
                        </a:spcAft>
                      </a:pPr>
                      <a:r>
                        <a:rPr lang="en-IN" sz="1200">
                          <a:effectLst/>
                          <a:latin typeface="Times New Roman" panose="02020603050405020304" pitchFamily="18" charset="0"/>
                          <a:cs typeface="Times New Roman" panose="02020603050405020304" pitchFamily="18" charset="0"/>
                        </a:rPr>
                        <a:t>53.8</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890" marR="8890" marT="0" marB="0" anchor="ctr"/>
                </a:tc>
                <a:tc>
                  <a:txBody>
                    <a:bodyPr/>
                    <a:lstStyle/>
                    <a:p>
                      <a:pPr marL="0" marR="0" algn="ctr">
                        <a:spcBef>
                          <a:spcPts val="0"/>
                        </a:spcBef>
                        <a:spcAft>
                          <a:spcPts val="0"/>
                        </a:spcAft>
                      </a:pPr>
                      <a:r>
                        <a:rPr lang="en-IN" sz="1200">
                          <a:effectLst/>
                          <a:latin typeface="Times New Roman" panose="02020603050405020304" pitchFamily="18" charset="0"/>
                          <a:cs typeface="Times New Roman" panose="02020603050405020304" pitchFamily="18" charset="0"/>
                        </a:rPr>
                        <a:t>46.1</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890" marR="8890" marT="0" marB="0" anchor="ctr"/>
                </a:tc>
                <a:tc>
                  <a:txBody>
                    <a:bodyPr/>
                    <a:lstStyle/>
                    <a:p>
                      <a:pPr marL="0" marR="0" algn="ctr">
                        <a:spcBef>
                          <a:spcPts val="0"/>
                        </a:spcBef>
                        <a:spcAft>
                          <a:spcPts val="0"/>
                        </a:spcAft>
                      </a:pPr>
                      <a:r>
                        <a:rPr lang="en-IN" sz="1200">
                          <a:effectLst/>
                          <a:latin typeface="Times New Roman" panose="02020603050405020304" pitchFamily="18" charset="0"/>
                          <a:cs typeface="Times New Roman" panose="02020603050405020304" pitchFamily="18" charset="0"/>
                        </a:rPr>
                        <a:t>46.6</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890" marR="8890" marT="0" marB="0" anchor="ctr"/>
                </a:tc>
                <a:tc>
                  <a:txBody>
                    <a:bodyPr/>
                    <a:lstStyle/>
                    <a:p>
                      <a:pPr marL="0" marR="0" algn="ctr">
                        <a:spcBef>
                          <a:spcPts val="0"/>
                        </a:spcBef>
                        <a:spcAft>
                          <a:spcPts val="0"/>
                        </a:spcAft>
                      </a:pPr>
                      <a:r>
                        <a:rPr lang="en-IN" sz="1200">
                          <a:effectLst/>
                          <a:latin typeface="Times New Roman" panose="02020603050405020304" pitchFamily="18" charset="0"/>
                          <a:cs typeface="Times New Roman" panose="02020603050405020304" pitchFamily="18" charset="0"/>
                        </a:rPr>
                        <a:t>53.4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890" marR="8890" marT="0" marB="0" anchor="ctr"/>
                </a:tc>
                <a:tc>
                  <a:txBody>
                    <a:bodyPr/>
                    <a:lstStyle/>
                    <a:p>
                      <a:pPr marL="0" marR="0" algn="ctr">
                        <a:spcBef>
                          <a:spcPts val="0"/>
                        </a:spcBef>
                        <a:spcAft>
                          <a:spcPts val="0"/>
                        </a:spcAft>
                      </a:pPr>
                      <a:r>
                        <a:rPr lang="en-IN" sz="1200">
                          <a:effectLst/>
                          <a:latin typeface="Times New Roman" panose="02020603050405020304" pitchFamily="18" charset="0"/>
                          <a:cs typeface="Times New Roman" panose="02020603050405020304" pitchFamily="18" charset="0"/>
                        </a:rPr>
                        <a:t>87.7</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890" marR="8890" marT="0" marB="0"/>
                </a:tc>
                <a:tc>
                  <a:txBody>
                    <a:bodyPr/>
                    <a:lstStyle/>
                    <a:p>
                      <a:pPr marL="0" marR="0" algn="ctr">
                        <a:spcBef>
                          <a:spcPts val="0"/>
                        </a:spcBef>
                        <a:spcAft>
                          <a:spcPts val="0"/>
                        </a:spcAft>
                      </a:pPr>
                      <a:r>
                        <a:rPr lang="en-IN" sz="1200">
                          <a:effectLst/>
                          <a:latin typeface="Times New Roman" panose="02020603050405020304" pitchFamily="18" charset="0"/>
                          <a:cs typeface="Times New Roman" panose="02020603050405020304" pitchFamily="18" charset="0"/>
                        </a:rPr>
                        <a:t>12.3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890" marR="8890" marT="0" marB="0"/>
                </a:tc>
                <a:extLst>
                  <a:ext uri="{0D108BD9-81ED-4DB2-BD59-A6C34878D82A}">
                    <a16:rowId xmlns:a16="http://schemas.microsoft.com/office/drawing/2014/main" val="2121549117"/>
                  </a:ext>
                </a:extLst>
              </a:tr>
              <a:tr h="229073">
                <a:tc>
                  <a:txBody>
                    <a:bodyPr/>
                    <a:lstStyle/>
                    <a:p>
                      <a:pPr marL="0" marR="0" indent="0" algn="ctr">
                        <a:lnSpc>
                          <a:spcPct val="95000"/>
                        </a:lnSpc>
                        <a:spcBef>
                          <a:spcPts val="0"/>
                        </a:spcBef>
                        <a:spcAft>
                          <a:spcPts val="0"/>
                        </a:spcAft>
                        <a:tabLst>
                          <a:tab pos="182880" algn="l"/>
                        </a:tabLst>
                      </a:pPr>
                      <a:r>
                        <a:rPr lang="en-IN" sz="1200" spc="-5" dirty="0">
                          <a:effectLst/>
                          <a:latin typeface="Times New Roman" panose="02020603050405020304" pitchFamily="18" charset="0"/>
                          <a:cs typeface="Times New Roman" panose="02020603050405020304" pitchFamily="18" charset="0"/>
                        </a:rPr>
                        <a:t>3D</a:t>
                      </a:r>
                      <a:endParaRPr lang="en-US" sz="1200" spc="-5" dirty="0">
                        <a:effectLst/>
                        <a:latin typeface="Times New Roman" panose="02020603050405020304" pitchFamily="18" charset="0"/>
                        <a:ea typeface="MS Mincho"/>
                        <a:cs typeface="Times New Roman" panose="02020603050405020304" pitchFamily="18" charset="0"/>
                      </a:endParaRPr>
                    </a:p>
                  </a:txBody>
                  <a:tcPr marL="8890" marR="8890" marT="0" marB="0" anchor="ctr"/>
                </a:tc>
                <a:tc>
                  <a:txBody>
                    <a:bodyPr/>
                    <a:lstStyle/>
                    <a:p>
                      <a:pPr marL="0" marR="0" algn="ctr">
                        <a:spcBef>
                          <a:spcPts val="0"/>
                        </a:spcBef>
                        <a:spcAft>
                          <a:spcPts val="0"/>
                        </a:spcAft>
                      </a:pPr>
                      <a:r>
                        <a:rPr lang="en-IN" sz="1200">
                          <a:effectLst/>
                          <a:latin typeface="Times New Roman" panose="02020603050405020304" pitchFamily="18" charset="0"/>
                          <a:cs typeface="Times New Roman" panose="02020603050405020304" pitchFamily="18" charset="0"/>
                        </a:rPr>
                        <a:t>46.3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890" marR="8890" marT="0" marB="0" anchor="ctr"/>
                </a:tc>
                <a:tc>
                  <a:txBody>
                    <a:bodyPr/>
                    <a:lstStyle/>
                    <a:p>
                      <a:pPr marL="0" marR="0" algn="ctr">
                        <a:spcBef>
                          <a:spcPts val="0"/>
                        </a:spcBef>
                        <a:spcAft>
                          <a:spcPts val="0"/>
                        </a:spcAft>
                      </a:pPr>
                      <a:r>
                        <a:rPr lang="en-IN" sz="1200">
                          <a:effectLst/>
                          <a:latin typeface="Times New Roman" panose="02020603050405020304" pitchFamily="18" charset="0"/>
                          <a:cs typeface="Times New Roman" panose="02020603050405020304" pitchFamily="18" charset="0"/>
                        </a:rPr>
                        <a:t>53.6</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890" marR="8890" marT="0" marB="0" anchor="ctr"/>
                </a:tc>
                <a:tc>
                  <a:txBody>
                    <a:bodyPr/>
                    <a:lstStyle/>
                    <a:p>
                      <a:pPr marL="0" marR="0" algn="ctr">
                        <a:spcBef>
                          <a:spcPts val="0"/>
                        </a:spcBef>
                        <a:spcAft>
                          <a:spcPts val="0"/>
                        </a:spcAft>
                      </a:pPr>
                      <a:r>
                        <a:rPr lang="en-IN" sz="1200">
                          <a:effectLst/>
                          <a:latin typeface="Times New Roman" panose="02020603050405020304" pitchFamily="18" charset="0"/>
                          <a:cs typeface="Times New Roman" panose="02020603050405020304" pitchFamily="18" charset="0"/>
                        </a:rPr>
                        <a:t>28.3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890" marR="8890" marT="0" marB="0" anchor="ctr"/>
                </a:tc>
                <a:tc>
                  <a:txBody>
                    <a:bodyPr/>
                    <a:lstStyle/>
                    <a:p>
                      <a:pPr marL="0" marR="0" algn="ctr">
                        <a:spcBef>
                          <a:spcPts val="0"/>
                        </a:spcBef>
                        <a:spcAft>
                          <a:spcPts val="0"/>
                        </a:spcAft>
                      </a:pPr>
                      <a:r>
                        <a:rPr lang="en-IN" sz="1200">
                          <a:effectLst/>
                          <a:latin typeface="Times New Roman" panose="02020603050405020304" pitchFamily="18" charset="0"/>
                          <a:cs typeface="Times New Roman" panose="02020603050405020304" pitchFamily="18" charset="0"/>
                        </a:rPr>
                        <a:t>71.6</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890" marR="8890" marT="0" marB="0" anchor="ctr"/>
                </a:tc>
                <a:tc>
                  <a:txBody>
                    <a:bodyPr/>
                    <a:lstStyle/>
                    <a:p>
                      <a:pPr marL="0" marR="0" algn="ctr">
                        <a:spcBef>
                          <a:spcPts val="0"/>
                        </a:spcBef>
                        <a:spcAft>
                          <a:spcPts val="0"/>
                        </a:spcAft>
                      </a:pPr>
                      <a:r>
                        <a:rPr lang="en-IN" sz="1200">
                          <a:effectLst/>
                          <a:latin typeface="Times New Roman" panose="02020603050405020304" pitchFamily="18" charset="0"/>
                          <a:cs typeface="Times New Roman" panose="02020603050405020304" pitchFamily="18" charset="0"/>
                        </a:rPr>
                        <a:t>11.2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890" marR="8890" marT="0" marB="0"/>
                </a:tc>
                <a:tc>
                  <a:txBody>
                    <a:bodyPr/>
                    <a:lstStyle/>
                    <a:p>
                      <a:pPr marL="0" marR="0" algn="ctr">
                        <a:spcBef>
                          <a:spcPts val="0"/>
                        </a:spcBef>
                        <a:spcAft>
                          <a:spcPts val="0"/>
                        </a:spcAft>
                      </a:pPr>
                      <a:r>
                        <a:rPr lang="en-IN" sz="1200">
                          <a:effectLst/>
                          <a:latin typeface="Times New Roman" panose="02020603050405020304" pitchFamily="18" charset="0"/>
                          <a:cs typeface="Times New Roman" panose="02020603050405020304" pitchFamily="18" charset="0"/>
                        </a:rPr>
                        <a:t>88.8</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890" marR="8890" marT="0" marB="0"/>
                </a:tc>
                <a:tc>
                  <a:txBody>
                    <a:bodyPr/>
                    <a:lstStyle/>
                    <a:p>
                      <a:pPr marL="0" marR="0" algn="ctr">
                        <a:spcBef>
                          <a:spcPts val="0"/>
                        </a:spcBef>
                        <a:spcAft>
                          <a:spcPts val="0"/>
                        </a:spcAft>
                      </a:pPr>
                      <a:r>
                        <a:rPr lang="en-IN" sz="1200">
                          <a:effectLst/>
                          <a:latin typeface="Times New Roman" panose="02020603050405020304" pitchFamily="18" charset="0"/>
                          <a:cs typeface="Times New Roman" panose="02020603050405020304" pitchFamily="18" charset="0"/>
                        </a:rPr>
                        <a:t>32.8</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890" marR="8890" marT="0" marB="0" anchor="ctr"/>
                </a:tc>
                <a:tc>
                  <a:txBody>
                    <a:bodyPr/>
                    <a:lstStyle/>
                    <a:p>
                      <a:pPr marL="0" marR="0" algn="ctr">
                        <a:spcBef>
                          <a:spcPts val="0"/>
                        </a:spcBef>
                        <a:spcAft>
                          <a:spcPts val="0"/>
                        </a:spcAft>
                      </a:pPr>
                      <a:r>
                        <a:rPr lang="en-IN" sz="1200" dirty="0">
                          <a:effectLst/>
                          <a:latin typeface="Times New Roman" panose="02020603050405020304" pitchFamily="18" charset="0"/>
                          <a:cs typeface="Times New Roman" panose="02020603050405020304" pitchFamily="18" charset="0"/>
                        </a:rPr>
                        <a:t>67.2</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890" marR="8890" marT="0" marB="0" anchor="ctr"/>
                </a:tc>
                <a:tc>
                  <a:txBody>
                    <a:bodyPr/>
                    <a:lstStyle/>
                    <a:p>
                      <a:pPr marL="0" marR="0" algn="ctr">
                        <a:spcBef>
                          <a:spcPts val="0"/>
                        </a:spcBef>
                        <a:spcAft>
                          <a:spcPts val="0"/>
                        </a:spcAft>
                      </a:pPr>
                      <a:r>
                        <a:rPr lang="en-IN" sz="1200" dirty="0">
                          <a:effectLst/>
                          <a:latin typeface="Times New Roman" panose="02020603050405020304" pitchFamily="18" charset="0"/>
                          <a:cs typeface="Times New Roman" panose="02020603050405020304" pitchFamily="18" charset="0"/>
                        </a:rPr>
                        <a:t>31.2</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890" marR="8890" marT="0" marB="0" anchor="ctr"/>
                </a:tc>
                <a:tc>
                  <a:txBody>
                    <a:bodyPr/>
                    <a:lstStyle/>
                    <a:p>
                      <a:pPr marL="0" marR="0" algn="ctr">
                        <a:spcBef>
                          <a:spcPts val="0"/>
                        </a:spcBef>
                        <a:spcAft>
                          <a:spcPts val="0"/>
                        </a:spcAft>
                      </a:pPr>
                      <a:r>
                        <a:rPr lang="en-IN" sz="1200" dirty="0">
                          <a:effectLst/>
                          <a:latin typeface="Times New Roman" panose="02020603050405020304" pitchFamily="18" charset="0"/>
                          <a:cs typeface="Times New Roman" panose="02020603050405020304" pitchFamily="18" charset="0"/>
                        </a:rPr>
                        <a:t>68.8</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890" marR="8890" marT="0" marB="0" anchor="ctr"/>
                </a:tc>
                <a:tc>
                  <a:txBody>
                    <a:bodyPr/>
                    <a:lstStyle/>
                    <a:p>
                      <a:pPr marL="0" marR="0" algn="ctr">
                        <a:spcBef>
                          <a:spcPts val="0"/>
                        </a:spcBef>
                        <a:spcAft>
                          <a:spcPts val="0"/>
                        </a:spcAft>
                      </a:pPr>
                      <a:r>
                        <a:rPr lang="en-IN" sz="1200" dirty="0">
                          <a:effectLst/>
                          <a:latin typeface="Times New Roman" panose="02020603050405020304" pitchFamily="18" charset="0"/>
                          <a:cs typeface="Times New Roman" panose="02020603050405020304" pitchFamily="18" charset="0"/>
                        </a:rPr>
                        <a:t>16.5</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890" marR="8890" marT="0" marB="0"/>
                </a:tc>
                <a:tc>
                  <a:txBody>
                    <a:bodyPr/>
                    <a:lstStyle/>
                    <a:p>
                      <a:pPr marL="0" marR="0" algn="ctr">
                        <a:spcBef>
                          <a:spcPts val="0"/>
                        </a:spcBef>
                        <a:spcAft>
                          <a:spcPts val="0"/>
                        </a:spcAft>
                      </a:pPr>
                      <a:r>
                        <a:rPr lang="en-IN" sz="1200" dirty="0">
                          <a:effectLst/>
                          <a:latin typeface="Times New Roman" panose="02020603050405020304" pitchFamily="18" charset="0"/>
                          <a:cs typeface="Times New Roman" panose="02020603050405020304" pitchFamily="18" charset="0"/>
                        </a:rPr>
                        <a:t>83.5</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890" marR="8890" marT="0" marB="0"/>
                </a:tc>
                <a:extLst>
                  <a:ext uri="{0D108BD9-81ED-4DB2-BD59-A6C34878D82A}">
                    <a16:rowId xmlns:a16="http://schemas.microsoft.com/office/drawing/2014/main" val="2238281447"/>
                  </a:ext>
                </a:extLst>
              </a:tr>
              <a:tr h="229073">
                <a:tc>
                  <a:txBody>
                    <a:bodyPr/>
                    <a:lstStyle/>
                    <a:p>
                      <a:pPr marL="0" marR="0" indent="0" algn="ctr">
                        <a:lnSpc>
                          <a:spcPct val="95000"/>
                        </a:lnSpc>
                        <a:spcBef>
                          <a:spcPts val="0"/>
                        </a:spcBef>
                        <a:spcAft>
                          <a:spcPts val="0"/>
                        </a:spcAft>
                        <a:tabLst>
                          <a:tab pos="182880" algn="l"/>
                        </a:tabLst>
                      </a:pPr>
                      <a:r>
                        <a:rPr lang="en-IN" sz="1200" spc="-5" dirty="0">
                          <a:effectLst/>
                          <a:latin typeface="Times New Roman" panose="02020603050405020304" pitchFamily="18" charset="0"/>
                          <a:cs typeface="Times New Roman" panose="02020603050405020304" pitchFamily="18" charset="0"/>
                        </a:rPr>
                        <a:t>Average</a:t>
                      </a:r>
                      <a:endParaRPr lang="en-US" sz="1200" spc="-5" dirty="0">
                        <a:effectLst/>
                        <a:latin typeface="Times New Roman" panose="02020603050405020304" pitchFamily="18" charset="0"/>
                        <a:ea typeface="MS Mincho"/>
                        <a:cs typeface="Times New Roman" panose="02020603050405020304" pitchFamily="18" charset="0"/>
                      </a:endParaRPr>
                    </a:p>
                  </a:txBody>
                  <a:tcPr marL="8890" marR="8890" marT="0" marB="0" anchor="ctr"/>
                </a:tc>
                <a:tc gridSpan="2">
                  <a:txBody>
                    <a:bodyPr/>
                    <a:lstStyle/>
                    <a:p>
                      <a:pPr marL="0" marR="0" algn="ctr">
                        <a:spcBef>
                          <a:spcPts val="0"/>
                        </a:spcBef>
                        <a:spcAft>
                          <a:spcPts val="0"/>
                        </a:spcAft>
                      </a:pPr>
                      <a:r>
                        <a:rPr lang="en-IN" sz="1200" dirty="0">
                          <a:effectLst/>
                          <a:latin typeface="Times New Roman" panose="02020603050405020304" pitchFamily="18" charset="0"/>
                          <a:cs typeface="Times New Roman" panose="02020603050405020304" pitchFamily="18" charset="0"/>
                        </a:rPr>
                        <a:t>43.2</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890" marR="8890" marT="0" marB="0"/>
                </a:tc>
                <a:tc hMerge="1">
                  <a:txBody>
                    <a:bodyPr/>
                    <a:lstStyle/>
                    <a:p>
                      <a:endParaRPr lang="en-US"/>
                    </a:p>
                  </a:txBody>
                  <a:tcPr/>
                </a:tc>
                <a:tc gridSpan="2">
                  <a:txBody>
                    <a:bodyPr/>
                    <a:lstStyle/>
                    <a:p>
                      <a:pPr marL="0" marR="0" algn="ctr">
                        <a:spcBef>
                          <a:spcPts val="0"/>
                        </a:spcBef>
                        <a:spcAft>
                          <a:spcPts val="0"/>
                        </a:spcAft>
                      </a:pPr>
                      <a:r>
                        <a:rPr lang="en-IN" sz="1200" dirty="0">
                          <a:effectLst/>
                          <a:latin typeface="Times New Roman" panose="02020603050405020304" pitchFamily="18" charset="0"/>
                          <a:cs typeface="Times New Roman" panose="02020603050405020304" pitchFamily="18" charset="0"/>
                        </a:rPr>
                        <a:t>70.48</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890" marR="8890" marT="0" marB="0"/>
                </a:tc>
                <a:tc hMerge="1">
                  <a:txBody>
                    <a:bodyPr/>
                    <a:lstStyle/>
                    <a:p>
                      <a:endParaRPr lang="en-US"/>
                    </a:p>
                  </a:txBody>
                  <a:tcPr/>
                </a:tc>
                <a:tc gridSpan="2">
                  <a:txBody>
                    <a:bodyPr/>
                    <a:lstStyle/>
                    <a:p>
                      <a:pPr marL="0" marR="0" algn="ctr">
                        <a:spcBef>
                          <a:spcPts val="0"/>
                        </a:spcBef>
                        <a:spcAft>
                          <a:spcPts val="0"/>
                        </a:spcAft>
                      </a:pPr>
                      <a:r>
                        <a:rPr lang="en-IN" sz="1200" dirty="0">
                          <a:effectLst/>
                          <a:latin typeface="Times New Roman" panose="02020603050405020304" pitchFamily="18" charset="0"/>
                          <a:cs typeface="Times New Roman" panose="02020603050405020304" pitchFamily="18" charset="0"/>
                        </a:rPr>
                        <a:t>89.95</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890" marR="8890" marT="0" marB="0" anchor="ctr"/>
                </a:tc>
                <a:tc hMerge="1">
                  <a:txBody>
                    <a:bodyPr/>
                    <a:lstStyle/>
                    <a:p>
                      <a:endParaRPr lang="en-US"/>
                    </a:p>
                  </a:txBody>
                  <a:tcPr/>
                </a:tc>
                <a:tc gridSpan="2">
                  <a:txBody>
                    <a:bodyPr/>
                    <a:lstStyle/>
                    <a:p>
                      <a:pPr marL="0" marR="0" algn="ctr">
                        <a:spcBef>
                          <a:spcPts val="0"/>
                        </a:spcBef>
                        <a:spcAft>
                          <a:spcPts val="0"/>
                        </a:spcAft>
                      </a:pPr>
                      <a:r>
                        <a:rPr lang="en-IN" sz="1200" dirty="0">
                          <a:effectLst/>
                          <a:latin typeface="Times New Roman" panose="02020603050405020304" pitchFamily="18" charset="0"/>
                          <a:cs typeface="Times New Roman" panose="02020603050405020304" pitchFamily="18" charset="0"/>
                        </a:rPr>
                        <a:t>60.53</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890" marR="8890" marT="0" marB="0"/>
                </a:tc>
                <a:tc hMerge="1">
                  <a:txBody>
                    <a:bodyPr/>
                    <a:lstStyle/>
                    <a:p>
                      <a:endParaRPr lang="en-US"/>
                    </a:p>
                  </a:txBody>
                  <a:tcPr/>
                </a:tc>
                <a:tc gridSpan="2">
                  <a:txBody>
                    <a:bodyPr/>
                    <a:lstStyle/>
                    <a:p>
                      <a:pPr marL="0" marR="0" algn="ctr">
                        <a:spcBef>
                          <a:spcPts val="0"/>
                        </a:spcBef>
                        <a:spcAft>
                          <a:spcPts val="0"/>
                        </a:spcAft>
                      </a:pPr>
                      <a:r>
                        <a:rPr lang="en-IN" sz="1200">
                          <a:effectLst/>
                          <a:latin typeface="Times New Roman" panose="02020603050405020304" pitchFamily="18" charset="0"/>
                          <a:cs typeface="Times New Roman" panose="02020603050405020304" pitchFamily="18" charset="0"/>
                        </a:rPr>
                        <a:t>57.7</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890" marR="8890" marT="0" marB="0"/>
                </a:tc>
                <a:tc hMerge="1">
                  <a:txBody>
                    <a:bodyPr/>
                    <a:lstStyle/>
                    <a:p>
                      <a:endParaRPr lang="en-US"/>
                    </a:p>
                  </a:txBody>
                  <a:tcPr/>
                </a:tc>
                <a:tc gridSpan="2">
                  <a:txBody>
                    <a:bodyPr/>
                    <a:lstStyle/>
                    <a:p>
                      <a:pPr marL="0" marR="0" algn="ctr">
                        <a:spcBef>
                          <a:spcPts val="0"/>
                        </a:spcBef>
                        <a:spcAft>
                          <a:spcPts val="0"/>
                        </a:spcAft>
                      </a:pPr>
                      <a:r>
                        <a:rPr lang="en-IN" sz="1200" dirty="0">
                          <a:effectLst/>
                          <a:latin typeface="Times New Roman" panose="02020603050405020304" pitchFamily="18" charset="0"/>
                          <a:cs typeface="Times New Roman" panose="02020603050405020304" pitchFamily="18" charset="0"/>
                        </a:rPr>
                        <a:t>85.6</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890" marR="8890" marT="0" marB="0"/>
                </a:tc>
                <a:tc hMerge="1">
                  <a:txBody>
                    <a:bodyPr/>
                    <a:lstStyle/>
                    <a:p>
                      <a:endParaRPr lang="en-US"/>
                    </a:p>
                  </a:txBody>
                  <a:tcPr/>
                </a:tc>
                <a:extLst>
                  <a:ext uri="{0D108BD9-81ED-4DB2-BD59-A6C34878D82A}">
                    <a16:rowId xmlns:a16="http://schemas.microsoft.com/office/drawing/2014/main" val="2079934496"/>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729070492"/>
              </p:ext>
            </p:extLst>
          </p:nvPr>
        </p:nvGraphicFramePr>
        <p:xfrm>
          <a:off x="900751" y="5406015"/>
          <a:ext cx="7233318" cy="1243584"/>
        </p:xfrm>
        <a:graphic>
          <a:graphicData uri="http://schemas.openxmlformats.org/drawingml/2006/table">
            <a:tbl>
              <a:tblPr firstRow="1" firstCol="1" bandRow="1">
                <a:tableStyleId>{5C22544A-7EE6-4342-B048-85BDC9FD1C3A}</a:tableStyleId>
              </a:tblPr>
              <a:tblGrid>
                <a:gridCol w="803702">
                  <a:extLst>
                    <a:ext uri="{9D8B030D-6E8A-4147-A177-3AD203B41FA5}">
                      <a16:colId xmlns:a16="http://schemas.microsoft.com/office/drawing/2014/main" val="1742322768"/>
                    </a:ext>
                  </a:extLst>
                </a:gridCol>
                <a:gridCol w="803702">
                  <a:extLst>
                    <a:ext uri="{9D8B030D-6E8A-4147-A177-3AD203B41FA5}">
                      <a16:colId xmlns:a16="http://schemas.microsoft.com/office/drawing/2014/main" val="605387870"/>
                    </a:ext>
                  </a:extLst>
                </a:gridCol>
                <a:gridCol w="803702">
                  <a:extLst>
                    <a:ext uri="{9D8B030D-6E8A-4147-A177-3AD203B41FA5}">
                      <a16:colId xmlns:a16="http://schemas.microsoft.com/office/drawing/2014/main" val="4227914004"/>
                    </a:ext>
                  </a:extLst>
                </a:gridCol>
                <a:gridCol w="803702">
                  <a:extLst>
                    <a:ext uri="{9D8B030D-6E8A-4147-A177-3AD203B41FA5}">
                      <a16:colId xmlns:a16="http://schemas.microsoft.com/office/drawing/2014/main" val="2964589817"/>
                    </a:ext>
                  </a:extLst>
                </a:gridCol>
                <a:gridCol w="803702">
                  <a:extLst>
                    <a:ext uri="{9D8B030D-6E8A-4147-A177-3AD203B41FA5}">
                      <a16:colId xmlns:a16="http://schemas.microsoft.com/office/drawing/2014/main" val="4150109564"/>
                    </a:ext>
                  </a:extLst>
                </a:gridCol>
                <a:gridCol w="803702">
                  <a:extLst>
                    <a:ext uri="{9D8B030D-6E8A-4147-A177-3AD203B41FA5}">
                      <a16:colId xmlns:a16="http://schemas.microsoft.com/office/drawing/2014/main" val="3449652441"/>
                    </a:ext>
                  </a:extLst>
                </a:gridCol>
                <a:gridCol w="803702">
                  <a:extLst>
                    <a:ext uri="{9D8B030D-6E8A-4147-A177-3AD203B41FA5}">
                      <a16:colId xmlns:a16="http://schemas.microsoft.com/office/drawing/2014/main" val="271159779"/>
                    </a:ext>
                  </a:extLst>
                </a:gridCol>
                <a:gridCol w="803702">
                  <a:extLst>
                    <a:ext uri="{9D8B030D-6E8A-4147-A177-3AD203B41FA5}">
                      <a16:colId xmlns:a16="http://schemas.microsoft.com/office/drawing/2014/main" val="3927328746"/>
                    </a:ext>
                  </a:extLst>
                </a:gridCol>
                <a:gridCol w="803702">
                  <a:extLst>
                    <a:ext uri="{9D8B030D-6E8A-4147-A177-3AD203B41FA5}">
                      <a16:colId xmlns:a16="http://schemas.microsoft.com/office/drawing/2014/main" val="4108468670"/>
                    </a:ext>
                  </a:extLst>
                </a:gridCol>
              </a:tblGrid>
              <a:tr h="117461">
                <a:tc>
                  <a:txBody>
                    <a:bodyPr/>
                    <a:lstStyle/>
                    <a:p>
                      <a:pPr marL="0" marR="0" indent="0" algn="ctr">
                        <a:lnSpc>
                          <a:spcPct val="95000"/>
                        </a:lnSpc>
                        <a:spcBef>
                          <a:spcPts val="0"/>
                        </a:spcBef>
                        <a:spcAft>
                          <a:spcPts val="0"/>
                        </a:spcAft>
                        <a:tabLst>
                          <a:tab pos="182880" algn="l"/>
                        </a:tabLst>
                      </a:pPr>
                      <a:r>
                        <a:rPr lang="en-IN" sz="1200" spc="-5" dirty="0">
                          <a:effectLst/>
                          <a:latin typeface="Times New Roman" panose="02020603050405020304" pitchFamily="18" charset="0"/>
                          <a:cs typeface="Times New Roman" panose="02020603050405020304" pitchFamily="18" charset="0"/>
                        </a:rPr>
                        <a:t>Dataset</a:t>
                      </a:r>
                      <a:endParaRPr lang="en-US" sz="1200" spc="-5" dirty="0">
                        <a:effectLst/>
                        <a:latin typeface="Times New Roman" panose="02020603050405020304" pitchFamily="18" charset="0"/>
                        <a:ea typeface="MS Mincho"/>
                        <a:cs typeface="Times New Roman" panose="02020603050405020304" pitchFamily="18" charset="0"/>
                      </a:endParaRPr>
                    </a:p>
                  </a:txBody>
                  <a:tcPr marL="36830" marR="36830" marT="0" marB="0" anchor="ctr"/>
                </a:tc>
                <a:tc gridSpan="6">
                  <a:txBody>
                    <a:bodyPr/>
                    <a:lstStyle/>
                    <a:p>
                      <a:pPr marL="0" marR="0" indent="0" algn="ctr">
                        <a:lnSpc>
                          <a:spcPct val="95000"/>
                        </a:lnSpc>
                        <a:spcBef>
                          <a:spcPts val="0"/>
                        </a:spcBef>
                        <a:spcAft>
                          <a:spcPts val="0"/>
                        </a:spcAft>
                        <a:tabLst>
                          <a:tab pos="182880" algn="l"/>
                        </a:tabLst>
                      </a:pPr>
                      <a:r>
                        <a:rPr lang="en-IN" sz="1200" spc="-5" dirty="0" err="1">
                          <a:effectLst/>
                          <a:latin typeface="Times New Roman" panose="02020603050405020304" pitchFamily="18" charset="0"/>
                          <a:cs typeface="Times New Roman" panose="02020603050405020304" pitchFamily="18" charset="0"/>
                        </a:rPr>
                        <a:t>Zhong</a:t>
                      </a:r>
                      <a:r>
                        <a:rPr lang="en-IN" sz="1200" spc="-5" dirty="0">
                          <a:effectLst/>
                          <a:latin typeface="Times New Roman" panose="02020603050405020304" pitchFamily="18" charset="0"/>
                          <a:cs typeface="Times New Roman" panose="02020603050405020304" pitchFamily="18" charset="0"/>
                        </a:rPr>
                        <a:t> et al dataset </a:t>
                      </a:r>
                      <a:endParaRPr lang="en-US" sz="1200" spc="-5" dirty="0">
                        <a:effectLst/>
                        <a:latin typeface="Times New Roman" panose="02020603050405020304" pitchFamily="18" charset="0"/>
                        <a:ea typeface="MS Mincho"/>
                        <a:cs typeface="Times New Roman" panose="02020603050405020304" pitchFamily="18" charset="0"/>
                      </a:endParaRPr>
                    </a:p>
                  </a:txBody>
                  <a:tcPr marL="36830" marR="3683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marL="0" marR="0" indent="0" algn="ctr">
                        <a:lnSpc>
                          <a:spcPct val="95000"/>
                        </a:lnSpc>
                        <a:spcBef>
                          <a:spcPts val="0"/>
                        </a:spcBef>
                        <a:spcAft>
                          <a:spcPts val="0"/>
                        </a:spcAft>
                        <a:tabLst>
                          <a:tab pos="182880" algn="l"/>
                        </a:tabLst>
                      </a:pPr>
                      <a:r>
                        <a:rPr lang="en-IN" sz="1200" spc="-5" dirty="0">
                          <a:effectLst/>
                          <a:latin typeface="Times New Roman" panose="02020603050405020304" pitchFamily="18" charset="0"/>
                          <a:cs typeface="Times New Roman" panose="02020603050405020304" pitchFamily="18" charset="0"/>
                        </a:rPr>
                        <a:t>Ali et al., Non-Text Image dataset </a:t>
                      </a:r>
                      <a:endParaRPr lang="en-US" sz="1200" spc="-5" dirty="0">
                        <a:effectLst/>
                        <a:latin typeface="Times New Roman" panose="02020603050405020304" pitchFamily="18" charset="0"/>
                        <a:ea typeface="MS Mincho"/>
                        <a:cs typeface="Times New Roman" panose="02020603050405020304" pitchFamily="18" charset="0"/>
                      </a:endParaRPr>
                    </a:p>
                  </a:txBody>
                  <a:tcPr marL="36830" marR="36830" marT="0" marB="0" anchor="ctr"/>
                </a:tc>
                <a:tc hMerge="1">
                  <a:txBody>
                    <a:bodyPr/>
                    <a:lstStyle/>
                    <a:p>
                      <a:endParaRPr lang="en-US"/>
                    </a:p>
                  </a:txBody>
                  <a:tcPr/>
                </a:tc>
                <a:extLst>
                  <a:ext uri="{0D108BD9-81ED-4DB2-BD59-A6C34878D82A}">
                    <a16:rowId xmlns:a16="http://schemas.microsoft.com/office/drawing/2014/main" val="509573073"/>
                  </a:ext>
                </a:extLst>
              </a:tr>
              <a:tr h="117461">
                <a:tc>
                  <a:txBody>
                    <a:bodyPr/>
                    <a:lstStyle/>
                    <a:p>
                      <a:pPr marL="0" marR="0" indent="0" algn="ctr">
                        <a:lnSpc>
                          <a:spcPct val="95000"/>
                        </a:lnSpc>
                        <a:spcBef>
                          <a:spcPts val="0"/>
                        </a:spcBef>
                        <a:spcAft>
                          <a:spcPts val="0"/>
                        </a:spcAft>
                        <a:tabLst>
                          <a:tab pos="182880" algn="l"/>
                        </a:tabLst>
                      </a:pPr>
                      <a:r>
                        <a:rPr lang="en-IN" sz="1200" spc="-5" dirty="0">
                          <a:effectLst/>
                          <a:latin typeface="Times New Roman" panose="02020603050405020304" pitchFamily="18" charset="0"/>
                          <a:cs typeface="Times New Roman" panose="02020603050405020304" pitchFamily="18" charset="0"/>
                        </a:rPr>
                        <a:t>Methods </a:t>
                      </a:r>
                      <a:endParaRPr lang="en-US" sz="1200" spc="-5" dirty="0">
                        <a:effectLst/>
                        <a:latin typeface="Times New Roman" panose="02020603050405020304" pitchFamily="18" charset="0"/>
                        <a:ea typeface="MS Mincho"/>
                        <a:cs typeface="Times New Roman" panose="02020603050405020304" pitchFamily="18" charset="0"/>
                      </a:endParaRPr>
                    </a:p>
                  </a:txBody>
                  <a:tcPr marL="36830" marR="36830" marT="0" marB="0" anchor="ctr"/>
                </a:tc>
                <a:tc gridSpan="2">
                  <a:txBody>
                    <a:bodyPr/>
                    <a:lstStyle/>
                    <a:p>
                      <a:pPr marL="0" marR="0" indent="0" algn="ctr">
                        <a:lnSpc>
                          <a:spcPct val="95000"/>
                        </a:lnSpc>
                        <a:spcBef>
                          <a:spcPts val="0"/>
                        </a:spcBef>
                        <a:spcAft>
                          <a:spcPts val="0"/>
                        </a:spcAft>
                        <a:tabLst>
                          <a:tab pos="182880" algn="l"/>
                        </a:tabLst>
                      </a:pPr>
                      <a:r>
                        <a:rPr lang="en-IN" sz="1200" spc="-5">
                          <a:effectLst/>
                          <a:latin typeface="Times New Roman" panose="02020603050405020304" pitchFamily="18" charset="0"/>
                          <a:cs typeface="Times New Roman" panose="02020603050405020304" pitchFamily="18" charset="0"/>
                        </a:rPr>
                        <a:t>Zhong et al.  </a:t>
                      </a:r>
                      <a:endParaRPr lang="en-US" sz="1200" spc="-5">
                        <a:effectLst/>
                        <a:latin typeface="Times New Roman" panose="02020603050405020304" pitchFamily="18" charset="0"/>
                        <a:ea typeface="MS Mincho"/>
                        <a:cs typeface="Times New Roman" panose="02020603050405020304" pitchFamily="18" charset="0"/>
                      </a:endParaRPr>
                    </a:p>
                  </a:txBody>
                  <a:tcPr marL="36830" marR="36830" marT="0" marB="0" anchor="ctr"/>
                </a:tc>
                <a:tc hMerge="1">
                  <a:txBody>
                    <a:bodyPr/>
                    <a:lstStyle/>
                    <a:p>
                      <a:endParaRPr lang="en-US"/>
                    </a:p>
                  </a:txBody>
                  <a:tcPr/>
                </a:tc>
                <a:tc gridSpan="2">
                  <a:txBody>
                    <a:bodyPr/>
                    <a:lstStyle/>
                    <a:p>
                      <a:pPr marL="0" marR="0" indent="0" algn="ctr">
                        <a:lnSpc>
                          <a:spcPct val="95000"/>
                        </a:lnSpc>
                        <a:spcBef>
                          <a:spcPts val="0"/>
                        </a:spcBef>
                        <a:spcAft>
                          <a:spcPts val="0"/>
                        </a:spcAft>
                        <a:tabLst>
                          <a:tab pos="182880" algn="l"/>
                        </a:tabLst>
                      </a:pPr>
                      <a:r>
                        <a:rPr lang="en-IN" sz="1200" spc="-5">
                          <a:effectLst/>
                          <a:latin typeface="Times New Roman" panose="02020603050405020304" pitchFamily="18" charset="0"/>
                          <a:cs typeface="Times New Roman" panose="02020603050405020304" pitchFamily="18" charset="0"/>
                        </a:rPr>
                        <a:t>Xu et al. </a:t>
                      </a:r>
                      <a:endParaRPr lang="en-US" sz="1200" spc="-5">
                        <a:effectLst/>
                        <a:latin typeface="Times New Roman" panose="02020603050405020304" pitchFamily="18" charset="0"/>
                        <a:ea typeface="MS Mincho"/>
                        <a:cs typeface="Times New Roman" panose="02020603050405020304" pitchFamily="18" charset="0"/>
                      </a:endParaRPr>
                    </a:p>
                  </a:txBody>
                  <a:tcPr marL="36830" marR="36830" marT="0" marB="0" anchor="ctr"/>
                </a:tc>
                <a:tc hMerge="1">
                  <a:txBody>
                    <a:bodyPr/>
                    <a:lstStyle/>
                    <a:p>
                      <a:endParaRPr lang="en-US"/>
                    </a:p>
                  </a:txBody>
                  <a:tcPr/>
                </a:tc>
                <a:tc gridSpan="2">
                  <a:txBody>
                    <a:bodyPr/>
                    <a:lstStyle/>
                    <a:p>
                      <a:pPr marL="0" marR="0" indent="0" algn="ctr">
                        <a:lnSpc>
                          <a:spcPct val="95000"/>
                        </a:lnSpc>
                        <a:spcBef>
                          <a:spcPts val="0"/>
                        </a:spcBef>
                        <a:spcAft>
                          <a:spcPts val="0"/>
                        </a:spcAft>
                        <a:tabLst>
                          <a:tab pos="182880" algn="l"/>
                        </a:tabLst>
                      </a:pPr>
                      <a:r>
                        <a:rPr lang="en-IN" sz="1200" spc="-5">
                          <a:effectLst/>
                          <a:latin typeface="Times New Roman" panose="02020603050405020304" pitchFamily="18" charset="0"/>
                          <a:cs typeface="Times New Roman" panose="02020603050405020304" pitchFamily="18" charset="0"/>
                        </a:rPr>
                        <a:t>Proposed </a:t>
                      </a:r>
                      <a:endParaRPr lang="en-US" sz="1200" spc="-5">
                        <a:effectLst/>
                        <a:latin typeface="Times New Roman" panose="02020603050405020304" pitchFamily="18" charset="0"/>
                        <a:ea typeface="MS Mincho"/>
                        <a:cs typeface="Times New Roman" panose="02020603050405020304" pitchFamily="18" charset="0"/>
                      </a:endParaRPr>
                    </a:p>
                  </a:txBody>
                  <a:tcPr marL="36830" marR="36830" marT="0" marB="0" anchor="ctr"/>
                </a:tc>
                <a:tc hMerge="1">
                  <a:txBody>
                    <a:bodyPr/>
                    <a:lstStyle/>
                    <a:p>
                      <a:endParaRPr lang="en-US"/>
                    </a:p>
                  </a:txBody>
                  <a:tcPr/>
                </a:tc>
                <a:tc gridSpan="2">
                  <a:txBody>
                    <a:bodyPr/>
                    <a:lstStyle/>
                    <a:p>
                      <a:pPr marL="0" marR="0" indent="0" algn="ctr">
                        <a:lnSpc>
                          <a:spcPct val="95000"/>
                        </a:lnSpc>
                        <a:spcBef>
                          <a:spcPts val="0"/>
                        </a:spcBef>
                        <a:spcAft>
                          <a:spcPts val="0"/>
                        </a:spcAft>
                        <a:tabLst>
                          <a:tab pos="182880" algn="l"/>
                        </a:tabLst>
                      </a:pPr>
                      <a:r>
                        <a:rPr lang="en-IN" sz="1200" spc="-5">
                          <a:effectLst/>
                          <a:latin typeface="Times New Roman" panose="02020603050405020304" pitchFamily="18" charset="0"/>
                          <a:cs typeface="Times New Roman" panose="02020603050405020304" pitchFamily="18" charset="0"/>
                        </a:rPr>
                        <a:t>Proposed Method </a:t>
                      </a:r>
                      <a:endParaRPr lang="en-US" sz="1200" spc="-5">
                        <a:effectLst/>
                        <a:latin typeface="Times New Roman" panose="02020603050405020304" pitchFamily="18" charset="0"/>
                        <a:ea typeface="MS Mincho"/>
                        <a:cs typeface="Times New Roman" panose="02020603050405020304" pitchFamily="18" charset="0"/>
                      </a:endParaRPr>
                    </a:p>
                  </a:txBody>
                  <a:tcPr marL="36830" marR="36830" marT="0" marB="0" anchor="ctr"/>
                </a:tc>
                <a:tc hMerge="1">
                  <a:txBody>
                    <a:bodyPr/>
                    <a:lstStyle/>
                    <a:p>
                      <a:endParaRPr lang="en-US"/>
                    </a:p>
                  </a:txBody>
                  <a:tcPr/>
                </a:tc>
                <a:extLst>
                  <a:ext uri="{0D108BD9-81ED-4DB2-BD59-A6C34878D82A}">
                    <a16:rowId xmlns:a16="http://schemas.microsoft.com/office/drawing/2014/main" val="1825562618"/>
                  </a:ext>
                </a:extLst>
              </a:tr>
              <a:tr h="117461">
                <a:tc>
                  <a:txBody>
                    <a:bodyPr/>
                    <a:lstStyle/>
                    <a:p>
                      <a:pPr marL="0" marR="0" indent="0" algn="ctr">
                        <a:lnSpc>
                          <a:spcPct val="95000"/>
                        </a:lnSpc>
                        <a:spcBef>
                          <a:spcPts val="0"/>
                        </a:spcBef>
                        <a:spcAft>
                          <a:spcPts val="0"/>
                        </a:spcAft>
                        <a:tabLst>
                          <a:tab pos="182880" algn="l"/>
                        </a:tabLst>
                      </a:pPr>
                      <a:r>
                        <a:rPr lang="en-IN" sz="1200" spc="-5" dirty="0">
                          <a:effectLst/>
                          <a:latin typeface="Times New Roman" panose="02020603050405020304" pitchFamily="18" charset="0"/>
                          <a:cs typeface="Times New Roman" panose="02020603050405020304" pitchFamily="18" charset="0"/>
                        </a:rPr>
                        <a:t>Classes </a:t>
                      </a:r>
                      <a:endParaRPr lang="en-US" sz="1200" spc="-5" dirty="0">
                        <a:effectLst/>
                        <a:latin typeface="Times New Roman" panose="02020603050405020304" pitchFamily="18" charset="0"/>
                        <a:ea typeface="MS Mincho"/>
                        <a:cs typeface="Times New Roman" panose="02020603050405020304" pitchFamily="18" charset="0"/>
                      </a:endParaRPr>
                    </a:p>
                  </a:txBody>
                  <a:tcPr marL="36830" marR="36830" marT="0" marB="0" anchor="ctr"/>
                </a:tc>
                <a:tc>
                  <a:txBody>
                    <a:bodyPr/>
                    <a:lstStyle/>
                    <a:p>
                      <a:pPr marL="0" marR="0" indent="0" algn="ctr">
                        <a:lnSpc>
                          <a:spcPct val="95000"/>
                        </a:lnSpc>
                        <a:spcBef>
                          <a:spcPts val="0"/>
                        </a:spcBef>
                        <a:spcAft>
                          <a:spcPts val="0"/>
                        </a:spcAft>
                        <a:tabLst>
                          <a:tab pos="182880" algn="l"/>
                        </a:tabLst>
                      </a:pPr>
                      <a:r>
                        <a:rPr lang="en-IN" sz="1200" spc="-5">
                          <a:effectLst/>
                          <a:latin typeface="Times New Roman" panose="02020603050405020304" pitchFamily="18" charset="0"/>
                          <a:cs typeface="Times New Roman" panose="02020603050405020304" pitchFamily="18" charset="0"/>
                        </a:rPr>
                        <a:t>2D</a:t>
                      </a:r>
                      <a:endParaRPr lang="en-US" sz="1200" spc="-5">
                        <a:effectLst/>
                        <a:latin typeface="Times New Roman" panose="02020603050405020304" pitchFamily="18" charset="0"/>
                        <a:ea typeface="MS Mincho"/>
                        <a:cs typeface="Times New Roman" panose="02020603050405020304" pitchFamily="18" charset="0"/>
                      </a:endParaRPr>
                    </a:p>
                  </a:txBody>
                  <a:tcPr marL="36830" marR="36830" marT="0" marB="0" anchor="ctr"/>
                </a:tc>
                <a:tc>
                  <a:txBody>
                    <a:bodyPr/>
                    <a:lstStyle/>
                    <a:p>
                      <a:pPr marL="0" marR="0" indent="0" algn="ctr">
                        <a:lnSpc>
                          <a:spcPct val="95000"/>
                        </a:lnSpc>
                        <a:spcBef>
                          <a:spcPts val="0"/>
                        </a:spcBef>
                        <a:spcAft>
                          <a:spcPts val="0"/>
                        </a:spcAft>
                        <a:tabLst>
                          <a:tab pos="182880" algn="l"/>
                        </a:tabLst>
                      </a:pPr>
                      <a:r>
                        <a:rPr lang="en-IN" sz="1200" spc="-5">
                          <a:effectLst/>
                          <a:latin typeface="Times New Roman" panose="02020603050405020304" pitchFamily="18" charset="0"/>
                          <a:cs typeface="Times New Roman" panose="02020603050405020304" pitchFamily="18" charset="0"/>
                        </a:rPr>
                        <a:t>3D</a:t>
                      </a:r>
                      <a:endParaRPr lang="en-US" sz="1200" spc="-5">
                        <a:effectLst/>
                        <a:latin typeface="Times New Roman" panose="02020603050405020304" pitchFamily="18" charset="0"/>
                        <a:ea typeface="MS Mincho"/>
                        <a:cs typeface="Times New Roman" panose="02020603050405020304" pitchFamily="18" charset="0"/>
                      </a:endParaRPr>
                    </a:p>
                  </a:txBody>
                  <a:tcPr marL="36830" marR="36830" marT="0" marB="0" anchor="ctr"/>
                </a:tc>
                <a:tc>
                  <a:txBody>
                    <a:bodyPr/>
                    <a:lstStyle/>
                    <a:p>
                      <a:pPr marL="0" marR="0" indent="0" algn="ctr">
                        <a:lnSpc>
                          <a:spcPct val="95000"/>
                        </a:lnSpc>
                        <a:spcBef>
                          <a:spcPts val="0"/>
                        </a:spcBef>
                        <a:spcAft>
                          <a:spcPts val="0"/>
                        </a:spcAft>
                        <a:tabLst>
                          <a:tab pos="182880" algn="l"/>
                        </a:tabLst>
                      </a:pPr>
                      <a:r>
                        <a:rPr lang="en-IN" sz="1200" spc="-5">
                          <a:effectLst/>
                          <a:latin typeface="Times New Roman" panose="02020603050405020304" pitchFamily="18" charset="0"/>
                          <a:cs typeface="Times New Roman" panose="02020603050405020304" pitchFamily="18" charset="0"/>
                        </a:rPr>
                        <a:t>2D</a:t>
                      </a:r>
                      <a:endParaRPr lang="en-US" sz="1200" spc="-5">
                        <a:effectLst/>
                        <a:latin typeface="Times New Roman" panose="02020603050405020304" pitchFamily="18" charset="0"/>
                        <a:ea typeface="MS Mincho"/>
                        <a:cs typeface="Times New Roman" panose="02020603050405020304" pitchFamily="18" charset="0"/>
                      </a:endParaRPr>
                    </a:p>
                  </a:txBody>
                  <a:tcPr marL="36830" marR="36830" marT="0" marB="0" anchor="ctr"/>
                </a:tc>
                <a:tc>
                  <a:txBody>
                    <a:bodyPr/>
                    <a:lstStyle/>
                    <a:p>
                      <a:pPr marL="0" marR="0" indent="0" algn="ctr">
                        <a:lnSpc>
                          <a:spcPct val="95000"/>
                        </a:lnSpc>
                        <a:spcBef>
                          <a:spcPts val="0"/>
                        </a:spcBef>
                        <a:spcAft>
                          <a:spcPts val="0"/>
                        </a:spcAft>
                        <a:tabLst>
                          <a:tab pos="182880" algn="l"/>
                        </a:tabLst>
                      </a:pPr>
                      <a:r>
                        <a:rPr lang="en-IN" sz="1200" spc="-5">
                          <a:effectLst/>
                          <a:latin typeface="Times New Roman" panose="02020603050405020304" pitchFamily="18" charset="0"/>
                          <a:cs typeface="Times New Roman" panose="02020603050405020304" pitchFamily="18" charset="0"/>
                        </a:rPr>
                        <a:t>3D</a:t>
                      </a:r>
                      <a:endParaRPr lang="en-US" sz="1200" spc="-5">
                        <a:effectLst/>
                        <a:latin typeface="Times New Roman" panose="02020603050405020304" pitchFamily="18" charset="0"/>
                        <a:ea typeface="MS Mincho"/>
                        <a:cs typeface="Times New Roman" panose="02020603050405020304" pitchFamily="18" charset="0"/>
                      </a:endParaRPr>
                    </a:p>
                  </a:txBody>
                  <a:tcPr marL="36830" marR="36830" marT="0" marB="0" anchor="ctr"/>
                </a:tc>
                <a:tc>
                  <a:txBody>
                    <a:bodyPr/>
                    <a:lstStyle/>
                    <a:p>
                      <a:pPr marL="0" marR="0" indent="0" algn="ctr">
                        <a:lnSpc>
                          <a:spcPct val="95000"/>
                        </a:lnSpc>
                        <a:spcBef>
                          <a:spcPts val="0"/>
                        </a:spcBef>
                        <a:spcAft>
                          <a:spcPts val="0"/>
                        </a:spcAft>
                        <a:tabLst>
                          <a:tab pos="182880" algn="l"/>
                        </a:tabLst>
                      </a:pPr>
                      <a:r>
                        <a:rPr lang="en-IN" sz="1200" spc="-5">
                          <a:effectLst/>
                          <a:latin typeface="Times New Roman" panose="02020603050405020304" pitchFamily="18" charset="0"/>
                          <a:cs typeface="Times New Roman" panose="02020603050405020304" pitchFamily="18" charset="0"/>
                        </a:rPr>
                        <a:t>2D</a:t>
                      </a:r>
                      <a:endParaRPr lang="en-US" sz="1200" spc="-5">
                        <a:effectLst/>
                        <a:latin typeface="Times New Roman" panose="02020603050405020304" pitchFamily="18" charset="0"/>
                        <a:ea typeface="MS Mincho"/>
                        <a:cs typeface="Times New Roman" panose="02020603050405020304" pitchFamily="18" charset="0"/>
                      </a:endParaRPr>
                    </a:p>
                  </a:txBody>
                  <a:tcPr marL="36830" marR="36830" marT="0" marB="0" anchor="ctr"/>
                </a:tc>
                <a:tc>
                  <a:txBody>
                    <a:bodyPr/>
                    <a:lstStyle/>
                    <a:p>
                      <a:pPr marL="0" marR="0" indent="0" algn="ctr">
                        <a:lnSpc>
                          <a:spcPct val="95000"/>
                        </a:lnSpc>
                        <a:spcBef>
                          <a:spcPts val="0"/>
                        </a:spcBef>
                        <a:spcAft>
                          <a:spcPts val="0"/>
                        </a:spcAft>
                        <a:tabLst>
                          <a:tab pos="182880" algn="l"/>
                        </a:tabLst>
                      </a:pPr>
                      <a:r>
                        <a:rPr lang="en-IN" sz="1200" spc="-5">
                          <a:effectLst/>
                          <a:latin typeface="Times New Roman" panose="02020603050405020304" pitchFamily="18" charset="0"/>
                          <a:cs typeface="Times New Roman" panose="02020603050405020304" pitchFamily="18" charset="0"/>
                        </a:rPr>
                        <a:t>3D</a:t>
                      </a:r>
                      <a:endParaRPr lang="en-US" sz="1200" spc="-5">
                        <a:effectLst/>
                        <a:latin typeface="Times New Roman" panose="02020603050405020304" pitchFamily="18" charset="0"/>
                        <a:ea typeface="MS Mincho"/>
                        <a:cs typeface="Times New Roman" panose="02020603050405020304" pitchFamily="18" charset="0"/>
                      </a:endParaRPr>
                    </a:p>
                  </a:txBody>
                  <a:tcPr marL="36830" marR="36830" marT="0" marB="0" anchor="ctr"/>
                </a:tc>
                <a:tc>
                  <a:txBody>
                    <a:bodyPr/>
                    <a:lstStyle/>
                    <a:p>
                      <a:pPr marL="0" marR="0" indent="0" algn="ctr">
                        <a:lnSpc>
                          <a:spcPct val="95000"/>
                        </a:lnSpc>
                        <a:spcBef>
                          <a:spcPts val="0"/>
                        </a:spcBef>
                        <a:spcAft>
                          <a:spcPts val="0"/>
                        </a:spcAft>
                        <a:tabLst>
                          <a:tab pos="182880" algn="l"/>
                        </a:tabLst>
                      </a:pPr>
                      <a:r>
                        <a:rPr lang="en-IN" sz="1200" spc="-5">
                          <a:effectLst/>
                          <a:latin typeface="Times New Roman" panose="02020603050405020304" pitchFamily="18" charset="0"/>
                          <a:cs typeface="Times New Roman" panose="02020603050405020304" pitchFamily="18" charset="0"/>
                        </a:rPr>
                        <a:t>2D</a:t>
                      </a:r>
                      <a:endParaRPr lang="en-US" sz="1200" spc="-5">
                        <a:effectLst/>
                        <a:latin typeface="Times New Roman" panose="02020603050405020304" pitchFamily="18" charset="0"/>
                        <a:ea typeface="MS Mincho"/>
                        <a:cs typeface="Times New Roman" panose="02020603050405020304" pitchFamily="18" charset="0"/>
                      </a:endParaRPr>
                    </a:p>
                  </a:txBody>
                  <a:tcPr marL="36830" marR="36830" marT="0" marB="0" anchor="ctr"/>
                </a:tc>
                <a:tc>
                  <a:txBody>
                    <a:bodyPr/>
                    <a:lstStyle/>
                    <a:p>
                      <a:pPr marL="0" marR="0" indent="0" algn="ctr">
                        <a:lnSpc>
                          <a:spcPct val="95000"/>
                        </a:lnSpc>
                        <a:spcBef>
                          <a:spcPts val="0"/>
                        </a:spcBef>
                        <a:spcAft>
                          <a:spcPts val="0"/>
                        </a:spcAft>
                        <a:tabLst>
                          <a:tab pos="182880" algn="l"/>
                        </a:tabLst>
                      </a:pPr>
                      <a:r>
                        <a:rPr lang="en-IN" sz="1200" spc="-5">
                          <a:effectLst/>
                          <a:latin typeface="Times New Roman" panose="02020603050405020304" pitchFamily="18" charset="0"/>
                          <a:cs typeface="Times New Roman" panose="02020603050405020304" pitchFamily="18" charset="0"/>
                        </a:rPr>
                        <a:t>3D</a:t>
                      </a:r>
                      <a:endParaRPr lang="en-US" sz="1200" spc="-5">
                        <a:effectLst/>
                        <a:latin typeface="Times New Roman" panose="02020603050405020304" pitchFamily="18" charset="0"/>
                        <a:ea typeface="MS Mincho"/>
                        <a:cs typeface="Times New Roman" panose="02020603050405020304" pitchFamily="18" charset="0"/>
                      </a:endParaRPr>
                    </a:p>
                  </a:txBody>
                  <a:tcPr marL="36830" marR="36830" marT="0" marB="0" anchor="ctr"/>
                </a:tc>
                <a:extLst>
                  <a:ext uri="{0D108BD9-81ED-4DB2-BD59-A6C34878D82A}">
                    <a16:rowId xmlns:a16="http://schemas.microsoft.com/office/drawing/2014/main" val="595068355"/>
                  </a:ext>
                </a:extLst>
              </a:tr>
              <a:tr h="123643">
                <a:tc>
                  <a:txBody>
                    <a:bodyPr/>
                    <a:lstStyle/>
                    <a:p>
                      <a:pPr marL="0" marR="0" indent="0" algn="ctr">
                        <a:lnSpc>
                          <a:spcPct val="95000"/>
                        </a:lnSpc>
                        <a:spcBef>
                          <a:spcPts val="0"/>
                        </a:spcBef>
                        <a:spcAft>
                          <a:spcPts val="0"/>
                        </a:spcAft>
                        <a:tabLst>
                          <a:tab pos="182880" algn="l"/>
                        </a:tabLst>
                      </a:pPr>
                      <a:r>
                        <a:rPr lang="en-IN" sz="1200" spc="-5" dirty="0">
                          <a:effectLst/>
                          <a:latin typeface="Times New Roman" panose="02020603050405020304" pitchFamily="18" charset="0"/>
                          <a:cs typeface="Times New Roman" panose="02020603050405020304" pitchFamily="18" charset="0"/>
                        </a:rPr>
                        <a:t>2D</a:t>
                      </a:r>
                      <a:endParaRPr lang="en-US" sz="1200" spc="-5" dirty="0">
                        <a:effectLst/>
                        <a:latin typeface="Times New Roman" panose="02020603050405020304" pitchFamily="18" charset="0"/>
                        <a:ea typeface="MS Mincho"/>
                        <a:cs typeface="Times New Roman" panose="02020603050405020304" pitchFamily="18" charset="0"/>
                      </a:endParaRPr>
                    </a:p>
                  </a:txBody>
                  <a:tcPr marL="36830" marR="36830" marT="0" marB="0" anchor="ctr"/>
                </a:tc>
                <a:tc>
                  <a:txBody>
                    <a:bodyPr/>
                    <a:lstStyle/>
                    <a:p>
                      <a:pPr marL="0" marR="0" algn="ctr">
                        <a:spcBef>
                          <a:spcPts val="0"/>
                        </a:spcBef>
                        <a:spcAft>
                          <a:spcPts val="0"/>
                        </a:spcAft>
                      </a:pPr>
                      <a:r>
                        <a:rPr lang="en-IN" sz="1200">
                          <a:effectLst/>
                          <a:latin typeface="Times New Roman" panose="02020603050405020304" pitchFamily="18" charset="0"/>
                          <a:cs typeface="Times New Roman" panose="02020603050405020304" pitchFamily="18" charset="0"/>
                        </a:rPr>
                        <a:t>67.0</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0" marB="0" anchor="ctr"/>
                </a:tc>
                <a:tc>
                  <a:txBody>
                    <a:bodyPr/>
                    <a:lstStyle/>
                    <a:p>
                      <a:pPr marL="0" marR="0" algn="ctr">
                        <a:spcBef>
                          <a:spcPts val="0"/>
                        </a:spcBef>
                        <a:spcAft>
                          <a:spcPts val="0"/>
                        </a:spcAft>
                      </a:pPr>
                      <a:r>
                        <a:rPr lang="en-IN" sz="1200">
                          <a:effectLst/>
                          <a:latin typeface="Times New Roman" panose="02020603050405020304" pitchFamily="18" charset="0"/>
                          <a:cs typeface="Times New Roman" panose="02020603050405020304" pitchFamily="18" charset="0"/>
                        </a:rPr>
                        <a:t>23.0</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0" marB="0" anchor="ctr"/>
                </a:tc>
                <a:tc>
                  <a:txBody>
                    <a:bodyPr/>
                    <a:lstStyle/>
                    <a:p>
                      <a:pPr marL="0" marR="0" algn="ctr">
                        <a:spcBef>
                          <a:spcPts val="0"/>
                        </a:spcBef>
                        <a:spcAft>
                          <a:spcPts val="0"/>
                        </a:spcAft>
                      </a:pPr>
                      <a:r>
                        <a:rPr lang="en-IN" sz="1200">
                          <a:effectLst/>
                          <a:latin typeface="Times New Roman" panose="02020603050405020304" pitchFamily="18" charset="0"/>
                          <a:cs typeface="Times New Roman" panose="02020603050405020304" pitchFamily="18" charset="0"/>
                        </a:rPr>
                        <a:t>74.8</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0" marB="0" anchor="ctr"/>
                </a:tc>
                <a:tc>
                  <a:txBody>
                    <a:bodyPr/>
                    <a:lstStyle/>
                    <a:p>
                      <a:pPr marL="0" marR="0" algn="ctr">
                        <a:spcBef>
                          <a:spcPts val="0"/>
                        </a:spcBef>
                        <a:spcAft>
                          <a:spcPts val="0"/>
                        </a:spcAft>
                      </a:pPr>
                      <a:r>
                        <a:rPr lang="en-IN" sz="1200">
                          <a:effectLst/>
                          <a:latin typeface="Times New Roman" panose="02020603050405020304" pitchFamily="18" charset="0"/>
                          <a:cs typeface="Times New Roman" panose="02020603050405020304" pitchFamily="18" charset="0"/>
                        </a:rPr>
                        <a:t>25.2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0" marB="0" anchor="ctr"/>
                </a:tc>
                <a:tc>
                  <a:txBody>
                    <a:bodyPr/>
                    <a:lstStyle/>
                    <a:p>
                      <a:pPr marL="0" marR="0" algn="ctr">
                        <a:spcBef>
                          <a:spcPts val="0"/>
                        </a:spcBef>
                        <a:spcAft>
                          <a:spcPts val="0"/>
                        </a:spcAft>
                      </a:pPr>
                      <a:r>
                        <a:rPr lang="en-IN" sz="1200">
                          <a:effectLst/>
                          <a:latin typeface="Times New Roman" panose="02020603050405020304" pitchFamily="18" charset="0"/>
                          <a:cs typeface="Times New Roman" panose="02020603050405020304" pitchFamily="18" charset="0"/>
                        </a:rPr>
                        <a:t>92.9</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0" marB="0" anchor="ctr"/>
                </a:tc>
                <a:tc>
                  <a:txBody>
                    <a:bodyPr/>
                    <a:lstStyle/>
                    <a:p>
                      <a:pPr marL="0" marR="0" algn="ctr">
                        <a:spcBef>
                          <a:spcPts val="0"/>
                        </a:spcBef>
                        <a:spcAft>
                          <a:spcPts val="0"/>
                        </a:spcAft>
                      </a:pPr>
                      <a:r>
                        <a:rPr lang="en-IN" sz="1200">
                          <a:effectLst/>
                          <a:latin typeface="Times New Roman" panose="02020603050405020304" pitchFamily="18" charset="0"/>
                          <a:cs typeface="Times New Roman" panose="02020603050405020304" pitchFamily="18" charset="0"/>
                        </a:rPr>
                        <a:t>7.1</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0" marB="0" anchor="ctr"/>
                </a:tc>
                <a:tc>
                  <a:txBody>
                    <a:bodyPr/>
                    <a:lstStyle/>
                    <a:p>
                      <a:pPr marL="0" marR="0" algn="ctr">
                        <a:spcBef>
                          <a:spcPts val="0"/>
                        </a:spcBef>
                        <a:spcAft>
                          <a:spcPts val="0"/>
                        </a:spcAft>
                      </a:pPr>
                      <a:r>
                        <a:rPr lang="en-IN" sz="1200">
                          <a:effectLst/>
                          <a:latin typeface="Times New Roman" panose="02020603050405020304" pitchFamily="18" charset="0"/>
                          <a:cs typeface="Times New Roman" panose="02020603050405020304" pitchFamily="18" charset="0"/>
                        </a:rPr>
                        <a:t>82.0</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0" marB="0" anchor="ctr"/>
                </a:tc>
                <a:tc>
                  <a:txBody>
                    <a:bodyPr/>
                    <a:lstStyle/>
                    <a:p>
                      <a:pPr marL="0" marR="0" algn="ctr">
                        <a:spcBef>
                          <a:spcPts val="0"/>
                        </a:spcBef>
                        <a:spcAft>
                          <a:spcPts val="0"/>
                        </a:spcAft>
                      </a:pPr>
                      <a:r>
                        <a:rPr lang="en-IN" sz="1200">
                          <a:effectLst/>
                          <a:latin typeface="Times New Roman" panose="02020603050405020304" pitchFamily="18" charset="0"/>
                          <a:cs typeface="Times New Roman" panose="02020603050405020304" pitchFamily="18" charset="0"/>
                        </a:rPr>
                        <a:t>18.0</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0" marB="0" anchor="ctr"/>
                </a:tc>
                <a:extLst>
                  <a:ext uri="{0D108BD9-81ED-4DB2-BD59-A6C34878D82A}">
                    <a16:rowId xmlns:a16="http://schemas.microsoft.com/office/drawing/2014/main" val="650313263"/>
                  </a:ext>
                </a:extLst>
              </a:tr>
              <a:tr h="123643">
                <a:tc>
                  <a:txBody>
                    <a:bodyPr/>
                    <a:lstStyle/>
                    <a:p>
                      <a:pPr marL="0" marR="0" indent="0" algn="ctr">
                        <a:lnSpc>
                          <a:spcPct val="95000"/>
                        </a:lnSpc>
                        <a:spcBef>
                          <a:spcPts val="0"/>
                        </a:spcBef>
                        <a:spcAft>
                          <a:spcPts val="0"/>
                        </a:spcAft>
                        <a:tabLst>
                          <a:tab pos="182880" algn="l"/>
                        </a:tabLst>
                      </a:pPr>
                      <a:r>
                        <a:rPr lang="en-IN" sz="1200" spc="-5" dirty="0">
                          <a:effectLst/>
                          <a:latin typeface="Times New Roman" panose="02020603050405020304" pitchFamily="18" charset="0"/>
                          <a:cs typeface="Times New Roman" panose="02020603050405020304" pitchFamily="18" charset="0"/>
                        </a:rPr>
                        <a:t>3D</a:t>
                      </a:r>
                      <a:endParaRPr lang="en-US" sz="1200" spc="-5" dirty="0">
                        <a:effectLst/>
                        <a:latin typeface="Times New Roman" panose="02020603050405020304" pitchFamily="18" charset="0"/>
                        <a:ea typeface="MS Mincho"/>
                        <a:cs typeface="Times New Roman" panose="02020603050405020304" pitchFamily="18" charset="0"/>
                      </a:endParaRPr>
                    </a:p>
                  </a:txBody>
                  <a:tcPr marL="36830" marR="36830" marT="0" marB="0" anchor="ctr"/>
                </a:tc>
                <a:tc>
                  <a:txBody>
                    <a:bodyPr/>
                    <a:lstStyle/>
                    <a:p>
                      <a:pPr marL="0" marR="0" algn="ctr">
                        <a:spcBef>
                          <a:spcPts val="0"/>
                        </a:spcBef>
                        <a:spcAft>
                          <a:spcPts val="0"/>
                        </a:spcAft>
                      </a:pPr>
                      <a:r>
                        <a:rPr lang="en-IN" sz="1200">
                          <a:effectLst/>
                          <a:latin typeface="Times New Roman" panose="02020603050405020304" pitchFamily="18" charset="0"/>
                          <a:cs typeface="Times New Roman" panose="02020603050405020304" pitchFamily="18" charset="0"/>
                        </a:rPr>
                        <a:t>28.4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0" marB="0" anchor="ctr"/>
                </a:tc>
                <a:tc>
                  <a:txBody>
                    <a:bodyPr/>
                    <a:lstStyle/>
                    <a:p>
                      <a:pPr marL="0" marR="0" algn="ctr">
                        <a:spcBef>
                          <a:spcPts val="0"/>
                        </a:spcBef>
                        <a:spcAft>
                          <a:spcPts val="0"/>
                        </a:spcAft>
                      </a:pPr>
                      <a:r>
                        <a:rPr lang="en-IN" sz="1200">
                          <a:effectLst/>
                          <a:latin typeface="Times New Roman" panose="02020603050405020304" pitchFamily="18" charset="0"/>
                          <a:cs typeface="Times New Roman" panose="02020603050405020304" pitchFamily="18" charset="0"/>
                        </a:rPr>
                        <a:t>65.6</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0" marB="0" anchor="ctr"/>
                </a:tc>
                <a:tc>
                  <a:txBody>
                    <a:bodyPr/>
                    <a:lstStyle/>
                    <a:p>
                      <a:pPr marL="0" marR="0" algn="ctr">
                        <a:spcBef>
                          <a:spcPts val="0"/>
                        </a:spcBef>
                        <a:spcAft>
                          <a:spcPts val="0"/>
                        </a:spcAft>
                      </a:pPr>
                      <a:r>
                        <a:rPr lang="en-IN" sz="1200">
                          <a:effectLst/>
                          <a:latin typeface="Times New Roman" panose="02020603050405020304" pitchFamily="18" charset="0"/>
                          <a:cs typeface="Times New Roman" panose="02020603050405020304" pitchFamily="18" charset="0"/>
                        </a:rPr>
                        <a:t>26.0</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0" marB="0" anchor="ctr"/>
                </a:tc>
                <a:tc>
                  <a:txBody>
                    <a:bodyPr/>
                    <a:lstStyle/>
                    <a:p>
                      <a:pPr marL="0" marR="0" algn="ctr">
                        <a:spcBef>
                          <a:spcPts val="0"/>
                        </a:spcBef>
                        <a:spcAft>
                          <a:spcPts val="0"/>
                        </a:spcAft>
                      </a:pPr>
                      <a:r>
                        <a:rPr lang="en-IN" sz="1200">
                          <a:effectLst/>
                          <a:latin typeface="Times New Roman" panose="02020603050405020304" pitchFamily="18" charset="0"/>
                          <a:cs typeface="Times New Roman" panose="02020603050405020304" pitchFamily="18" charset="0"/>
                        </a:rPr>
                        <a:t>64.0</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0" marB="0" anchor="ctr"/>
                </a:tc>
                <a:tc>
                  <a:txBody>
                    <a:bodyPr/>
                    <a:lstStyle/>
                    <a:p>
                      <a:pPr marL="0" marR="0" algn="ctr">
                        <a:spcBef>
                          <a:spcPts val="0"/>
                        </a:spcBef>
                        <a:spcAft>
                          <a:spcPts val="0"/>
                        </a:spcAft>
                      </a:pPr>
                      <a:r>
                        <a:rPr lang="en-IN" sz="1200">
                          <a:effectLst/>
                          <a:latin typeface="Times New Roman" panose="02020603050405020304" pitchFamily="18" charset="0"/>
                          <a:cs typeface="Times New Roman" panose="02020603050405020304" pitchFamily="18" charset="0"/>
                        </a:rPr>
                        <a:t>12.8</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0" marB="0" anchor="ctr"/>
                </a:tc>
                <a:tc>
                  <a:txBody>
                    <a:bodyPr/>
                    <a:lstStyle/>
                    <a:p>
                      <a:pPr marL="0" marR="0" algn="ctr">
                        <a:spcBef>
                          <a:spcPts val="0"/>
                        </a:spcBef>
                        <a:spcAft>
                          <a:spcPts val="0"/>
                        </a:spcAft>
                      </a:pPr>
                      <a:r>
                        <a:rPr lang="en-IN" sz="1200">
                          <a:effectLst/>
                          <a:latin typeface="Times New Roman" panose="02020603050405020304" pitchFamily="18" charset="0"/>
                          <a:cs typeface="Times New Roman" panose="02020603050405020304" pitchFamily="18" charset="0"/>
                        </a:rPr>
                        <a:t>87.2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0" marB="0" anchor="ctr"/>
                </a:tc>
                <a:tc>
                  <a:txBody>
                    <a:bodyPr/>
                    <a:lstStyle/>
                    <a:p>
                      <a:pPr marL="0" marR="0" algn="ctr">
                        <a:spcBef>
                          <a:spcPts val="0"/>
                        </a:spcBef>
                        <a:spcAft>
                          <a:spcPts val="0"/>
                        </a:spcAft>
                      </a:pPr>
                      <a:r>
                        <a:rPr lang="en-IN" sz="1200">
                          <a:effectLst/>
                          <a:latin typeface="Times New Roman" panose="02020603050405020304" pitchFamily="18" charset="0"/>
                          <a:cs typeface="Times New Roman" panose="02020603050405020304" pitchFamily="18" charset="0"/>
                        </a:rPr>
                        <a:t>24.0</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0" marB="0" anchor="ctr"/>
                </a:tc>
                <a:tc>
                  <a:txBody>
                    <a:bodyPr/>
                    <a:lstStyle/>
                    <a:p>
                      <a:pPr marL="0" marR="0" algn="ctr">
                        <a:spcBef>
                          <a:spcPts val="0"/>
                        </a:spcBef>
                        <a:spcAft>
                          <a:spcPts val="0"/>
                        </a:spcAft>
                      </a:pPr>
                      <a:r>
                        <a:rPr lang="en-IN" sz="1200">
                          <a:effectLst/>
                          <a:latin typeface="Times New Roman" panose="02020603050405020304" pitchFamily="18" charset="0"/>
                          <a:cs typeface="Times New Roman" panose="02020603050405020304" pitchFamily="18" charset="0"/>
                        </a:rPr>
                        <a:t>76.0</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0" marB="0" anchor="ctr"/>
                </a:tc>
                <a:extLst>
                  <a:ext uri="{0D108BD9-81ED-4DB2-BD59-A6C34878D82A}">
                    <a16:rowId xmlns:a16="http://schemas.microsoft.com/office/drawing/2014/main" val="2345608011"/>
                  </a:ext>
                </a:extLst>
              </a:tr>
              <a:tr h="123643">
                <a:tc>
                  <a:txBody>
                    <a:bodyPr/>
                    <a:lstStyle/>
                    <a:p>
                      <a:pPr marL="0" marR="0" indent="0" algn="ctr">
                        <a:lnSpc>
                          <a:spcPct val="95000"/>
                        </a:lnSpc>
                        <a:spcBef>
                          <a:spcPts val="0"/>
                        </a:spcBef>
                        <a:spcAft>
                          <a:spcPts val="0"/>
                        </a:spcAft>
                        <a:tabLst>
                          <a:tab pos="182880" algn="l"/>
                        </a:tabLst>
                      </a:pPr>
                      <a:r>
                        <a:rPr lang="en-IN" sz="1200" spc="-5" dirty="0">
                          <a:effectLst/>
                          <a:latin typeface="Times New Roman" panose="02020603050405020304" pitchFamily="18" charset="0"/>
                          <a:cs typeface="Times New Roman" panose="02020603050405020304" pitchFamily="18" charset="0"/>
                        </a:rPr>
                        <a:t>Average</a:t>
                      </a:r>
                      <a:endParaRPr lang="en-US" sz="1200" spc="-5" dirty="0">
                        <a:effectLst/>
                        <a:latin typeface="Times New Roman" panose="02020603050405020304" pitchFamily="18" charset="0"/>
                        <a:ea typeface="MS Mincho"/>
                        <a:cs typeface="Times New Roman" panose="02020603050405020304" pitchFamily="18" charset="0"/>
                      </a:endParaRPr>
                    </a:p>
                  </a:txBody>
                  <a:tcPr marL="36830" marR="36830" marT="0" marB="0" anchor="ctr"/>
                </a:tc>
                <a:tc gridSpan="2">
                  <a:txBody>
                    <a:bodyPr/>
                    <a:lstStyle/>
                    <a:p>
                      <a:pPr marL="0" marR="0" algn="ctr">
                        <a:spcBef>
                          <a:spcPts val="0"/>
                        </a:spcBef>
                        <a:spcAft>
                          <a:spcPts val="0"/>
                        </a:spcAft>
                      </a:pPr>
                      <a:r>
                        <a:rPr lang="en-IN" sz="1200" dirty="0">
                          <a:effectLst/>
                          <a:latin typeface="Times New Roman" panose="02020603050405020304" pitchFamily="18" charset="0"/>
                          <a:cs typeface="Times New Roman" panose="02020603050405020304" pitchFamily="18" charset="0"/>
                        </a:rPr>
                        <a:t>66.3</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0" marB="0" anchor="ctr"/>
                </a:tc>
                <a:tc hMerge="1">
                  <a:txBody>
                    <a:bodyPr/>
                    <a:lstStyle/>
                    <a:p>
                      <a:endParaRPr lang="en-US"/>
                    </a:p>
                  </a:txBody>
                  <a:tcPr/>
                </a:tc>
                <a:tc gridSpan="2">
                  <a:txBody>
                    <a:bodyPr/>
                    <a:lstStyle/>
                    <a:p>
                      <a:pPr marL="0" marR="0" algn="ctr">
                        <a:spcBef>
                          <a:spcPts val="0"/>
                        </a:spcBef>
                        <a:spcAft>
                          <a:spcPts val="0"/>
                        </a:spcAft>
                      </a:pPr>
                      <a:r>
                        <a:rPr lang="en-IN" sz="1200" dirty="0">
                          <a:effectLst/>
                          <a:latin typeface="Times New Roman" panose="02020603050405020304" pitchFamily="18" charset="0"/>
                          <a:cs typeface="Times New Roman" panose="02020603050405020304" pitchFamily="18" charset="0"/>
                        </a:rPr>
                        <a:t>69.4</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0" marB="0" anchor="ctr"/>
                </a:tc>
                <a:tc hMerge="1">
                  <a:txBody>
                    <a:bodyPr/>
                    <a:lstStyle/>
                    <a:p>
                      <a:endParaRPr lang="en-US"/>
                    </a:p>
                  </a:txBody>
                  <a:tcPr/>
                </a:tc>
                <a:tc gridSpan="2">
                  <a:txBody>
                    <a:bodyPr/>
                    <a:lstStyle/>
                    <a:p>
                      <a:pPr marL="0" marR="0" algn="ctr">
                        <a:spcBef>
                          <a:spcPts val="0"/>
                        </a:spcBef>
                        <a:spcAft>
                          <a:spcPts val="0"/>
                        </a:spcAft>
                      </a:pPr>
                      <a:r>
                        <a:rPr lang="en-IN" sz="1200" dirty="0">
                          <a:effectLst/>
                          <a:latin typeface="Times New Roman" panose="02020603050405020304" pitchFamily="18" charset="0"/>
                          <a:cs typeface="Times New Roman" panose="02020603050405020304" pitchFamily="18" charset="0"/>
                        </a:rPr>
                        <a:t>90.05</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0" marB="0" anchor="ctr"/>
                </a:tc>
                <a:tc hMerge="1">
                  <a:txBody>
                    <a:bodyPr/>
                    <a:lstStyle/>
                    <a:p>
                      <a:endParaRPr lang="en-US"/>
                    </a:p>
                  </a:txBody>
                  <a:tcPr/>
                </a:tc>
                <a:tc gridSpan="2">
                  <a:txBody>
                    <a:bodyPr/>
                    <a:lstStyle/>
                    <a:p>
                      <a:pPr marL="0" marR="0" algn="ctr">
                        <a:spcBef>
                          <a:spcPts val="0"/>
                        </a:spcBef>
                        <a:spcAft>
                          <a:spcPts val="0"/>
                        </a:spcAft>
                      </a:pPr>
                      <a:r>
                        <a:rPr lang="en-IN" sz="1200" dirty="0">
                          <a:effectLst/>
                          <a:latin typeface="Times New Roman" panose="02020603050405020304" pitchFamily="18" charset="0"/>
                          <a:cs typeface="Times New Roman" panose="02020603050405020304" pitchFamily="18" charset="0"/>
                        </a:rPr>
                        <a:t>78.0</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0" marB="0" anchor="ctr"/>
                </a:tc>
                <a:tc hMerge="1">
                  <a:txBody>
                    <a:bodyPr/>
                    <a:lstStyle/>
                    <a:p>
                      <a:endParaRPr lang="en-US"/>
                    </a:p>
                  </a:txBody>
                  <a:tcPr/>
                </a:tc>
                <a:extLst>
                  <a:ext uri="{0D108BD9-81ED-4DB2-BD59-A6C34878D82A}">
                    <a16:rowId xmlns:a16="http://schemas.microsoft.com/office/drawing/2014/main" val="797690501"/>
                  </a:ext>
                </a:extLst>
              </a:tr>
            </a:tbl>
          </a:graphicData>
        </a:graphic>
      </p:graphicFrame>
    </p:spTree>
    <p:extLst>
      <p:ext uri="{BB962C8B-B14F-4D97-AF65-F5344CB8AC3E}">
        <p14:creationId xmlns:p14="http://schemas.microsoft.com/office/powerpoint/2010/main" val="24512634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164" y="252234"/>
            <a:ext cx="7886700" cy="562922"/>
          </a:xfrm>
        </p:spPr>
        <p:txBody>
          <a:bodyPr>
            <a:noAutofit/>
          </a:bodyPr>
          <a:lstStyle/>
          <a:p>
            <a:pPr algn="ctr"/>
            <a:r>
              <a:rPr lang="en-US" sz="2800" dirty="0" smtClean="0">
                <a:solidFill>
                  <a:srgbClr val="FF0000"/>
                </a:solidFill>
                <a:latin typeface="Times New Roman" panose="02020603050405020304" pitchFamily="18" charset="0"/>
                <a:cs typeface="Times New Roman" panose="02020603050405020304" pitchFamily="18" charset="0"/>
              </a:rPr>
              <a:t>Experimental Results</a:t>
            </a:r>
            <a:endParaRPr lang="en-US" sz="2800"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21303" y="815156"/>
            <a:ext cx="8352416" cy="5844643"/>
          </a:xfrm>
        </p:spPr>
        <p:txBody>
          <a:bodyPr>
            <a:normAutofit/>
          </a:bodyPr>
          <a:lstStyle/>
          <a:p>
            <a:pPr marL="0" indent="0" algn="ctr">
              <a:lnSpc>
                <a:spcPct val="100000"/>
              </a:lnSpc>
              <a:spcBef>
                <a:spcPts val="600"/>
              </a:spcBef>
              <a:spcAft>
                <a:spcPts val="600"/>
              </a:spcAft>
              <a:buNone/>
            </a:pPr>
            <a:r>
              <a:rPr lang="en-US" sz="2400" dirty="0" smtClean="0">
                <a:solidFill>
                  <a:srgbClr val="7030A0"/>
                </a:solidFill>
                <a:latin typeface="Times New Roman" panose="02020603050405020304" pitchFamily="18" charset="0"/>
                <a:cs typeface="Times New Roman" panose="02020603050405020304" pitchFamily="18" charset="0"/>
              </a:rPr>
              <a:t>Validating the Proposed Classification </a:t>
            </a:r>
          </a:p>
          <a:p>
            <a:pPr marL="0" indent="0" algn="ctr">
              <a:lnSpc>
                <a:spcPct val="100000"/>
              </a:lnSpc>
              <a:spcBef>
                <a:spcPts val="600"/>
              </a:spcBef>
              <a:spcAft>
                <a:spcPts val="600"/>
              </a:spcAft>
              <a:buNone/>
            </a:pPr>
            <a:r>
              <a:rPr lang="en-US" sz="1800" dirty="0" smtClean="0">
                <a:latin typeface="Times New Roman" panose="02020603050405020304" pitchFamily="18" charset="0"/>
                <a:cs typeface="Times New Roman" panose="02020603050405020304" pitchFamily="18" charset="0"/>
              </a:rPr>
              <a:t>Table: </a:t>
            </a:r>
            <a:r>
              <a:rPr lang="en-US" sz="1800" dirty="0">
                <a:latin typeface="Times New Roman" panose="02020603050405020304" pitchFamily="18" charset="0"/>
                <a:cs typeface="Times New Roman" panose="02020603050405020304" pitchFamily="18" charset="0"/>
              </a:rPr>
              <a:t>Text detection performance in terms of F-measure of different methods for our and standard full dataset at image level before and after classification. BC denotes before classification and AC denotes after classification. </a:t>
            </a:r>
            <a:endParaRPr lang="en-US" sz="1800" dirty="0" smtClean="0">
              <a:latin typeface="Times New Roman" panose="02020603050405020304" pitchFamily="18" charset="0"/>
              <a:cs typeface="Times New Roman" panose="02020603050405020304" pitchFamily="18" charset="0"/>
            </a:endParaRPr>
          </a:p>
          <a:p>
            <a:pPr marL="0" indent="0" algn="ctr">
              <a:lnSpc>
                <a:spcPct val="100000"/>
              </a:lnSpc>
              <a:spcBef>
                <a:spcPts val="600"/>
              </a:spcBef>
              <a:spcAft>
                <a:spcPts val="600"/>
              </a:spcAft>
              <a:buNone/>
            </a:pPr>
            <a:endParaRPr lang="en-US" sz="1800" dirty="0">
              <a:latin typeface="Times New Roman" panose="02020603050405020304" pitchFamily="18" charset="0"/>
              <a:cs typeface="Times New Roman" panose="02020603050405020304" pitchFamily="18" charset="0"/>
            </a:endParaRPr>
          </a:p>
          <a:p>
            <a:pPr marL="0" indent="0" algn="ctr">
              <a:lnSpc>
                <a:spcPct val="100000"/>
              </a:lnSpc>
              <a:spcBef>
                <a:spcPts val="600"/>
              </a:spcBef>
              <a:spcAft>
                <a:spcPts val="600"/>
              </a:spcAft>
              <a:buNone/>
            </a:pPr>
            <a:endParaRPr lang="en-US" sz="1800" dirty="0" smtClean="0">
              <a:latin typeface="Times New Roman" panose="02020603050405020304" pitchFamily="18" charset="0"/>
              <a:cs typeface="Times New Roman" panose="02020603050405020304" pitchFamily="18" charset="0"/>
            </a:endParaRPr>
          </a:p>
          <a:p>
            <a:pPr marL="0" indent="0" algn="ctr">
              <a:lnSpc>
                <a:spcPct val="100000"/>
              </a:lnSpc>
              <a:spcBef>
                <a:spcPts val="600"/>
              </a:spcBef>
              <a:spcAft>
                <a:spcPts val="600"/>
              </a:spcAft>
              <a:buNone/>
            </a:pPr>
            <a:endParaRPr lang="en-US" sz="1800" dirty="0">
              <a:latin typeface="Times New Roman" panose="02020603050405020304" pitchFamily="18" charset="0"/>
              <a:cs typeface="Times New Roman" panose="02020603050405020304" pitchFamily="18" charset="0"/>
            </a:endParaRPr>
          </a:p>
          <a:p>
            <a:pPr marL="0" indent="0" algn="ctr">
              <a:lnSpc>
                <a:spcPct val="100000"/>
              </a:lnSpc>
              <a:spcBef>
                <a:spcPts val="600"/>
              </a:spcBef>
              <a:spcAft>
                <a:spcPts val="600"/>
              </a:spcAft>
              <a:buNone/>
            </a:pPr>
            <a:endParaRPr lang="en-US" sz="1800" dirty="0" smtClean="0">
              <a:latin typeface="Times New Roman" panose="02020603050405020304" pitchFamily="18" charset="0"/>
              <a:cs typeface="Times New Roman" panose="02020603050405020304" pitchFamily="18" charset="0"/>
            </a:endParaRPr>
          </a:p>
          <a:p>
            <a:pPr marL="0" indent="0" algn="ctr">
              <a:lnSpc>
                <a:spcPct val="100000"/>
              </a:lnSpc>
              <a:spcBef>
                <a:spcPts val="600"/>
              </a:spcBef>
              <a:spcAft>
                <a:spcPts val="600"/>
              </a:spcAft>
              <a:buNone/>
            </a:pPr>
            <a:r>
              <a:rPr lang="en-US" sz="1600" dirty="0" smtClean="0">
                <a:latin typeface="Times New Roman" panose="02020603050405020304" pitchFamily="18" charset="0"/>
                <a:cs typeface="Times New Roman" panose="02020603050405020304" pitchFamily="18" charset="0"/>
              </a:rPr>
              <a:t>Table: Text </a:t>
            </a:r>
            <a:r>
              <a:rPr lang="en-US" sz="1600" dirty="0">
                <a:latin typeface="Times New Roman" panose="02020603050405020304" pitchFamily="18" charset="0"/>
                <a:cs typeface="Times New Roman" panose="02020603050405020304" pitchFamily="18" charset="0"/>
              </a:rPr>
              <a:t>recognition performance in terms of character recognition rate of different methods for our and standard dataset at line levels before and after classification. BC denotes before classification and AC denotes after classification.  </a:t>
            </a:r>
          </a:p>
          <a:p>
            <a:pPr marL="0" indent="0" algn="ctr">
              <a:lnSpc>
                <a:spcPct val="100000"/>
              </a:lnSpc>
              <a:spcBef>
                <a:spcPts val="600"/>
              </a:spcBef>
              <a:spcAft>
                <a:spcPts val="600"/>
              </a:spcAft>
              <a:buNone/>
            </a:pPr>
            <a:endParaRPr lang="en-US" sz="2000" dirty="0" smtClean="0">
              <a:latin typeface="Times New Roman" panose="02020603050405020304" pitchFamily="18" charset="0"/>
              <a:cs typeface="Times New Roman" panose="02020603050405020304" pitchFamily="18" charset="0"/>
            </a:endParaRPr>
          </a:p>
          <a:p>
            <a:pPr algn="just">
              <a:lnSpc>
                <a:spcPct val="100000"/>
              </a:lnSpc>
              <a:spcBef>
                <a:spcPts val="600"/>
              </a:spcBef>
              <a:spcAft>
                <a:spcPts val="600"/>
              </a:spcAft>
            </a:pPr>
            <a:endParaRPr lang="en-US" sz="2000" dirty="0">
              <a:latin typeface="Times New Roman" panose="02020603050405020304" pitchFamily="18" charset="0"/>
              <a:cs typeface="Times New Roman" panose="02020603050405020304" pitchFamily="18" charset="0"/>
            </a:endParaRPr>
          </a:p>
          <a:p>
            <a:pPr algn="just">
              <a:lnSpc>
                <a:spcPct val="100000"/>
              </a:lnSpc>
              <a:spcBef>
                <a:spcPts val="600"/>
              </a:spcBef>
              <a:spcAft>
                <a:spcPts val="600"/>
              </a:spcAft>
            </a:pPr>
            <a:endParaRPr lang="en-US" sz="2000" dirty="0" smtClean="0">
              <a:latin typeface="Times New Roman" panose="02020603050405020304" pitchFamily="18" charset="0"/>
              <a:cs typeface="Times New Roman" panose="02020603050405020304" pitchFamily="18" charset="0"/>
            </a:endParaRPr>
          </a:p>
          <a:p>
            <a:pPr marL="0" indent="0" algn="just">
              <a:lnSpc>
                <a:spcPct val="100000"/>
              </a:lnSpc>
              <a:spcBef>
                <a:spcPts val="600"/>
              </a:spcBef>
              <a:spcAft>
                <a:spcPts val="600"/>
              </a:spcAft>
              <a:buNone/>
            </a:pPr>
            <a:endParaRPr lang="en-US" sz="2000" dirty="0" smtClean="0">
              <a:solidFill>
                <a:srgbClr val="00B050"/>
              </a:solidFill>
              <a:latin typeface="Times New Roman" panose="02020603050405020304" pitchFamily="18" charset="0"/>
              <a:cs typeface="Times New Roman" panose="02020603050405020304"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val="224412068"/>
              </p:ext>
            </p:extLst>
          </p:nvPr>
        </p:nvGraphicFramePr>
        <p:xfrm>
          <a:off x="623164" y="2351391"/>
          <a:ext cx="7886700" cy="1510924"/>
        </p:xfrm>
        <a:graphic>
          <a:graphicData uri="http://schemas.openxmlformats.org/drawingml/2006/table">
            <a:tbl>
              <a:tblPr firstRow="1" firstCol="1" bandRow="1">
                <a:tableStyleId>{5C22544A-7EE6-4342-B048-85BDC9FD1C3A}</a:tableStyleId>
              </a:tblPr>
              <a:tblGrid>
                <a:gridCol w="876300">
                  <a:extLst>
                    <a:ext uri="{9D8B030D-6E8A-4147-A177-3AD203B41FA5}">
                      <a16:colId xmlns:a16="http://schemas.microsoft.com/office/drawing/2014/main" val="1265772371"/>
                    </a:ext>
                  </a:extLst>
                </a:gridCol>
                <a:gridCol w="876300">
                  <a:extLst>
                    <a:ext uri="{9D8B030D-6E8A-4147-A177-3AD203B41FA5}">
                      <a16:colId xmlns:a16="http://schemas.microsoft.com/office/drawing/2014/main" val="1267864998"/>
                    </a:ext>
                  </a:extLst>
                </a:gridCol>
                <a:gridCol w="876300">
                  <a:extLst>
                    <a:ext uri="{9D8B030D-6E8A-4147-A177-3AD203B41FA5}">
                      <a16:colId xmlns:a16="http://schemas.microsoft.com/office/drawing/2014/main" val="2920699492"/>
                    </a:ext>
                  </a:extLst>
                </a:gridCol>
                <a:gridCol w="876300">
                  <a:extLst>
                    <a:ext uri="{9D8B030D-6E8A-4147-A177-3AD203B41FA5}">
                      <a16:colId xmlns:a16="http://schemas.microsoft.com/office/drawing/2014/main" val="1021435537"/>
                    </a:ext>
                  </a:extLst>
                </a:gridCol>
                <a:gridCol w="876300">
                  <a:extLst>
                    <a:ext uri="{9D8B030D-6E8A-4147-A177-3AD203B41FA5}">
                      <a16:colId xmlns:a16="http://schemas.microsoft.com/office/drawing/2014/main" val="614527767"/>
                    </a:ext>
                  </a:extLst>
                </a:gridCol>
                <a:gridCol w="876300">
                  <a:extLst>
                    <a:ext uri="{9D8B030D-6E8A-4147-A177-3AD203B41FA5}">
                      <a16:colId xmlns:a16="http://schemas.microsoft.com/office/drawing/2014/main" val="3882963473"/>
                    </a:ext>
                  </a:extLst>
                </a:gridCol>
                <a:gridCol w="876300">
                  <a:extLst>
                    <a:ext uri="{9D8B030D-6E8A-4147-A177-3AD203B41FA5}">
                      <a16:colId xmlns:a16="http://schemas.microsoft.com/office/drawing/2014/main" val="1797301331"/>
                    </a:ext>
                  </a:extLst>
                </a:gridCol>
                <a:gridCol w="876300">
                  <a:extLst>
                    <a:ext uri="{9D8B030D-6E8A-4147-A177-3AD203B41FA5}">
                      <a16:colId xmlns:a16="http://schemas.microsoft.com/office/drawing/2014/main" val="441244491"/>
                    </a:ext>
                  </a:extLst>
                </a:gridCol>
                <a:gridCol w="876300">
                  <a:extLst>
                    <a:ext uri="{9D8B030D-6E8A-4147-A177-3AD203B41FA5}">
                      <a16:colId xmlns:a16="http://schemas.microsoft.com/office/drawing/2014/main" val="2540985244"/>
                    </a:ext>
                  </a:extLst>
                </a:gridCol>
              </a:tblGrid>
              <a:tr h="246164">
                <a:tc rowSpan="3">
                  <a:txBody>
                    <a:bodyPr/>
                    <a:lstStyle/>
                    <a:p>
                      <a:pPr marL="0" marR="0" algn="ctr">
                        <a:spcBef>
                          <a:spcPts val="0"/>
                        </a:spcBef>
                        <a:spcAft>
                          <a:spcPts val="0"/>
                        </a:spcAft>
                      </a:pPr>
                      <a:r>
                        <a:rPr lang="en-IN" sz="1200" dirty="0">
                          <a:effectLst/>
                          <a:latin typeface="Times New Roman" panose="02020603050405020304" pitchFamily="18" charset="0"/>
                          <a:cs typeface="Times New Roman" panose="02020603050405020304" pitchFamily="18" charset="0"/>
                        </a:rPr>
                        <a:t>Methods</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0" marB="0" anchor="ctr"/>
                </a:tc>
                <a:tc gridSpan="4">
                  <a:txBody>
                    <a:bodyPr/>
                    <a:lstStyle/>
                    <a:p>
                      <a:pPr marL="0" marR="0" algn="ctr">
                        <a:spcBef>
                          <a:spcPts val="0"/>
                        </a:spcBef>
                        <a:spcAft>
                          <a:spcPts val="0"/>
                        </a:spcAft>
                      </a:pPr>
                      <a:r>
                        <a:rPr lang="en-IN" sz="1200" dirty="0">
                          <a:effectLst/>
                          <a:latin typeface="Times New Roman" panose="02020603050405020304" pitchFamily="18" charset="0"/>
                          <a:cs typeface="Times New Roman" panose="02020603050405020304" pitchFamily="18" charset="0"/>
                        </a:rPr>
                        <a:t>Our Dataset-image level </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algn="ctr">
                        <a:spcBef>
                          <a:spcPts val="0"/>
                        </a:spcBef>
                        <a:spcAft>
                          <a:spcPts val="0"/>
                        </a:spcAft>
                      </a:pPr>
                      <a:r>
                        <a:rPr lang="en-IN" sz="1200" dirty="0">
                          <a:effectLst/>
                          <a:latin typeface="Times New Roman" panose="02020603050405020304" pitchFamily="18" charset="0"/>
                          <a:cs typeface="Times New Roman" panose="02020603050405020304" pitchFamily="18" charset="0"/>
                        </a:rPr>
                        <a:t>Standard dataset-image level </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0" marB="0"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724107396"/>
                  </a:ext>
                </a:extLst>
              </a:tr>
              <a:tr h="252952">
                <a:tc vMerge="1">
                  <a:txBody>
                    <a:bodyPr/>
                    <a:lstStyle/>
                    <a:p>
                      <a:endParaRPr lang="en-US"/>
                    </a:p>
                  </a:txBody>
                  <a:tcPr/>
                </a:tc>
                <a:tc>
                  <a:txBody>
                    <a:bodyPr/>
                    <a:lstStyle/>
                    <a:p>
                      <a:pPr marL="0" marR="0" algn="ctr">
                        <a:spcBef>
                          <a:spcPts val="0"/>
                        </a:spcBef>
                        <a:spcAft>
                          <a:spcPts val="0"/>
                        </a:spcAft>
                      </a:pPr>
                      <a:r>
                        <a:rPr lang="en-IN" sz="1200">
                          <a:effectLst/>
                          <a:latin typeface="Times New Roman" panose="02020603050405020304" pitchFamily="18" charset="0"/>
                          <a:cs typeface="Times New Roman" panose="02020603050405020304" pitchFamily="18" charset="0"/>
                        </a:rPr>
                        <a:t>BC</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0" marB="0" anchor="ctr"/>
                </a:tc>
                <a:tc gridSpan="3">
                  <a:txBody>
                    <a:bodyPr/>
                    <a:lstStyle/>
                    <a:p>
                      <a:pPr marL="0" marR="0" algn="ctr">
                        <a:spcBef>
                          <a:spcPts val="0"/>
                        </a:spcBef>
                        <a:spcAft>
                          <a:spcPts val="0"/>
                        </a:spcAft>
                      </a:pPr>
                      <a:r>
                        <a:rPr lang="en-IN" sz="1200" dirty="0">
                          <a:effectLst/>
                          <a:latin typeface="Times New Roman" panose="02020603050405020304" pitchFamily="18" charset="0"/>
                          <a:cs typeface="Times New Roman" panose="02020603050405020304" pitchFamily="18" charset="0"/>
                        </a:rPr>
                        <a:t>AC</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0" marB="0" anchor="ctr"/>
                </a:tc>
                <a:tc hMerge="1">
                  <a:txBody>
                    <a:bodyPr/>
                    <a:lstStyle/>
                    <a:p>
                      <a:endParaRPr lang="en-US"/>
                    </a:p>
                  </a:txBody>
                  <a:tcPr/>
                </a:tc>
                <a:tc hMerge="1">
                  <a:txBody>
                    <a:bodyPr/>
                    <a:lstStyle/>
                    <a:p>
                      <a:endParaRPr lang="en-US"/>
                    </a:p>
                  </a:txBody>
                  <a:tcPr/>
                </a:tc>
                <a:tc>
                  <a:txBody>
                    <a:bodyPr/>
                    <a:lstStyle/>
                    <a:p>
                      <a:pPr marL="0" marR="0" algn="ctr">
                        <a:spcBef>
                          <a:spcPts val="0"/>
                        </a:spcBef>
                        <a:spcAft>
                          <a:spcPts val="0"/>
                        </a:spcAft>
                      </a:pPr>
                      <a:r>
                        <a:rPr lang="en-IN" sz="1200" dirty="0">
                          <a:effectLst/>
                          <a:latin typeface="Times New Roman" panose="02020603050405020304" pitchFamily="18" charset="0"/>
                          <a:cs typeface="Times New Roman" panose="02020603050405020304" pitchFamily="18" charset="0"/>
                        </a:rPr>
                        <a:t>BC</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0" marB="0" anchor="ctr"/>
                </a:tc>
                <a:tc gridSpan="3">
                  <a:txBody>
                    <a:bodyPr/>
                    <a:lstStyle/>
                    <a:p>
                      <a:pPr marL="0" marR="0" algn="ctr">
                        <a:spcBef>
                          <a:spcPts val="0"/>
                        </a:spcBef>
                        <a:spcAft>
                          <a:spcPts val="0"/>
                        </a:spcAft>
                      </a:pPr>
                      <a:r>
                        <a:rPr lang="en-IN" sz="1200" dirty="0">
                          <a:effectLst/>
                          <a:latin typeface="Times New Roman" panose="02020603050405020304" pitchFamily="18" charset="0"/>
                          <a:cs typeface="Times New Roman" panose="02020603050405020304" pitchFamily="18" charset="0"/>
                        </a:rPr>
                        <a:t>AC</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0" marB="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43811429"/>
                  </a:ext>
                </a:extLst>
              </a:tr>
              <a:tr h="252952">
                <a:tc vMerge="1">
                  <a:txBody>
                    <a:bodyPr/>
                    <a:lstStyle/>
                    <a:p>
                      <a:endParaRPr lang="en-US"/>
                    </a:p>
                  </a:txBody>
                  <a:tcPr/>
                </a:tc>
                <a:tc>
                  <a:txBody>
                    <a:bodyPr/>
                    <a:lstStyle/>
                    <a:p>
                      <a:pPr marL="0" marR="0" algn="ctr">
                        <a:spcBef>
                          <a:spcPts val="0"/>
                        </a:spcBef>
                        <a:spcAft>
                          <a:spcPts val="0"/>
                        </a:spcAft>
                      </a:pPr>
                      <a:r>
                        <a:rPr lang="en-IN" sz="1200">
                          <a:effectLst/>
                          <a:latin typeface="Times New Roman" panose="02020603050405020304" pitchFamily="18" charset="0"/>
                          <a:cs typeface="Times New Roman" panose="02020603050405020304" pitchFamily="18" charset="0"/>
                        </a:rPr>
                        <a:t>2D + 3D</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0" marB="0" anchor="ctr"/>
                </a:tc>
                <a:tc>
                  <a:txBody>
                    <a:bodyPr/>
                    <a:lstStyle/>
                    <a:p>
                      <a:pPr marL="0" marR="0" algn="ctr">
                        <a:spcBef>
                          <a:spcPts val="0"/>
                        </a:spcBef>
                        <a:spcAft>
                          <a:spcPts val="0"/>
                        </a:spcAft>
                      </a:pPr>
                      <a:r>
                        <a:rPr lang="en-IN" sz="1200">
                          <a:effectLst/>
                          <a:latin typeface="Times New Roman" panose="02020603050405020304" pitchFamily="18" charset="0"/>
                          <a:cs typeface="Times New Roman" panose="02020603050405020304" pitchFamily="18" charset="0"/>
                        </a:rPr>
                        <a:t>2D</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0" marB="0" anchor="ctr"/>
                </a:tc>
                <a:tc>
                  <a:txBody>
                    <a:bodyPr/>
                    <a:lstStyle/>
                    <a:p>
                      <a:pPr marL="0" marR="0" algn="ctr">
                        <a:spcBef>
                          <a:spcPts val="0"/>
                        </a:spcBef>
                        <a:spcAft>
                          <a:spcPts val="0"/>
                        </a:spcAft>
                      </a:pPr>
                      <a:r>
                        <a:rPr lang="en-IN" sz="1200" dirty="0">
                          <a:effectLst/>
                          <a:latin typeface="Times New Roman" panose="02020603050405020304" pitchFamily="18" charset="0"/>
                          <a:cs typeface="Times New Roman" panose="02020603050405020304" pitchFamily="18" charset="0"/>
                        </a:rPr>
                        <a:t>3D</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0" marB="0" anchor="ctr"/>
                </a:tc>
                <a:tc>
                  <a:txBody>
                    <a:bodyPr/>
                    <a:lstStyle/>
                    <a:p>
                      <a:pPr marL="0" marR="0" algn="ctr">
                        <a:spcBef>
                          <a:spcPts val="0"/>
                        </a:spcBef>
                        <a:spcAft>
                          <a:spcPts val="0"/>
                        </a:spcAft>
                      </a:pPr>
                      <a:r>
                        <a:rPr lang="en-IN" sz="1200">
                          <a:effectLst/>
                          <a:latin typeface="Times New Roman" panose="02020603050405020304" pitchFamily="18" charset="0"/>
                          <a:cs typeface="Times New Roman" panose="02020603050405020304" pitchFamily="18" charset="0"/>
                        </a:rPr>
                        <a:t>Avg</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0" marB="0" anchor="ctr"/>
                </a:tc>
                <a:tc>
                  <a:txBody>
                    <a:bodyPr/>
                    <a:lstStyle/>
                    <a:p>
                      <a:pPr marL="0" marR="0" algn="ctr">
                        <a:spcBef>
                          <a:spcPts val="0"/>
                        </a:spcBef>
                        <a:spcAft>
                          <a:spcPts val="0"/>
                        </a:spcAft>
                      </a:pPr>
                      <a:r>
                        <a:rPr lang="en-IN" sz="1200">
                          <a:effectLst/>
                          <a:latin typeface="Times New Roman" panose="02020603050405020304" pitchFamily="18" charset="0"/>
                          <a:cs typeface="Times New Roman" panose="02020603050405020304" pitchFamily="18" charset="0"/>
                        </a:rPr>
                        <a:t>2D + 3D</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0" marB="0" anchor="ctr"/>
                </a:tc>
                <a:tc>
                  <a:txBody>
                    <a:bodyPr/>
                    <a:lstStyle/>
                    <a:p>
                      <a:pPr marL="0" marR="0" algn="ctr">
                        <a:spcBef>
                          <a:spcPts val="0"/>
                        </a:spcBef>
                        <a:spcAft>
                          <a:spcPts val="0"/>
                        </a:spcAft>
                      </a:pPr>
                      <a:r>
                        <a:rPr lang="en-IN" sz="1200">
                          <a:effectLst/>
                          <a:latin typeface="Times New Roman" panose="02020603050405020304" pitchFamily="18" charset="0"/>
                          <a:cs typeface="Times New Roman" panose="02020603050405020304" pitchFamily="18" charset="0"/>
                        </a:rPr>
                        <a:t>2D</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0" marB="0" anchor="ctr"/>
                </a:tc>
                <a:tc>
                  <a:txBody>
                    <a:bodyPr/>
                    <a:lstStyle/>
                    <a:p>
                      <a:pPr marL="0" marR="0" algn="ctr">
                        <a:spcBef>
                          <a:spcPts val="0"/>
                        </a:spcBef>
                        <a:spcAft>
                          <a:spcPts val="0"/>
                        </a:spcAft>
                      </a:pPr>
                      <a:r>
                        <a:rPr lang="en-IN" sz="1200">
                          <a:effectLst/>
                          <a:latin typeface="Times New Roman" panose="02020603050405020304" pitchFamily="18" charset="0"/>
                          <a:cs typeface="Times New Roman" panose="02020603050405020304" pitchFamily="18" charset="0"/>
                        </a:rPr>
                        <a:t>3D</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0" marB="0" anchor="ctr"/>
                </a:tc>
                <a:tc>
                  <a:txBody>
                    <a:bodyPr/>
                    <a:lstStyle/>
                    <a:p>
                      <a:pPr marL="0" marR="0" algn="ctr">
                        <a:spcBef>
                          <a:spcPts val="0"/>
                        </a:spcBef>
                        <a:spcAft>
                          <a:spcPts val="0"/>
                        </a:spcAft>
                      </a:pPr>
                      <a:r>
                        <a:rPr lang="en-IN" sz="1200" dirty="0" err="1">
                          <a:effectLst/>
                          <a:latin typeface="Times New Roman" panose="02020603050405020304" pitchFamily="18" charset="0"/>
                          <a:cs typeface="Times New Roman" panose="02020603050405020304" pitchFamily="18" charset="0"/>
                        </a:rPr>
                        <a:t>Avg</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0" marB="0" anchor="ctr"/>
                </a:tc>
                <a:extLst>
                  <a:ext uri="{0D108BD9-81ED-4DB2-BD59-A6C34878D82A}">
                    <a16:rowId xmlns:a16="http://schemas.microsoft.com/office/drawing/2014/main" val="3187406850"/>
                  </a:ext>
                </a:extLst>
              </a:tr>
              <a:tr h="252952">
                <a:tc>
                  <a:txBody>
                    <a:bodyPr/>
                    <a:lstStyle/>
                    <a:p>
                      <a:pPr marL="0" marR="0" algn="ctr">
                        <a:spcBef>
                          <a:spcPts val="0"/>
                        </a:spcBef>
                        <a:spcAft>
                          <a:spcPts val="0"/>
                        </a:spcAft>
                      </a:pPr>
                      <a:r>
                        <a:rPr lang="en-IN" sz="1200" dirty="0" err="1">
                          <a:effectLst/>
                          <a:latin typeface="Times New Roman" panose="02020603050405020304" pitchFamily="18" charset="0"/>
                          <a:cs typeface="Times New Roman" panose="02020603050405020304" pitchFamily="18" charset="0"/>
                        </a:rPr>
                        <a:t>PSEnet</a:t>
                      </a:r>
                      <a:r>
                        <a:rPr lang="en-IN"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0" marB="0" anchor="ctr"/>
                </a:tc>
                <a:tc>
                  <a:txBody>
                    <a:bodyPr/>
                    <a:lstStyle/>
                    <a:p>
                      <a:pPr marL="0" marR="0" algn="ctr">
                        <a:spcBef>
                          <a:spcPts val="0"/>
                        </a:spcBef>
                        <a:spcAft>
                          <a:spcPts val="0"/>
                        </a:spcAft>
                      </a:pPr>
                      <a:r>
                        <a:rPr lang="en-IN" sz="1200">
                          <a:effectLst/>
                          <a:latin typeface="Times New Roman" panose="02020603050405020304" pitchFamily="18" charset="0"/>
                          <a:cs typeface="Times New Roman" panose="02020603050405020304" pitchFamily="18" charset="0"/>
                        </a:rPr>
                        <a:t>67.9</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0" marB="0" anchor="ctr"/>
                </a:tc>
                <a:tc>
                  <a:txBody>
                    <a:bodyPr/>
                    <a:lstStyle/>
                    <a:p>
                      <a:pPr marL="0" marR="0" algn="ctr">
                        <a:spcBef>
                          <a:spcPts val="0"/>
                        </a:spcBef>
                        <a:spcAft>
                          <a:spcPts val="0"/>
                        </a:spcAft>
                      </a:pPr>
                      <a:r>
                        <a:rPr lang="en-IN" sz="1200" dirty="0">
                          <a:effectLst/>
                          <a:latin typeface="Times New Roman" panose="02020603050405020304" pitchFamily="18" charset="0"/>
                          <a:cs typeface="Times New Roman" panose="02020603050405020304" pitchFamily="18" charset="0"/>
                        </a:rPr>
                        <a:t>73.3</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0" marB="0" anchor="ctr"/>
                </a:tc>
                <a:tc>
                  <a:txBody>
                    <a:bodyPr/>
                    <a:lstStyle/>
                    <a:p>
                      <a:pPr marL="0" marR="0" algn="ctr">
                        <a:spcBef>
                          <a:spcPts val="0"/>
                        </a:spcBef>
                        <a:spcAft>
                          <a:spcPts val="0"/>
                        </a:spcAft>
                      </a:pPr>
                      <a:r>
                        <a:rPr lang="en-IN" sz="1200" dirty="0">
                          <a:effectLst/>
                          <a:latin typeface="Times New Roman" panose="02020603050405020304" pitchFamily="18" charset="0"/>
                          <a:cs typeface="Times New Roman" panose="02020603050405020304" pitchFamily="18" charset="0"/>
                        </a:rPr>
                        <a:t>66.9</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0" marB="0" anchor="ctr"/>
                </a:tc>
                <a:tc>
                  <a:txBody>
                    <a:bodyPr/>
                    <a:lstStyle/>
                    <a:p>
                      <a:pPr marL="0" marR="0" algn="ctr">
                        <a:spcBef>
                          <a:spcPts val="0"/>
                        </a:spcBef>
                        <a:spcAft>
                          <a:spcPts val="0"/>
                        </a:spcAft>
                      </a:pPr>
                      <a:r>
                        <a:rPr lang="en-IN" sz="1200">
                          <a:effectLst/>
                          <a:latin typeface="Times New Roman" panose="02020603050405020304" pitchFamily="18" charset="0"/>
                          <a:cs typeface="Times New Roman" panose="02020603050405020304" pitchFamily="18" charset="0"/>
                        </a:rPr>
                        <a:t>70.1</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0" marB="0" anchor="ctr"/>
                </a:tc>
                <a:tc>
                  <a:txBody>
                    <a:bodyPr/>
                    <a:lstStyle/>
                    <a:p>
                      <a:pPr marL="0" marR="0" algn="ctr">
                        <a:spcBef>
                          <a:spcPts val="0"/>
                        </a:spcBef>
                        <a:spcAft>
                          <a:spcPts val="0"/>
                        </a:spcAft>
                      </a:pPr>
                      <a:r>
                        <a:rPr lang="en-IN" sz="1200">
                          <a:effectLst/>
                          <a:latin typeface="Times New Roman" panose="02020603050405020304" pitchFamily="18" charset="0"/>
                          <a:cs typeface="Times New Roman" panose="02020603050405020304" pitchFamily="18" charset="0"/>
                        </a:rPr>
                        <a:t>73.3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0" marB="0" anchor="ctr"/>
                </a:tc>
                <a:tc>
                  <a:txBody>
                    <a:bodyPr/>
                    <a:lstStyle/>
                    <a:p>
                      <a:pPr marL="0" marR="0" algn="ctr">
                        <a:spcBef>
                          <a:spcPts val="0"/>
                        </a:spcBef>
                        <a:spcAft>
                          <a:spcPts val="0"/>
                        </a:spcAft>
                      </a:pPr>
                      <a:r>
                        <a:rPr lang="en-IN" sz="1200">
                          <a:effectLst/>
                          <a:latin typeface="Times New Roman" panose="02020603050405020304" pitchFamily="18" charset="0"/>
                          <a:cs typeface="Times New Roman" panose="02020603050405020304" pitchFamily="18" charset="0"/>
                        </a:rPr>
                        <a:t>88.6</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0" marB="0" anchor="ctr"/>
                </a:tc>
                <a:tc>
                  <a:txBody>
                    <a:bodyPr/>
                    <a:lstStyle/>
                    <a:p>
                      <a:pPr marL="0" marR="0" algn="ctr">
                        <a:spcBef>
                          <a:spcPts val="0"/>
                        </a:spcBef>
                        <a:spcAft>
                          <a:spcPts val="0"/>
                        </a:spcAft>
                      </a:pPr>
                      <a:r>
                        <a:rPr lang="en-IN" sz="1200">
                          <a:effectLst/>
                          <a:latin typeface="Times New Roman" panose="02020603050405020304" pitchFamily="18" charset="0"/>
                          <a:cs typeface="Times New Roman" panose="02020603050405020304" pitchFamily="18" charset="0"/>
                        </a:rPr>
                        <a:t>64.0</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0" marB="0" anchor="ctr"/>
                </a:tc>
                <a:tc>
                  <a:txBody>
                    <a:bodyPr/>
                    <a:lstStyle/>
                    <a:p>
                      <a:pPr marL="0" marR="0" algn="ctr">
                        <a:spcBef>
                          <a:spcPts val="0"/>
                        </a:spcBef>
                        <a:spcAft>
                          <a:spcPts val="0"/>
                        </a:spcAft>
                      </a:pPr>
                      <a:r>
                        <a:rPr lang="en-IN" sz="1200" dirty="0">
                          <a:effectLst/>
                          <a:latin typeface="Times New Roman" panose="02020603050405020304" pitchFamily="18" charset="0"/>
                          <a:cs typeface="Times New Roman" panose="02020603050405020304" pitchFamily="18" charset="0"/>
                        </a:rPr>
                        <a:t>76.3</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0" marB="0" anchor="ctr"/>
                </a:tc>
                <a:extLst>
                  <a:ext uri="{0D108BD9-81ED-4DB2-BD59-A6C34878D82A}">
                    <a16:rowId xmlns:a16="http://schemas.microsoft.com/office/drawing/2014/main" val="4085848833"/>
                  </a:ext>
                </a:extLst>
              </a:tr>
              <a:tr h="252952">
                <a:tc>
                  <a:txBody>
                    <a:bodyPr/>
                    <a:lstStyle/>
                    <a:p>
                      <a:pPr marL="0" marR="0" algn="ctr">
                        <a:spcBef>
                          <a:spcPts val="0"/>
                        </a:spcBef>
                        <a:spcAft>
                          <a:spcPts val="0"/>
                        </a:spcAft>
                      </a:pPr>
                      <a:r>
                        <a:rPr lang="en-IN" sz="1200" dirty="0">
                          <a:effectLst/>
                          <a:latin typeface="Times New Roman" panose="02020603050405020304" pitchFamily="18" charset="0"/>
                          <a:cs typeface="Times New Roman" panose="02020603050405020304" pitchFamily="18" charset="0"/>
                        </a:rPr>
                        <a:t>FOTS </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0" marB="0" anchor="ctr"/>
                </a:tc>
                <a:tc>
                  <a:txBody>
                    <a:bodyPr/>
                    <a:lstStyle/>
                    <a:p>
                      <a:pPr marL="0" marR="0" algn="ctr">
                        <a:spcBef>
                          <a:spcPts val="0"/>
                        </a:spcBef>
                        <a:spcAft>
                          <a:spcPts val="0"/>
                        </a:spcAft>
                      </a:pPr>
                      <a:r>
                        <a:rPr lang="en-IN" sz="1200" dirty="0">
                          <a:effectLst/>
                          <a:latin typeface="Times New Roman" panose="02020603050405020304" pitchFamily="18" charset="0"/>
                          <a:cs typeface="Times New Roman" panose="02020603050405020304" pitchFamily="18" charset="0"/>
                        </a:rPr>
                        <a:t>59.2</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0" marB="0" anchor="ctr"/>
                </a:tc>
                <a:tc>
                  <a:txBody>
                    <a:bodyPr/>
                    <a:lstStyle/>
                    <a:p>
                      <a:pPr marL="0" marR="0" algn="ctr">
                        <a:spcBef>
                          <a:spcPts val="0"/>
                        </a:spcBef>
                        <a:spcAft>
                          <a:spcPts val="0"/>
                        </a:spcAft>
                      </a:pPr>
                      <a:r>
                        <a:rPr lang="en-IN" sz="1200" dirty="0">
                          <a:effectLst/>
                          <a:latin typeface="Times New Roman" panose="02020603050405020304" pitchFamily="18" charset="0"/>
                          <a:cs typeface="Times New Roman" panose="02020603050405020304" pitchFamily="18" charset="0"/>
                        </a:rPr>
                        <a:t>70.3</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0" marB="0" anchor="ctr"/>
                </a:tc>
                <a:tc>
                  <a:txBody>
                    <a:bodyPr/>
                    <a:lstStyle/>
                    <a:p>
                      <a:pPr marL="0" marR="0" algn="ctr">
                        <a:spcBef>
                          <a:spcPts val="0"/>
                        </a:spcBef>
                        <a:spcAft>
                          <a:spcPts val="0"/>
                        </a:spcAft>
                      </a:pPr>
                      <a:r>
                        <a:rPr lang="en-IN" sz="1200">
                          <a:effectLst/>
                          <a:latin typeface="Times New Roman" panose="02020603050405020304" pitchFamily="18" charset="0"/>
                          <a:cs typeface="Times New Roman" panose="02020603050405020304" pitchFamily="18" charset="0"/>
                        </a:rPr>
                        <a:t>56.9</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0" marB="0" anchor="ctr"/>
                </a:tc>
                <a:tc>
                  <a:txBody>
                    <a:bodyPr/>
                    <a:lstStyle/>
                    <a:p>
                      <a:pPr marL="0" marR="0" algn="ctr">
                        <a:spcBef>
                          <a:spcPts val="0"/>
                        </a:spcBef>
                        <a:spcAft>
                          <a:spcPts val="0"/>
                        </a:spcAft>
                      </a:pPr>
                      <a:r>
                        <a:rPr lang="en-IN" sz="1200">
                          <a:effectLst/>
                          <a:latin typeface="Times New Roman" panose="02020603050405020304" pitchFamily="18" charset="0"/>
                          <a:cs typeface="Times New Roman" panose="02020603050405020304" pitchFamily="18" charset="0"/>
                        </a:rPr>
                        <a:t>63.6</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0" marB="0" anchor="ctr"/>
                </a:tc>
                <a:tc>
                  <a:txBody>
                    <a:bodyPr/>
                    <a:lstStyle/>
                    <a:p>
                      <a:pPr marL="0" marR="0" algn="ctr">
                        <a:spcBef>
                          <a:spcPts val="0"/>
                        </a:spcBef>
                        <a:spcAft>
                          <a:spcPts val="0"/>
                        </a:spcAft>
                      </a:pPr>
                      <a:r>
                        <a:rPr lang="en-IN" sz="1200">
                          <a:effectLst/>
                          <a:latin typeface="Times New Roman" panose="02020603050405020304" pitchFamily="18" charset="0"/>
                          <a:cs typeface="Times New Roman" panose="02020603050405020304" pitchFamily="18" charset="0"/>
                        </a:rPr>
                        <a:t>64.3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0" marB="0" anchor="ctr"/>
                </a:tc>
                <a:tc>
                  <a:txBody>
                    <a:bodyPr/>
                    <a:lstStyle/>
                    <a:p>
                      <a:pPr marL="0" marR="0" algn="ctr">
                        <a:spcBef>
                          <a:spcPts val="0"/>
                        </a:spcBef>
                        <a:spcAft>
                          <a:spcPts val="0"/>
                        </a:spcAft>
                      </a:pPr>
                      <a:r>
                        <a:rPr lang="en-IN" sz="1200">
                          <a:effectLst/>
                          <a:latin typeface="Times New Roman" panose="02020603050405020304" pitchFamily="18" charset="0"/>
                          <a:cs typeface="Times New Roman" panose="02020603050405020304" pitchFamily="18" charset="0"/>
                        </a:rPr>
                        <a:t>75.1</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0" marB="0" anchor="ctr"/>
                </a:tc>
                <a:tc>
                  <a:txBody>
                    <a:bodyPr/>
                    <a:lstStyle/>
                    <a:p>
                      <a:pPr marL="0" marR="0" algn="ctr">
                        <a:spcBef>
                          <a:spcPts val="0"/>
                        </a:spcBef>
                        <a:spcAft>
                          <a:spcPts val="0"/>
                        </a:spcAft>
                      </a:pPr>
                      <a:r>
                        <a:rPr lang="en-IN" sz="1200">
                          <a:effectLst/>
                          <a:latin typeface="Times New Roman" panose="02020603050405020304" pitchFamily="18" charset="0"/>
                          <a:cs typeface="Times New Roman" panose="02020603050405020304" pitchFamily="18" charset="0"/>
                        </a:rPr>
                        <a:t>60.5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0" marB="0" anchor="ctr"/>
                </a:tc>
                <a:tc>
                  <a:txBody>
                    <a:bodyPr/>
                    <a:lstStyle/>
                    <a:p>
                      <a:pPr marL="0" marR="0" algn="ctr">
                        <a:spcBef>
                          <a:spcPts val="0"/>
                        </a:spcBef>
                        <a:spcAft>
                          <a:spcPts val="0"/>
                        </a:spcAft>
                      </a:pPr>
                      <a:r>
                        <a:rPr lang="en-IN" sz="1200" dirty="0">
                          <a:effectLst/>
                          <a:latin typeface="Times New Roman" panose="02020603050405020304" pitchFamily="18" charset="0"/>
                          <a:cs typeface="Times New Roman" panose="02020603050405020304" pitchFamily="18" charset="0"/>
                        </a:rPr>
                        <a:t>67.8</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0" marB="0" anchor="ctr"/>
                </a:tc>
                <a:extLst>
                  <a:ext uri="{0D108BD9-81ED-4DB2-BD59-A6C34878D82A}">
                    <a16:rowId xmlns:a16="http://schemas.microsoft.com/office/drawing/2014/main" val="2877998648"/>
                  </a:ext>
                </a:extLst>
              </a:tr>
              <a:tr h="252952">
                <a:tc>
                  <a:txBody>
                    <a:bodyPr/>
                    <a:lstStyle/>
                    <a:p>
                      <a:pPr marL="0" marR="0" algn="ctr">
                        <a:spcBef>
                          <a:spcPts val="0"/>
                        </a:spcBef>
                        <a:spcAft>
                          <a:spcPts val="0"/>
                        </a:spcAft>
                      </a:pPr>
                      <a:r>
                        <a:rPr lang="en-IN" sz="1200" dirty="0">
                          <a:effectLst/>
                          <a:latin typeface="Times New Roman" panose="02020603050405020304" pitchFamily="18" charset="0"/>
                          <a:cs typeface="Times New Roman" panose="02020603050405020304" pitchFamily="18" charset="0"/>
                        </a:rPr>
                        <a:t>DB </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0" marB="0" anchor="ctr"/>
                </a:tc>
                <a:tc>
                  <a:txBody>
                    <a:bodyPr/>
                    <a:lstStyle/>
                    <a:p>
                      <a:pPr marL="0" marR="0" algn="ctr">
                        <a:spcBef>
                          <a:spcPts val="0"/>
                        </a:spcBef>
                        <a:spcAft>
                          <a:spcPts val="0"/>
                        </a:spcAft>
                      </a:pPr>
                      <a:r>
                        <a:rPr lang="en-IN" sz="1200" dirty="0">
                          <a:effectLst/>
                          <a:latin typeface="Times New Roman" panose="02020603050405020304" pitchFamily="18" charset="0"/>
                          <a:cs typeface="Times New Roman" panose="02020603050405020304" pitchFamily="18" charset="0"/>
                        </a:rPr>
                        <a:t>60.5</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0" marB="0" anchor="ctr"/>
                </a:tc>
                <a:tc>
                  <a:txBody>
                    <a:bodyPr/>
                    <a:lstStyle/>
                    <a:p>
                      <a:pPr marL="0" marR="0" algn="ctr">
                        <a:spcBef>
                          <a:spcPts val="0"/>
                        </a:spcBef>
                        <a:spcAft>
                          <a:spcPts val="0"/>
                        </a:spcAft>
                      </a:pPr>
                      <a:r>
                        <a:rPr lang="en-IN" sz="1200" dirty="0">
                          <a:effectLst/>
                          <a:latin typeface="Times New Roman" panose="02020603050405020304" pitchFamily="18" charset="0"/>
                          <a:cs typeface="Times New Roman" panose="02020603050405020304" pitchFamily="18" charset="0"/>
                        </a:rPr>
                        <a:t>68.2</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0" marB="0" anchor="ctr"/>
                </a:tc>
                <a:tc>
                  <a:txBody>
                    <a:bodyPr/>
                    <a:lstStyle/>
                    <a:p>
                      <a:pPr marL="0" marR="0" algn="ctr">
                        <a:spcBef>
                          <a:spcPts val="0"/>
                        </a:spcBef>
                        <a:spcAft>
                          <a:spcPts val="0"/>
                        </a:spcAft>
                      </a:pPr>
                      <a:r>
                        <a:rPr lang="en-IN" sz="1200" dirty="0">
                          <a:effectLst/>
                          <a:latin typeface="Times New Roman" panose="02020603050405020304" pitchFamily="18" charset="0"/>
                          <a:cs typeface="Times New Roman" panose="02020603050405020304" pitchFamily="18" charset="0"/>
                        </a:rPr>
                        <a:t>59.1</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0" marB="0" anchor="ctr"/>
                </a:tc>
                <a:tc>
                  <a:txBody>
                    <a:bodyPr/>
                    <a:lstStyle/>
                    <a:p>
                      <a:pPr marL="0" marR="0" algn="ctr">
                        <a:spcBef>
                          <a:spcPts val="0"/>
                        </a:spcBef>
                        <a:spcAft>
                          <a:spcPts val="0"/>
                        </a:spcAft>
                      </a:pPr>
                      <a:r>
                        <a:rPr lang="en-IN" sz="1200" dirty="0">
                          <a:effectLst/>
                          <a:latin typeface="Times New Roman" panose="02020603050405020304" pitchFamily="18" charset="0"/>
                          <a:cs typeface="Times New Roman" panose="02020603050405020304" pitchFamily="18" charset="0"/>
                        </a:rPr>
                        <a:t>63.6</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0" marB="0" anchor="ctr"/>
                </a:tc>
                <a:tc>
                  <a:txBody>
                    <a:bodyPr/>
                    <a:lstStyle/>
                    <a:p>
                      <a:pPr marL="0" marR="0" algn="ctr">
                        <a:spcBef>
                          <a:spcPts val="0"/>
                        </a:spcBef>
                        <a:spcAft>
                          <a:spcPts val="0"/>
                        </a:spcAft>
                      </a:pPr>
                      <a:r>
                        <a:rPr lang="en-IN" sz="1200" dirty="0">
                          <a:effectLst/>
                          <a:latin typeface="Times New Roman" panose="02020603050405020304" pitchFamily="18" charset="0"/>
                          <a:cs typeface="Times New Roman" panose="02020603050405020304" pitchFamily="18" charset="0"/>
                        </a:rPr>
                        <a:t>66.6</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0" marB="0" anchor="ctr"/>
                </a:tc>
                <a:tc>
                  <a:txBody>
                    <a:bodyPr/>
                    <a:lstStyle/>
                    <a:p>
                      <a:pPr marL="0" marR="0" algn="ctr">
                        <a:spcBef>
                          <a:spcPts val="0"/>
                        </a:spcBef>
                        <a:spcAft>
                          <a:spcPts val="0"/>
                        </a:spcAft>
                      </a:pPr>
                      <a:r>
                        <a:rPr lang="en-IN" sz="1200" dirty="0">
                          <a:effectLst/>
                          <a:latin typeface="Times New Roman" panose="02020603050405020304" pitchFamily="18" charset="0"/>
                          <a:cs typeface="Times New Roman" panose="02020603050405020304" pitchFamily="18" charset="0"/>
                        </a:rPr>
                        <a:t>80.8</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0" marB="0" anchor="ctr"/>
                </a:tc>
                <a:tc>
                  <a:txBody>
                    <a:bodyPr/>
                    <a:lstStyle/>
                    <a:p>
                      <a:pPr marL="0" marR="0" algn="just">
                        <a:spcBef>
                          <a:spcPts val="0"/>
                        </a:spcBef>
                        <a:spcAft>
                          <a:spcPts val="0"/>
                        </a:spcAft>
                      </a:pPr>
                      <a:r>
                        <a:rPr lang="en-IN" sz="1200" dirty="0">
                          <a:effectLst/>
                          <a:latin typeface="Times New Roman" panose="02020603050405020304" pitchFamily="18" charset="0"/>
                          <a:cs typeface="Times New Roman" panose="02020603050405020304" pitchFamily="18" charset="0"/>
                        </a:rPr>
                        <a:t>61.4</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0" marB="0" anchor="ctr"/>
                </a:tc>
                <a:tc>
                  <a:txBody>
                    <a:bodyPr/>
                    <a:lstStyle/>
                    <a:p>
                      <a:pPr marL="0" marR="0" algn="ctr">
                        <a:spcBef>
                          <a:spcPts val="0"/>
                        </a:spcBef>
                        <a:spcAft>
                          <a:spcPts val="0"/>
                        </a:spcAft>
                      </a:pPr>
                      <a:r>
                        <a:rPr lang="en-IN" sz="1200" dirty="0">
                          <a:effectLst/>
                          <a:latin typeface="Times New Roman" panose="02020603050405020304" pitchFamily="18" charset="0"/>
                          <a:cs typeface="Times New Roman" panose="02020603050405020304" pitchFamily="18" charset="0"/>
                        </a:rPr>
                        <a:t>71.1</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0" marB="0" anchor="ctr"/>
                </a:tc>
                <a:extLst>
                  <a:ext uri="{0D108BD9-81ED-4DB2-BD59-A6C34878D82A}">
                    <a16:rowId xmlns:a16="http://schemas.microsoft.com/office/drawing/2014/main" val="1580146081"/>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696059639"/>
              </p:ext>
            </p:extLst>
          </p:nvPr>
        </p:nvGraphicFramePr>
        <p:xfrm>
          <a:off x="623164" y="4861963"/>
          <a:ext cx="7886700" cy="1511540"/>
        </p:xfrm>
        <a:graphic>
          <a:graphicData uri="http://schemas.openxmlformats.org/drawingml/2006/table">
            <a:tbl>
              <a:tblPr firstRow="1" firstCol="1" bandRow="1">
                <a:tableStyleId>{5C22544A-7EE6-4342-B048-85BDC9FD1C3A}</a:tableStyleId>
              </a:tblPr>
              <a:tblGrid>
                <a:gridCol w="876300">
                  <a:extLst>
                    <a:ext uri="{9D8B030D-6E8A-4147-A177-3AD203B41FA5}">
                      <a16:colId xmlns:a16="http://schemas.microsoft.com/office/drawing/2014/main" val="2631707826"/>
                    </a:ext>
                  </a:extLst>
                </a:gridCol>
                <a:gridCol w="876300">
                  <a:extLst>
                    <a:ext uri="{9D8B030D-6E8A-4147-A177-3AD203B41FA5}">
                      <a16:colId xmlns:a16="http://schemas.microsoft.com/office/drawing/2014/main" val="4121749722"/>
                    </a:ext>
                  </a:extLst>
                </a:gridCol>
                <a:gridCol w="876300">
                  <a:extLst>
                    <a:ext uri="{9D8B030D-6E8A-4147-A177-3AD203B41FA5}">
                      <a16:colId xmlns:a16="http://schemas.microsoft.com/office/drawing/2014/main" val="3402778220"/>
                    </a:ext>
                  </a:extLst>
                </a:gridCol>
                <a:gridCol w="876300">
                  <a:extLst>
                    <a:ext uri="{9D8B030D-6E8A-4147-A177-3AD203B41FA5}">
                      <a16:colId xmlns:a16="http://schemas.microsoft.com/office/drawing/2014/main" val="2164531828"/>
                    </a:ext>
                  </a:extLst>
                </a:gridCol>
                <a:gridCol w="876300">
                  <a:extLst>
                    <a:ext uri="{9D8B030D-6E8A-4147-A177-3AD203B41FA5}">
                      <a16:colId xmlns:a16="http://schemas.microsoft.com/office/drawing/2014/main" val="1270278324"/>
                    </a:ext>
                  </a:extLst>
                </a:gridCol>
                <a:gridCol w="876300">
                  <a:extLst>
                    <a:ext uri="{9D8B030D-6E8A-4147-A177-3AD203B41FA5}">
                      <a16:colId xmlns:a16="http://schemas.microsoft.com/office/drawing/2014/main" val="3376081625"/>
                    </a:ext>
                  </a:extLst>
                </a:gridCol>
                <a:gridCol w="876300">
                  <a:extLst>
                    <a:ext uri="{9D8B030D-6E8A-4147-A177-3AD203B41FA5}">
                      <a16:colId xmlns:a16="http://schemas.microsoft.com/office/drawing/2014/main" val="1686791562"/>
                    </a:ext>
                  </a:extLst>
                </a:gridCol>
                <a:gridCol w="876300">
                  <a:extLst>
                    <a:ext uri="{9D8B030D-6E8A-4147-A177-3AD203B41FA5}">
                      <a16:colId xmlns:a16="http://schemas.microsoft.com/office/drawing/2014/main" val="684717577"/>
                    </a:ext>
                  </a:extLst>
                </a:gridCol>
                <a:gridCol w="876300">
                  <a:extLst>
                    <a:ext uri="{9D8B030D-6E8A-4147-A177-3AD203B41FA5}">
                      <a16:colId xmlns:a16="http://schemas.microsoft.com/office/drawing/2014/main" val="2790288463"/>
                    </a:ext>
                  </a:extLst>
                </a:gridCol>
              </a:tblGrid>
              <a:tr h="302308">
                <a:tc rowSpan="3">
                  <a:txBody>
                    <a:bodyPr/>
                    <a:lstStyle/>
                    <a:p>
                      <a:pPr marL="0" marR="0" algn="ctr">
                        <a:spcBef>
                          <a:spcPts val="0"/>
                        </a:spcBef>
                        <a:spcAft>
                          <a:spcPts val="0"/>
                        </a:spcAft>
                      </a:pPr>
                      <a:r>
                        <a:rPr lang="en-IN" sz="1200" dirty="0">
                          <a:effectLst/>
                          <a:latin typeface="Times New Roman" panose="02020603050405020304" pitchFamily="18" charset="0"/>
                          <a:cs typeface="Times New Roman" panose="02020603050405020304" pitchFamily="18" charset="0"/>
                        </a:rPr>
                        <a:t>Methods</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tc>
                <a:tc gridSpan="4">
                  <a:txBody>
                    <a:bodyPr/>
                    <a:lstStyle/>
                    <a:p>
                      <a:pPr marL="0" marR="0" algn="ctr">
                        <a:spcBef>
                          <a:spcPts val="0"/>
                        </a:spcBef>
                        <a:spcAft>
                          <a:spcPts val="0"/>
                        </a:spcAft>
                      </a:pPr>
                      <a:r>
                        <a:rPr lang="en-IN" sz="1200">
                          <a:effectLst/>
                          <a:latin typeface="Times New Roman" panose="02020603050405020304" pitchFamily="18" charset="0"/>
                          <a:cs typeface="Times New Roman" panose="02020603050405020304" pitchFamily="18" charset="0"/>
                        </a:rPr>
                        <a:t>Our Dataset-Text line level</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algn="ctr">
                        <a:spcBef>
                          <a:spcPts val="0"/>
                        </a:spcBef>
                        <a:spcAft>
                          <a:spcPts val="0"/>
                        </a:spcAft>
                      </a:pPr>
                      <a:r>
                        <a:rPr lang="en-IN" sz="1200">
                          <a:effectLst/>
                          <a:latin typeface="Times New Roman" panose="02020603050405020304" pitchFamily="18" charset="0"/>
                          <a:cs typeface="Times New Roman" panose="02020603050405020304" pitchFamily="18" charset="0"/>
                        </a:rPr>
                        <a:t>Standard dataset-Text line level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304423557"/>
                  </a:ext>
                </a:extLst>
              </a:tr>
              <a:tr h="302308">
                <a:tc vMerge="1">
                  <a:txBody>
                    <a:bodyPr/>
                    <a:lstStyle/>
                    <a:p>
                      <a:endParaRPr lang="en-US"/>
                    </a:p>
                  </a:txBody>
                  <a:tcPr/>
                </a:tc>
                <a:tc>
                  <a:txBody>
                    <a:bodyPr/>
                    <a:lstStyle/>
                    <a:p>
                      <a:pPr marL="0" marR="0" algn="ctr">
                        <a:spcBef>
                          <a:spcPts val="0"/>
                        </a:spcBef>
                        <a:spcAft>
                          <a:spcPts val="0"/>
                        </a:spcAft>
                      </a:pPr>
                      <a:r>
                        <a:rPr lang="en-IN" sz="1200">
                          <a:effectLst/>
                          <a:latin typeface="Times New Roman" panose="02020603050405020304" pitchFamily="18" charset="0"/>
                          <a:cs typeface="Times New Roman" panose="02020603050405020304" pitchFamily="18" charset="0"/>
                        </a:rPr>
                        <a:t>BC</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tc>
                <a:tc gridSpan="3">
                  <a:txBody>
                    <a:bodyPr/>
                    <a:lstStyle/>
                    <a:p>
                      <a:pPr marL="0" marR="0" algn="ctr">
                        <a:spcBef>
                          <a:spcPts val="0"/>
                        </a:spcBef>
                        <a:spcAft>
                          <a:spcPts val="0"/>
                        </a:spcAft>
                      </a:pPr>
                      <a:r>
                        <a:rPr lang="en-IN" sz="1200">
                          <a:effectLst/>
                          <a:latin typeface="Times New Roman" panose="02020603050405020304" pitchFamily="18" charset="0"/>
                          <a:cs typeface="Times New Roman" panose="02020603050405020304" pitchFamily="18" charset="0"/>
                        </a:rPr>
                        <a:t>AC</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tc>
                <a:tc hMerge="1">
                  <a:txBody>
                    <a:bodyPr/>
                    <a:lstStyle/>
                    <a:p>
                      <a:endParaRPr lang="en-US"/>
                    </a:p>
                  </a:txBody>
                  <a:tcPr/>
                </a:tc>
                <a:tc hMerge="1">
                  <a:txBody>
                    <a:bodyPr/>
                    <a:lstStyle/>
                    <a:p>
                      <a:endParaRPr lang="en-US"/>
                    </a:p>
                  </a:txBody>
                  <a:tcPr/>
                </a:tc>
                <a:tc>
                  <a:txBody>
                    <a:bodyPr/>
                    <a:lstStyle/>
                    <a:p>
                      <a:pPr marL="0" marR="0" algn="ctr">
                        <a:spcBef>
                          <a:spcPts val="0"/>
                        </a:spcBef>
                        <a:spcAft>
                          <a:spcPts val="0"/>
                        </a:spcAft>
                      </a:pPr>
                      <a:r>
                        <a:rPr lang="en-IN" sz="1200">
                          <a:effectLst/>
                          <a:latin typeface="Times New Roman" panose="02020603050405020304" pitchFamily="18" charset="0"/>
                          <a:cs typeface="Times New Roman" panose="02020603050405020304" pitchFamily="18" charset="0"/>
                        </a:rPr>
                        <a:t>BC</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tc>
                <a:tc gridSpan="3">
                  <a:txBody>
                    <a:bodyPr/>
                    <a:lstStyle/>
                    <a:p>
                      <a:pPr marL="0" marR="0" algn="ctr">
                        <a:spcBef>
                          <a:spcPts val="0"/>
                        </a:spcBef>
                        <a:spcAft>
                          <a:spcPts val="0"/>
                        </a:spcAft>
                      </a:pPr>
                      <a:r>
                        <a:rPr lang="en-IN" sz="1200">
                          <a:effectLst/>
                          <a:latin typeface="Times New Roman" panose="02020603050405020304" pitchFamily="18" charset="0"/>
                          <a:cs typeface="Times New Roman" panose="02020603050405020304" pitchFamily="18" charset="0"/>
                        </a:rPr>
                        <a:t>AC</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842898450"/>
                  </a:ext>
                </a:extLst>
              </a:tr>
              <a:tr h="302308">
                <a:tc vMerge="1">
                  <a:txBody>
                    <a:bodyPr/>
                    <a:lstStyle/>
                    <a:p>
                      <a:endParaRPr lang="en-US"/>
                    </a:p>
                  </a:txBody>
                  <a:tcPr/>
                </a:tc>
                <a:tc>
                  <a:txBody>
                    <a:bodyPr/>
                    <a:lstStyle/>
                    <a:p>
                      <a:pPr marL="0" marR="0" algn="ctr">
                        <a:spcBef>
                          <a:spcPts val="0"/>
                        </a:spcBef>
                        <a:spcAft>
                          <a:spcPts val="0"/>
                        </a:spcAft>
                      </a:pPr>
                      <a:r>
                        <a:rPr lang="en-IN" sz="1200">
                          <a:effectLst/>
                          <a:latin typeface="Times New Roman" panose="02020603050405020304" pitchFamily="18" charset="0"/>
                          <a:cs typeface="Times New Roman" panose="02020603050405020304" pitchFamily="18" charset="0"/>
                        </a:rPr>
                        <a:t>2D + 3D</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tc>
                <a:tc>
                  <a:txBody>
                    <a:bodyPr/>
                    <a:lstStyle/>
                    <a:p>
                      <a:pPr marL="0" marR="0" algn="ctr">
                        <a:spcBef>
                          <a:spcPts val="0"/>
                        </a:spcBef>
                        <a:spcAft>
                          <a:spcPts val="0"/>
                        </a:spcAft>
                      </a:pPr>
                      <a:r>
                        <a:rPr lang="en-IN" sz="1200">
                          <a:effectLst/>
                          <a:latin typeface="Times New Roman" panose="02020603050405020304" pitchFamily="18" charset="0"/>
                          <a:cs typeface="Times New Roman" panose="02020603050405020304" pitchFamily="18" charset="0"/>
                        </a:rPr>
                        <a:t>2D</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tc>
                <a:tc>
                  <a:txBody>
                    <a:bodyPr/>
                    <a:lstStyle/>
                    <a:p>
                      <a:pPr marL="0" marR="0" algn="ctr">
                        <a:spcBef>
                          <a:spcPts val="0"/>
                        </a:spcBef>
                        <a:spcAft>
                          <a:spcPts val="0"/>
                        </a:spcAft>
                      </a:pPr>
                      <a:r>
                        <a:rPr lang="en-IN" sz="1200">
                          <a:effectLst/>
                          <a:latin typeface="Times New Roman" panose="02020603050405020304" pitchFamily="18" charset="0"/>
                          <a:cs typeface="Times New Roman" panose="02020603050405020304" pitchFamily="18" charset="0"/>
                        </a:rPr>
                        <a:t>3D</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tc>
                <a:tc>
                  <a:txBody>
                    <a:bodyPr/>
                    <a:lstStyle/>
                    <a:p>
                      <a:pPr marL="0" marR="0" algn="ctr">
                        <a:spcBef>
                          <a:spcPts val="0"/>
                        </a:spcBef>
                        <a:spcAft>
                          <a:spcPts val="0"/>
                        </a:spcAft>
                      </a:pPr>
                      <a:r>
                        <a:rPr lang="en-IN" sz="1200">
                          <a:effectLst/>
                          <a:latin typeface="Times New Roman" panose="02020603050405020304" pitchFamily="18" charset="0"/>
                          <a:cs typeface="Times New Roman" panose="02020603050405020304" pitchFamily="18" charset="0"/>
                        </a:rPr>
                        <a:t>Avg</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tc>
                <a:tc>
                  <a:txBody>
                    <a:bodyPr/>
                    <a:lstStyle/>
                    <a:p>
                      <a:pPr marL="0" marR="0" algn="ctr">
                        <a:spcBef>
                          <a:spcPts val="0"/>
                        </a:spcBef>
                        <a:spcAft>
                          <a:spcPts val="0"/>
                        </a:spcAft>
                      </a:pPr>
                      <a:r>
                        <a:rPr lang="en-IN" sz="1200">
                          <a:effectLst/>
                          <a:latin typeface="Times New Roman" panose="02020603050405020304" pitchFamily="18" charset="0"/>
                          <a:cs typeface="Times New Roman" panose="02020603050405020304" pitchFamily="18" charset="0"/>
                        </a:rPr>
                        <a:t>2D + 3D</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tc>
                <a:tc>
                  <a:txBody>
                    <a:bodyPr/>
                    <a:lstStyle/>
                    <a:p>
                      <a:pPr marL="0" marR="0" algn="ctr">
                        <a:spcBef>
                          <a:spcPts val="0"/>
                        </a:spcBef>
                        <a:spcAft>
                          <a:spcPts val="0"/>
                        </a:spcAft>
                      </a:pPr>
                      <a:r>
                        <a:rPr lang="en-IN" sz="1200">
                          <a:effectLst/>
                          <a:latin typeface="Times New Roman" panose="02020603050405020304" pitchFamily="18" charset="0"/>
                          <a:cs typeface="Times New Roman" panose="02020603050405020304" pitchFamily="18" charset="0"/>
                        </a:rPr>
                        <a:t>2D</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tc>
                <a:tc>
                  <a:txBody>
                    <a:bodyPr/>
                    <a:lstStyle/>
                    <a:p>
                      <a:pPr marL="0" marR="0" algn="ctr">
                        <a:spcBef>
                          <a:spcPts val="0"/>
                        </a:spcBef>
                        <a:spcAft>
                          <a:spcPts val="0"/>
                        </a:spcAft>
                      </a:pPr>
                      <a:r>
                        <a:rPr lang="en-IN" sz="1200">
                          <a:effectLst/>
                          <a:latin typeface="Times New Roman" panose="02020603050405020304" pitchFamily="18" charset="0"/>
                          <a:cs typeface="Times New Roman" panose="02020603050405020304" pitchFamily="18" charset="0"/>
                        </a:rPr>
                        <a:t>3D</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tc>
                <a:tc>
                  <a:txBody>
                    <a:bodyPr/>
                    <a:lstStyle/>
                    <a:p>
                      <a:pPr marL="0" marR="0" algn="ctr">
                        <a:spcBef>
                          <a:spcPts val="0"/>
                        </a:spcBef>
                        <a:spcAft>
                          <a:spcPts val="0"/>
                        </a:spcAft>
                      </a:pPr>
                      <a:r>
                        <a:rPr lang="en-IN" sz="1200">
                          <a:effectLst/>
                          <a:latin typeface="Times New Roman" panose="02020603050405020304" pitchFamily="18" charset="0"/>
                          <a:cs typeface="Times New Roman" panose="02020603050405020304" pitchFamily="18" charset="0"/>
                        </a:rPr>
                        <a:t>Avg</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tc>
                <a:extLst>
                  <a:ext uri="{0D108BD9-81ED-4DB2-BD59-A6C34878D82A}">
                    <a16:rowId xmlns:a16="http://schemas.microsoft.com/office/drawing/2014/main" val="1683865695"/>
                  </a:ext>
                </a:extLst>
              </a:tr>
              <a:tr h="302308">
                <a:tc>
                  <a:txBody>
                    <a:bodyPr/>
                    <a:lstStyle/>
                    <a:p>
                      <a:pPr marL="0" marR="0" algn="ctr">
                        <a:spcBef>
                          <a:spcPts val="0"/>
                        </a:spcBef>
                        <a:spcAft>
                          <a:spcPts val="0"/>
                        </a:spcAft>
                      </a:pPr>
                      <a:r>
                        <a:rPr lang="en-IN" sz="1200" dirty="0">
                          <a:effectLst/>
                          <a:latin typeface="Times New Roman" panose="02020603050405020304" pitchFamily="18" charset="0"/>
                          <a:cs typeface="Times New Roman" panose="02020603050405020304" pitchFamily="18" charset="0"/>
                        </a:rPr>
                        <a:t>ASTER </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tc>
                <a:tc>
                  <a:txBody>
                    <a:bodyPr/>
                    <a:lstStyle/>
                    <a:p>
                      <a:pPr marL="0" marR="0" algn="ctr">
                        <a:spcBef>
                          <a:spcPts val="0"/>
                        </a:spcBef>
                        <a:spcAft>
                          <a:spcPts val="0"/>
                        </a:spcAft>
                      </a:pPr>
                      <a:r>
                        <a:rPr lang="en-IN" sz="1200">
                          <a:effectLst/>
                          <a:latin typeface="Times New Roman" panose="02020603050405020304" pitchFamily="18" charset="0"/>
                          <a:cs typeface="Times New Roman" panose="02020603050405020304" pitchFamily="18" charset="0"/>
                        </a:rPr>
                        <a:t>79.0</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tc>
                <a:tc>
                  <a:txBody>
                    <a:bodyPr/>
                    <a:lstStyle/>
                    <a:p>
                      <a:pPr marL="0" marR="0" algn="ctr">
                        <a:spcBef>
                          <a:spcPts val="0"/>
                        </a:spcBef>
                        <a:spcAft>
                          <a:spcPts val="0"/>
                        </a:spcAft>
                      </a:pPr>
                      <a:r>
                        <a:rPr lang="en-IN" sz="1200">
                          <a:effectLst/>
                          <a:latin typeface="Times New Roman" panose="02020603050405020304" pitchFamily="18" charset="0"/>
                          <a:cs typeface="Times New Roman" panose="02020603050405020304" pitchFamily="18" charset="0"/>
                        </a:rPr>
                        <a:t>97.0</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tc>
                <a:tc>
                  <a:txBody>
                    <a:bodyPr/>
                    <a:lstStyle/>
                    <a:p>
                      <a:pPr marL="0" marR="0" algn="ctr">
                        <a:spcBef>
                          <a:spcPts val="0"/>
                        </a:spcBef>
                        <a:spcAft>
                          <a:spcPts val="0"/>
                        </a:spcAft>
                      </a:pPr>
                      <a:r>
                        <a:rPr lang="en-IN" sz="1200">
                          <a:effectLst/>
                          <a:latin typeface="Times New Roman" panose="02020603050405020304" pitchFamily="18" charset="0"/>
                          <a:cs typeface="Times New Roman" panose="02020603050405020304" pitchFamily="18" charset="0"/>
                        </a:rPr>
                        <a:t>85.7</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tc>
                <a:tc>
                  <a:txBody>
                    <a:bodyPr/>
                    <a:lstStyle/>
                    <a:p>
                      <a:pPr marL="0" marR="0" algn="ctr">
                        <a:spcBef>
                          <a:spcPts val="0"/>
                        </a:spcBef>
                        <a:spcAft>
                          <a:spcPts val="0"/>
                        </a:spcAft>
                      </a:pPr>
                      <a:r>
                        <a:rPr lang="en-IN" sz="1200">
                          <a:effectLst/>
                          <a:latin typeface="Times New Roman" panose="02020603050405020304" pitchFamily="18" charset="0"/>
                          <a:cs typeface="Times New Roman" panose="02020603050405020304" pitchFamily="18" charset="0"/>
                        </a:rPr>
                        <a:t>91.3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tc>
                <a:tc>
                  <a:txBody>
                    <a:bodyPr/>
                    <a:lstStyle/>
                    <a:p>
                      <a:pPr marL="0" marR="0" algn="ctr">
                        <a:spcBef>
                          <a:spcPts val="0"/>
                        </a:spcBef>
                        <a:spcAft>
                          <a:spcPts val="0"/>
                        </a:spcAft>
                      </a:pPr>
                      <a:r>
                        <a:rPr lang="en-IN" sz="1200">
                          <a:effectLst/>
                          <a:latin typeface="Times New Roman" panose="02020603050405020304" pitchFamily="18" charset="0"/>
                          <a:cs typeface="Times New Roman" panose="02020603050405020304" pitchFamily="18" charset="0"/>
                        </a:rPr>
                        <a:t>88.5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tc>
                <a:tc>
                  <a:txBody>
                    <a:bodyPr/>
                    <a:lstStyle/>
                    <a:p>
                      <a:pPr marL="0" marR="0" algn="ctr">
                        <a:spcBef>
                          <a:spcPts val="0"/>
                        </a:spcBef>
                        <a:spcAft>
                          <a:spcPts val="0"/>
                        </a:spcAft>
                      </a:pPr>
                      <a:r>
                        <a:rPr lang="en-IN" sz="1200">
                          <a:effectLst/>
                          <a:latin typeface="Times New Roman" panose="02020603050405020304" pitchFamily="18" charset="0"/>
                          <a:cs typeface="Times New Roman" panose="02020603050405020304" pitchFamily="18" charset="0"/>
                        </a:rPr>
                        <a:t>96.1</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tc>
                <a:tc>
                  <a:txBody>
                    <a:bodyPr/>
                    <a:lstStyle/>
                    <a:p>
                      <a:pPr marL="0" marR="0" algn="ctr">
                        <a:spcBef>
                          <a:spcPts val="0"/>
                        </a:spcBef>
                        <a:spcAft>
                          <a:spcPts val="0"/>
                        </a:spcAft>
                      </a:pPr>
                      <a:r>
                        <a:rPr lang="en-IN" sz="1200">
                          <a:effectLst/>
                          <a:latin typeface="Times New Roman" panose="02020603050405020304" pitchFamily="18" charset="0"/>
                          <a:cs typeface="Times New Roman" panose="02020603050405020304" pitchFamily="18" charset="0"/>
                        </a:rPr>
                        <a:t>85.4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tc>
                <a:tc>
                  <a:txBody>
                    <a:bodyPr/>
                    <a:lstStyle/>
                    <a:p>
                      <a:pPr marL="0" marR="0" algn="ctr">
                        <a:spcBef>
                          <a:spcPts val="0"/>
                        </a:spcBef>
                        <a:spcAft>
                          <a:spcPts val="0"/>
                        </a:spcAft>
                      </a:pPr>
                      <a:r>
                        <a:rPr lang="en-IN" sz="1200">
                          <a:effectLst/>
                          <a:latin typeface="Times New Roman" panose="02020603050405020304" pitchFamily="18" charset="0"/>
                          <a:cs typeface="Times New Roman" panose="02020603050405020304" pitchFamily="18" charset="0"/>
                        </a:rPr>
                        <a:t>90.7</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tc>
                <a:extLst>
                  <a:ext uri="{0D108BD9-81ED-4DB2-BD59-A6C34878D82A}">
                    <a16:rowId xmlns:a16="http://schemas.microsoft.com/office/drawing/2014/main" val="2190036610"/>
                  </a:ext>
                </a:extLst>
              </a:tr>
              <a:tr h="302308">
                <a:tc>
                  <a:txBody>
                    <a:bodyPr/>
                    <a:lstStyle/>
                    <a:p>
                      <a:pPr marL="0" marR="0" algn="ctr">
                        <a:spcBef>
                          <a:spcPts val="0"/>
                        </a:spcBef>
                        <a:spcAft>
                          <a:spcPts val="0"/>
                        </a:spcAft>
                      </a:pPr>
                      <a:r>
                        <a:rPr lang="en-IN" sz="1200" dirty="0" smtClean="0">
                          <a:effectLst/>
                          <a:latin typeface="Times New Roman" panose="02020603050405020304" pitchFamily="18" charset="0"/>
                          <a:cs typeface="Times New Roman" panose="02020603050405020304" pitchFamily="18" charset="0"/>
                        </a:rPr>
                        <a:t>MORAN</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tc>
                <a:tc>
                  <a:txBody>
                    <a:bodyPr/>
                    <a:lstStyle/>
                    <a:p>
                      <a:pPr marL="0" marR="0" algn="ctr">
                        <a:spcBef>
                          <a:spcPts val="0"/>
                        </a:spcBef>
                        <a:spcAft>
                          <a:spcPts val="0"/>
                        </a:spcAft>
                      </a:pPr>
                      <a:r>
                        <a:rPr lang="en-IN" sz="1200" dirty="0">
                          <a:effectLst/>
                          <a:latin typeface="Times New Roman" panose="02020603050405020304" pitchFamily="18" charset="0"/>
                          <a:cs typeface="Times New Roman" panose="02020603050405020304" pitchFamily="18" charset="0"/>
                        </a:rPr>
                        <a:t>87.2</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tc>
                <a:tc>
                  <a:txBody>
                    <a:bodyPr/>
                    <a:lstStyle/>
                    <a:p>
                      <a:pPr marL="0" marR="0" algn="ctr">
                        <a:spcBef>
                          <a:spcPts val="0"/>
                        </a:spcBef>
                        <a:spcAft>
                          <a:spcPts val="0"/>
                        </a:spcAft>
                      </a:pPr>
                      <a:r>
                        <a:rPr lang="en-IN" sz="1200" dirty="0">
                          <a:effectLst/>
                          <a:latin typeface="Times New Roman" panose="02020603050405020304" pitchFamily="18" charset="0"/>
                          <a:cs typeface="Times New Roman" panose="02020603050405020304" pitchFamily="18" charset="0"/>
                        </a:rPr>
                        <a:t>94.1</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tc>
                <a:tc>
                  <a:txBody>
                    <a:bodyPr/>
                    <a:lstStyle/>
                    <a:p>
                      <a:pPr marL="0" marR="0" algn="ctr">
                        <a:spcBef>
                          <a:spcPts val="0"/>
                        </a:spcBef>
                        <a:spcAft>
                          <a:spcPts val="0"/>
                        </a:spcAft>
                      </a:pPr>
                      <a:r>
                        <a:rPr lang="en-IN" sz="1200" dirty="0">
                          <a:effectLst/>
                          <a:latin typeface="Times New Roman" panose="02020603050405020304" pitchFamily="18" charset="0"/>
                          <a:cs typeface="Times New Roman" panose="02020603050405020304" pitchFamily="18" charset="0"/>
                        </a:rPr>
                        <a:t>87.6</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tc>
                <a:tc>
                  <a:txBody>
                    <a:bodyPr/>
                    <a:lstStyle/>
                    <a:p>
                      <a:pPr marL="0" marR="0" algn="ctr">
                        <a:spcBef>
                          <a:spcPts val="0"/>
                        </a:spcBef>
                        <a:spcAft>
                          <a:spcPts val="0"/>
                        </a:spcAft>
                      </a:pPr>
                      <a:r>
                        <a:rPr lang="en-IN" sz="1200" dirty="0">
                          <a:effectLst/>
                          <a:latin typeface="Times New Roman" panose="02020603050405020304" pitchFamily="18" charset="0"/>
                          <a:cs typeface="Times New Roman" panose="02020603050405020304" pitchFamily="18" charset="0"/>
                        </a:rPr>
                        <a:t>90.8</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tc>
                <a:tc>
                  <a:txBody>
                    <a:bodyPr/>
                    <a:lstStyle/>
                    <a:p>
                      <a:pPr marL="0" marR="0" algn="ctr">
                        <a:spcBef>
                          <a:spcPts val="0"/>
                        </a:spcBef>
                        <a:spcAft>
                          <a:spcPts val="0"/>
                        </a:spcAft>
                      </a:pPr>
                      <a:r>
                        <a:rPr lang="en-IN" sz="1200" dirty="0">
                          <a:effectLst/>
                          <a:latin typeface="Times New Roman" panose="02020603050405020304" pitchFamily="18" charset="0"/>
                          <a:cs typeface="Times New Roman" panose="02020603050405020304" pitchFamily="18" charset="0"/>
                        </a:rPr>
                        <a:t>89.7</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tc>
                <a:tc>
                  <a:txBody>
                    <a:bodyPr/>
                    <a:lstStyle/>
                    <a:p>
                      <a:pPr marL="0" marR="0" algn="ctr">
                        <a:spcBef>
                          <a:spcPts val="0"/>
                        </a:spcBef>
                        <a:spcAft>
                          <a:spcPts val="0"/>
                        </a:spcAft>
                      </a:pPr>
                      <a:r>
                        <a:rPr lang="en-IN" sz="1200" dirty="0">
                          <a:effectLst/>
                          <a:latin typeface="Times New Roman" panose="02020603050405020304" pitchFamily="18" charset="0"/>
                          <a:cs typeface="Times New Roman" panose="02020603050405020304" pitchFamily="18" charset="0"/>
                        </a:rPr>
                        <a:t>96.0</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tc>
                <a:tc>
                  <a:txBody>
                    <a:bodyPr/>
                    <a:lstStyle/>
                    <a:p>
                      <a:pPr marL="0" marR="0" algn="ctr">
                        <a:spcBef>
                          <a:spcPts val="0"/>
                        </a:spcBef>
                        <a:spcAft>
                          <a:spcPts val="0"/>
                        </a:spcAft>
                      </a:pPr>
                      <a:r>
                        <a:rPr lang="en-IN" sz="1200" dirty="0">
                          <a:effectLst/>
                          <a:latin typeface="Times New Roman" panose="02020603050405020304" pitchFamily="18" charset="0"/>
                          <a:cs typeface="Times New Roman" panose="02020603050405020304" pitchFamily="18" charset="0"/>
                        </a:rPr>
                        <a:t>86.4</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tc>
                <a:tc>
                  <a:txBody>
                    <a:bodyPr/>
                    <a:lstStyle/>
                    <a:p>
                      <a:pPr marL="0" marR="0" algn="ctr">
                        <a:spcBef>
                          <a:spcPts val="0"/>
                        </a:spcBef>
                        <a:spcAft>
                          <a:spcPts val="0"/>
                        </a:spcAft>
                      </a:pPr>
                      <a:r>
                        <a:rPr lang="en-IN" sz="1200" dirty="0">
                          <a:effectLst/>
                          <a:latin typeface="Times New Roman" panose="02020603050405020304" pitchFamily="18" charset="0"/>
                          <a:cs typeface="Times New Roman" panose="02020603050405020304" pitchFamily="18" charset="0"/>
                        </a:rPr>
                        <a:t>91.2</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tc>
                <a:extLst>
                  <a:ext uri="{0D108BD9-81ED-4DB2-BD59-A6C34878D82A}">
                    <a16:rowId xmlns:a16="http://schemas.microsoft.com/office/drawing/2014/main" val="2639932621"/>
                  </a:ext>
                </a:extLst>
              </a:tr>
            </a:tbl>
          </a:graphicData>
        </a:graphic>
      </p:graphicFrame>
    </p:spTree>
    <p:extLst>
      <p:ext uri="{BB962C8B-B14F-4D97-AF65-F5344CB8AC3E}">
        <p14:creationId xmlns:p14="http://schemas.microsoft.com/office/powerpoint/2010/main" val="37311305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164" y="252234"/>
            <a:ext cx="7886700" cy="562922"/>
          </a:xfrm>
        </p:spPr>
        <p:txBody>
          <a:bodyPr>
            <a:noAutofit/>
          </a:bodyPr>
          <a:lstStyle/>
          <a:p>
            <a:pPr algn="ctr"/>
            <a:r>
              <a:rPr lang="en-US" sz="2800" dirty="0" smtClean="0">
                <a:solidFill>
                  <a:srgbClr val="FF0000"/>
                </a:solidFill>
                <a:latin typeface="Times New Roman" panose="02020603050405020304" pitchFamily="18" charset="0"/>
                <a:cs typeface="Times New Roman" panose="02020603050405020304" pitchFamily="18" charset="0"/>
              </a:rPr>
              <a:t>Conclusion and Future Work</a:t>
            </a:r>
            <a:endParaRPr lang="en-US" sz="2800"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21303" y="815156"/>
            <a:ext cx="8352416" cy="5844643"/>
          </a:xfrm>
        </p:spPr>
        <p:txBody>
          <a:bodyPr>
            <a:noAutofit/>
          </a:bodyPr>
          <a:lstStyle/>
          <a:p>
            <a:pPr algn="just">
              <a:lnSpc>
                <a:spcPct val="120000"/>
              </a:lnSpc>
              <a:spcBef>
                <a:spcPts val="600"/>
              </a:spcBef>
              <a:spcAft>
                <a:spcPts val="600"/>
              </a:spcAft>
            </a:pPr>
            <a:r>
              <a:rPr lang="en-US" sz="1800" dirty="0" smtClean="0">
                <a:latin typeface="Times New Roman" panose="02020603050405020304" pitchFamily="18" charset="0"/>
                <a:cs typeface="Times New Roman" panose="02020603050405020304" pitchFamily="18" charset="0"/>
              </a:rPr>
              <a:t>We </a:t>
            </a:r>
            <a:r>
              <a:rPr lang="en-US" sz="1800" dirty="0">
                <a:latin typeface="Times New Roman" panose="02020603050405020304" pitchFamily="18" charset="0"/>
                <a:cs typeface="Times New Roman" panose="02020603050405020304" pitchFamily="18" charset="0"/>
              </a:rPr>
              <a:t>have proposed a new method for the classification of 2D and 3D text in natural scene images. </a:t>
            </a:r>
            <a:endParaRPr lang="en-US" sz="1800" dirty="0" smtClean="0">
              <a:latin typeface="Times New Roman" panose="02020603050405020304" pitchFamily="18" charset="0"/>
              <a:cs typeface="Times New Roman" panose="02020603050405020304" pitchFamily="18" charset="0"/>
            </a:endParaRPr>
          </a:p>
          <a:p>
            <a:pPr algn="just">
              <a:lnSpc>
                <a:spcPct val="120000"/>
              </a:lnSpc>
              <a:spcBef>
                <a:spcPts val="600"/>
              </a:spcBef>
              <a:spcAft>
                <a:spcPts val="600"/>
              </a:spcAft>
            </a:pPr>
            <a:r>
              <a:rPr lang="en-US" sz="1800" dirty="0" smtClean="0">
                <a:latin typeface="Times New Roman" panose="02020603050405020304" pitchFamily="18" charset="0"/>
                <a:cs typeface="Times New Roman" panose="02020603050405020304" pitchFamily="18" charset="0"/>
              </a:rPr>
              <a:t>The </a:t>
            </a:r>
            <a:r>
              <a:rPr lang="en-US" sz="1800" dirty="0">
                <a:latin typeface="Times New Roman" panose="02020603050405020304" pitchFamily="18" charset="0"/>
                <a:cs typeface="Times New Roman" panose="02020603050405020304" pitchFamily="18" charset="0"/>
              </a:rPr>
              <a:t>proposed method employs a local gradient difference for detecting candidate pixels from input images. </a:t>
            </a:r>
            <a:endParaRPr lang="en-US" sz="1800" dirty="0" smtClean="0">
              <a:latin typeface="Times New Roman" panose="02020603050405020304" pitchFamily="18" charset="0"/>
              <a:cs typeface="Times New Roman" panose="02020603050405020304" pitchFamily="18" charset="0"/>
            </a:endParaRPr>
          </a:p>
          <a:p>
            <a:pPr algn="just">
              <a:lnSpc>
                <a:spcPct val="120000"/>
              </a:lnSpc>
              <a:spcBef>
                <a:spcPts val="600"/>
              </a:spcBef>
              <a:spcAft>
                <a:spcPts val="600"/>
              </a:spcAft>
            </a:pPr>
            <a:r>
              <a:rPr lang="en-US" sz="1800" dirty="0" smtClean="0">
                <a:latin typeface="Times New Roman" panose="02020603050405020304" pitchFamily="18" charset="0"/>
                <a:cs typeface="Times New Roman" panose="02020603050405020304" pitchFamily="18" charset="0"/>
              </a:rPr>
              <a:t>The </a:t>
            </a:r>
            <a:r>
              <a:rPr lang="en-US" sz="1800" dirty="0">
                <a:latin typeface="Times New Roman" panose="02020603050405020304" pitchFamily="18" charset="0"/>
                <a:cs typeface="Times New Roman" panose="02020603050405020304" pitchFamily="18" charset="0"/>
              </a:rPr>
              <a:t>COLD approach used for representing the spatial relationship between candidate pixels in 2D and 3D images. </a:t>
            </a:r>
            <a:endParaRPr lang="en-US" sz="1800" dirty="0" smtClean="0">
              <a:latin typeface="Times New Roman" panose="02020603050405020304" pitchFamily="18" charset="0"/>
              <a:cs typeface="Times New Roman" panose="02020603050405020304" pitchFamily="18" charset="0"/>
            </a:endParaRPr>
          </a:p>
          <a:p>
            <a:pPr algn="just">
              <a:lnSpc>
                <a:spcPct val="120000"/>
              </a:lnSpc>
              <a:spcBef>
                <a:spcPts val="600"/>
              </a:spcBef>
              <a:spcAft>
                <a:spcPts val="600"/>
              </a:spcAft>
            </a:pPr>
            <a:r>
              <a:rPr lang="en-US" sz="1800" dirty="0" smtClean="0">
                <a:latin typeface="Times New Roman" panose="02020603050405020304" pitchFamily="18" charset="0"/>
                <a:cs typeface="Times New Roman" panose="02020603050405020304" pitchFamily="18" charset="0"/>
              </a:rPr>
              <a:t>The </a:t>
            </a:r>
            <a:r>
              <a:rPr lang="en-US" sz="1800" dirty="0">
                <a:latin typeface="Times New Roman" panose="02020603050405020304" pitchFamily="18" charset="0"/>
                <a:cs typeface="Times New Roman" panose="02020603050405020304" pitchFamily="18" charset="0"/>
              </a:rPr>
              <a:t>proposed method estimates mass for extracting such observations from each ring over the COLD distribution. </a:t>
            </a:r>
            <a:endParaRPr lang="en-US" sz="1800" dirty="0" smtClean="0">
              <a:latin typeface="Times New Roman" panose="02020603050405020304" pitchFamily="18" charset="0"/>
              <a:cs typeface="Times New Roman" panose="02020603050405020304" pitchFamily="18" charset="0"/>
            </a:endParaRPr>
          </a:p>
          <a:p>
            <a:pPr algn="just">
              <a:lnSpc>
                <a:spcPct val="120000"/>
              </a:lnSpc>
              <a:spcBef>
                <a:spcPts val="600"/>
              </a:spcBef>
              <a:spcAft>
                <a:spcPts val="600"/>
              </a:spcAft>
            </a:pPr>
            <a:r>
              <a:rPr lang="en-US" sz="1800" dirty="0" smtClean="0">
                <a:latin typeface="Times New Roman" panose="02020603050405020304" pitchFamily="18" charset="0"/>
                <a:cs typeface="Times New Roman" panose="02020603050405020304" pitchFamily="18" charset="0"/>
              </a:rPr>
              <a:t>The </a:t>
            </a:r>
            <a:r>
              <a:rPr lang="en-US" sz="1800" dirty="0">
                <a:latin typeface="Times New Roman" panose="02020603050405020304" pitchFamily="18" charset="0"/>
                <a:cs typeface="Times New Roman" panose="02020603050405020304" pitchFamily="18" charset="0"/>
              </a:rPr>
              <a:t>extracted mass features are fed to a Neural Network classifier for the classification of 2D and 3D images. </a:t>
            </a:r>
            <a:endParaRPr lang="en-US" sz="1800" dirty="0" smtClean="0">
              <a:latin typeface="Times New Roman" panose="02020603050405020304" pitchFamily="18" charset="0"/>
              <a:cs typeface="Times New Roman" panose="02020603050405020304" pitchFamily="18" charset="0"/>
            </a:endParaRPr>
          </a:p>
          <a:p>
            <a:pPr algn="just">
              <a:lnSpc>
                <a:spcPct val="120000"/>
              </a:lnSpc>
              <a:spcBef>
                <a:spcPts val="600"/>
              </a:spcBef>
              <a:spcAft>
                <a:spcPts val="600"/>
              </a:spcAft>
            </a:pPr>
            <a:r>
              <a:rPr lang="en-US" sz="1800" dirty="0" smtClean="0">
                <a:latin typeface="Times New Roman" panose="02020603050405020304" pitchFamily="18" charset="0"/>
                <a:cs typeface="Times New Roman" panose="02020603050405020304" pitchFamily="18" charset="0"/>
              </a:rPr>
              <a:t>Experiments on classification, text detection and recognition show that the proposed classification method is effective and useful. </a:t>
            </a:r>
          </a:p>
          <a:p>
            <a:pPr algn="just">
              <a:lnSpc>
                <a:spcPct val="120000"/>
              </a:lnSpc>
              <a:spcBef>
                <a:spcPts val="600"/>
              </a:spcBef>
              <a:spcAft>
                <a:spcPts val="600"/>
              </a:spcAft>
            </a:pPr>
            <a:r>
              <a:rPr lang="en-US" sz="1800" dirty="0" smtClean="0">
                <a:latin typeface="Times New Roman" panose="02020603050405020304" pitchFamily="18" charset="0"/>
                <a:cs typeface="Times New Roman" panose="02020603050405020304" pitchFamily="18" charset="0"/>
              </a:rPr>
              <a:t>However</a:t>
            </a:r>
            <a:r>
              <a:rPr lang="en-US" sz="1800" dirty="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the reported results are still low.  Our </a:t>
            </a:r>
            <a:r>
              <a:rPr lang="en-US" sz="1800" dirty="0">
                <a:latin typeface="Times New Roman" panose="02020603050405020304" pitchFamily="18" charset="0"/>
                <a:cs typeface="Times New Roman" panose="02020603050405020304" pitchFamily="18" charset="0"/>
              </a:rPr>
              <a:t>next target is to investigate new features for improving the proposed method classification. </a:t>
            </a:r>
            <a:endParaRPr lang="en-US" sz="1400" dirty="0" smtClean="0">
              <a:solidFill>
                <a:srgbClr val="00B05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638341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28650" y="3220871"/>
            <a:ext cx="7886700" cy="682389"/>
          </a:xfrm>
        </p:spPr>
        <p:txBody>
          <a:bodyPr>
            <a:normAutofit/>
          </a:bodyPr>
          <a:lstStyle/>
          <a:p>
            <a:pPr marL="0" indent="0" algn="ctr">
              <a:buNone/>
            </a:pPr>
            <a:r>
              <a:rPr lang="en-US" sz="4000" dirty="0" smtClean="0">
                <a:solidFill>
                  <a:srgbClr val="C00000"/>
                </a:solidFill>
                <a:latin typeface="Times New Roman" panose="02020603050405020304" pitchFamily="18" charset="0"/>
                <a:cs typeface="Times New Roman" panose="02020603050405020304" pitchFamily="18" charset="0"/>
              </a:rPr>
              <a:t>Questions and Suggestions  </a:t>
            </a:r>
            <a:endParaRPr lang="en-US" sz="4000" dirty="0">
              <a:solidFill>
                <a:srgbClr val="C00000"/>
              </a:solidFill>
              <a:latin typeface="Times New Roman" panose="02020603050405020304" pitchFamily="18" charset="0"/>
              <a:cs typeface="Times New Roman" panose="02020603050405020304" pitchFamily="18" charset="0"/>
            </a:endParaRPr>
          </a:p>
        </p:txBody>
      </p:sp>
      <p:sp>
        <p:nvSpPr>
          <p:cNvPr id="5" name="Title 4"/>
          <p:cNvSpPr>
            <a:spLocks noGrp="1"/>
          </p:cNvSpPr>
          <p:nvPr>
            <p:ph type="title"/>
          </p:nvPr>
        </p:nvSpPr>
        <p:spPr>
          <a:xfrm>
            <a:off x="628650" y="1279526"/>
            <a:ext cx="7886700" cy="1325563"/>
          </a:xfrm>
        </p:spPr>
        <p:txBody>
          <a:bodyPr/>
          <a:lstStyle/>
          <a:p>
            <a:pPr algn="ctr"/>
            <a:r>
              <a:rPr lang="en-US" dirty="0" smtClean="0">
                <a:solidFill>
                  <a:srgbClr val="FF0000"/>
                </a:solidFill>
                <a:latin typeface="Times New Roman" panose="02020603050405020304" pitchFamily="18" charset="0"/>
                <a:cs typeface="Times New Roman" panose="02020603050405020304" pitchFamily="18" charset="0"/>
              </a:rPr>
              <a:t>Thank you for your patience</a:t>
            </a:r>
            <a:endParaRPr lang="en-US"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48511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4353" y="365128"/>
            <a:ext cx="7886700" cy="562922"/>
          </a:xfrm>
        </p:spPr>
        <p:txBody>
          <a:bodyPr>
            <a:noAutofit/>
          </a:bodyPr>
          <a:lstStyle/>
          <a:p>
            <a:pPr algn="ctr"/>
            <a:r>
              <a:rPr lang="en-US" sz="3600" dirty="0" smtClean="0">
                <a:solidFill>
                  <a:srgbClr val="FF0000"/>
                </a:solidFill>
                <a:latin typeface="Times New Roman" panose="02020603050405020304" pitchFamily="18" charset="0"/>
                <a:cs typeface="Times New Roman" panose="02020603050405020304" pitchFamily="18" charset="0"/>
              </a:rPr>
              <a:t>The Proposed Method</a:t>
            </a:r>
            <a:endParaRPr lang="en-US" sz="3600"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04059" y="1078172"/>
            <a:ext cx="8352416" cy="5431809"/>
          </a:xfrm>
        </p:spPr>
        <p:txBody>
          <a:bodyPr/>
          <a:lstStyle/>
          <a:p>
            <a:pPr algn="just">
              <a:lnSpc>
                <a:spcPct val="100000"/>
              </a:lnSpc>
              <a:spcBef>
                <a:spcPts val="600"/>
              </a:spcBef>
              <a:spcAft>
                <a:spcPts val="600"/>
              </a:spcAft>
            </a:pPr>
            <a:r>
              <a:rPr lang="en-US" dirty="0" smtClean="0">
                <a:solidFill>
                  <a:srgbClr val="C00000"/>
                </a:solidFill>
                <a:latin typeface="Times New Roman" panose="02020603050405020304" pitchFamily="18" charset="0"/>
                <a:cs typeface="Times New Roman" panose="02020603050405020304" pitchFamily="18" charset="0"/>
              </a:rPr>
              <a:t>Local Gradient Difference for Candidate Pixel Detection </a:t>
            </a:r>
          </a:p>
          <a:p>
            <a:pPr algn="just">
              <a:lnSpc>
                <a:spcPct val="100000"/>
              </a:lnSpc>
              <a:spcBef>
                <a:spcPts val="600"/>
              </a:spcBef>
              <a:spcAft>
                <a:spcPts val="600"/>
              </a:spcAft>
            </a:pPr>
            <a:endParaRPr lang="en-US" dirty="0" smtClean="0">
              <a:latin typeface="Times New Roman" panose="02020603050405020304" pitchFamily="18" charset="0"/>
              <a:cs typeface="Times New Roman" panose="02020603050405020304" pitchFamily="18" charset="0"/>
            </a:endParaRPr>
          </a:p>
          <a:p>
            <a:pPr algn="just">
              <a:lnSpc>
                <a:spcPct val="100000"/>
              </a:lnSpc>
              <a:spcBef>
                <a:spcPts val="600"/>
              </a:spcBef>
              <a:spcAft>
                <a:spcPts val="600"/>
              </a:spcAft>
            </a:pPr>
            <a:endParaRPr lang="en-US" dirty="0" smtClean="0">
              <a:latin typeface="Times New Roman" panose="02020603050405020304" pitchFamily="18" charset="0"/>
              <a:cs typeface="Times New Roman" panose="02020603050405020304" pitchFamily="18" charset="0"/>
            </a:endParaRPr>
          </a:p>
          <a:p>
            <a:pPr algn="just">
              <a:lnSpc>
                <a:spcPct val="100000"/>
              </a:lnSpc>
              <a:spcBef>
                <a:spcPts val="600"/>
              </a:spcBef>
              <a:spcAft>
                <a:spcPts val="600"/>
              </a:spcAft>
            </a:pPr>
            <a:endParaRPr lang="en-US" dirty="0">
              <a:latin typeface="Times New Roman" panose="02020603050405020304" pitchFamily="18" charset="0"/>
              <a:cs typeface="Times New Roman" panose="02020603050405020304" pitchFamily="18" charset="0"/>
            </a:endParaRPr>
          </a:p>
          <a:p>
            <a:pPr algn="just">
              <a:lnSpc>
                <a:spcPct val="100000"/>
              </a:lnSpc>
              <a:spcBef>
                <a:spcPts val="600"/>
              </a:spcBef>
              <a:spcAft>
                <a:spcPts val="600"/>
              </a:spcAft>
            </a:pPr>
            <a:endParaRPr lang="en-US" dirty="0" smtClean="0">
              <a:latin typeface="Times New Roman" panose="02020603050405020304" pitchFamily="18" charset="0"/>
              <a:cs typeface="Times New Roman" panose="02020603050405020304" pitchFamily="18" charset="0"/>
            </a:endParaRPr>
          </a:p>
          <a:p>
            <a:pPr marL="0" indent="0" algn="ctr">
              <a:lnSpc>
                <a:spcPct val="100000"/>
              </a:lnSpc>
              <a:spcBef>
                <a:spcPts val="600"/>
              </a:spcBef>
              <a:spcAft>
                <a:spcPts val="600"/>
              </a:spcAft>
              <a:buNone/>
            </a:pPr>
            <a:endParaRPr lang="en-US" dirty="0" smtClean="0">
              <a:solidFill>
                <a:srgbClr val="00B050"/>
              </a:solidFill>
              <a:latin typeface="Times New Roman" panose="02020603050405020304" pitchFamily="18" charset="0"/>
              <a:cs typeface="Times New Roman" panose="02020603050405020304" pitchFamily="18" charset="0"/>
            </a:endParaRPr>
          </a:p>
        </p:txBody>
      </p:sp>
      <p:grpSp>
        <p:nvGrpSpPr>
          <p:cNvPr id="39" name="Canvas 458"/>
          <p:cNvGrpSpPr/>
          <p:nvPr/>
        </p:nvGrpSpPr>
        <p:grpSpPr>
          <a:xfrm>
            <a:off x="1501253" y="2245853"/>
            <a:ext cx="6045959" cy="3618908"/>
            <a:chOff x="-139533" y="-93100"/>
            <a:chExt cx="3636048" cy="2196220"/>
          </a:xfrm>
        </p:grpSpPr>
        <p:sp>
          <p:nvSpPr>
            <p:cNvPr id="40" name="Rectangle 39"/>
            <p:cNvSpPr/>
            <p:nvPr/>
          </p:nvSpPr>
          <p:spPr>
            <a:xfrm>
              <a:off x="0" y="0"/>
              <a:ext cx="3201035" cy="2103120"/>
            </a:xfrm>
            <a:prstGeom prst="rect">
              <a:avLst/>
            </a:prstGeom>
            <a:noFill/>
          </p:spPr>
        </p:sp>
        <p:pic>
          <p:nvPicPr>
            <p:cNvPr id="41" name="Picture 4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46825" y="187102"/>
              <a:ext cx="953610" cy="947409"/>
            </a:xfrm>
            <a:prstGeom prst="rect">
              <a:avLst/>
            </a:prstGeom>
            <a:noFill/>
            <a:extLst>
              <a:ext uri="{909E8E84-426E-40DD-AFC4-6F175D3DCCD1}">
                <a14:hiddenFill xmlns:a14="http://schemas.microsoft.com/office/drawing/2010/main">
                  <a:solidFill>
                    <a:srgbClr val="FFFFFF"/>
                  </a:solidFill>
                </a14:hiddenFill>
              </a:ext>
            </a:extLst>
          </p:spPr>
        </p:pic>
        <p:pic>
          <p:nvPicPr>
            <p:cNvPr id="42" name="Picture 4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3712" y="182402"/>
              <a:ext cx="946510" cy="952109"/>
            </a:xfrm>
            <a:prstGeom prst="rect">
              <a:avLst/>
            </a:prstGeom>
            <a:noFill/>
            <a:extLst>
              <a:ext uri="{909E8E84-426E-40DD-AFC4-6F175D3DCCD1}">
                <a14:hiddenFill xmlns:a14="http://schemas.microsoft.com/office/drawing/2010/main">
                  <a:solidFill>
                    <a:srgbClr val="FFFFFF"/>
                  </a:solidFill>
                </a14:hiddenFill>
              </a:ext>
            </a:extLst>
          </p:spPr>
        </p:pic>
        <p:pic>
          <p:nvPicPr>
            <p:cNvPr id="43" name="Picture 4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94702"/>
              <a:ext cx="941810" cy="944509"/>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44" name="Text Box 2"/>
                <p:cNvSpPr txBox="1">
                  <a:spLocks noChangeArrowheads="1"/>
                </p:cNvSpPr>
                <p:nvPr/>
              </p:nvSpPr>
              <p:spPr bwMode="auto">
                <a:xfrm>
                  <a:off x="-139533" y="1134711"/>
                  <a:ext cx="1736550" cy="518669"/>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rot="0" vert="horz" wrap="square" lIns="91440" tIns="45720" rIns="91440" bIns="45720" anchor="t" anchorCtr="0" upright="1">
                  <a:spAutoFit/>
                </a:bodyPr>
                <a:lstStyle/>
                <a:p>
                  <a:pPr marL="0" marR="0">
                    <a:lnSpc>
                      <a:spcPct val="105000"/>
                    </a:lnSpc>
                    <a:spcBef>
                      <a:spcPts val="0"/>
                    </a:spcBef>
                    <a:spcAft>
                      <a:spcPts val="800"/>
                    </a:spcAft>
                  </a:pPr>
                  <a14:m>
                    <m:oMathPara xmlns:m="http://schemas.openxmlformats.org/officeDocument/2006/math">
                      <m:oMathParaPr>
                        <m:jc m:val="centerGroup"/>
                      </m:oMathParaPr>
                      <m:oMath xmlns:m="http://schemas.openxmlformats.org/officeDocument/2006/math">
                        <m:r>
                          <a:rPr lang="en-IN" sz="1200" i="1">
                            <a:effectLst/>
                            <a:latin typeface="Cambria Math" panose="02040503050406030204" pitchFamily="18" charset="0"/>
                            <a:ea typeface="Times New Roman" panose="02020603050405020304" pitchFamily="18" charset="0"/>
                          </a:rPr>
                          <m:t>𝐿𝐺𝐷</m:t>
                        </m:r>
                        <m:d>
                          <m:dPr>
                            <m:ctrlPr>
                              <a:rPr lang="en-US" sz="1200" i="1">
                                <a:effectLst/>
                                <a:latin typeface="Cambria Math" panose="02040503050406030204" pitchFamily="18" charset="0"/>
                                <a:ea typeface="Times New Roman" panose="02020603050405020304" pitchFamily="18" charset="0"/>
                              </a:rPr>
                            </m:ctrlPr>
                          </m:dPr>
                          <m:e>
                            <m:r>
                              <a:rPr lang="en-IN" sz="1200" i="1">
                                <a:effectLst/>
                                <a:latin typeface="Cambria Math" panose="02040503050406030204" pitchFamily="18" charset="0"/>
                                <a:ea typeface="Times New Roman" panose="02020603050405020304" pitchFamily="18" charset="0"/>
                              </a:rPr>
                              <m:t>𝑀</m:t>
                            </m:r>
                          </m:e>
                        </m:d>
                        <m:r>
                          <a:rPr lang="en-IN" sz="1200" i="1">
                            <a:effectLst/>
                            <a:latin typeface="Cambria Math" panose="02040503050406030204" pitchFamily="18" charset="0"/>
                            <a:ea typeface="Times New Roman" panose="02020603050405020304" pitchFamily="18" charset="0"/>
                          </a:rPr>
                          <m:t>=</m:t>
                        </m:r>
                        <m:sSup>
                          <m:sSupPr>
                            <m:ctrlPr>
                              <a:rPr lang="en-US" sz="1200" i="1">
                                <a:effectLst/>
                                <a:latin typeface="Cambria Math" panose="02040503050406030204" pitchFamily="18" charset="0"/>
                                <a:ea typeface="Times New Roman" panose="02020603050405020304" pitchFamily="18" charset="0"/>
                              </a:rPr>
                            </m:ctrlPr>
                          </m:sSupPr>
                          <m:e>
                            <m:r>
                              <a:rPr lang="en-IN" sz="1200" i="1">
                                <a:effectLst/>
                                <a:latin typeface="Cambria Math" panose="02040503050406030204" pitchFamily="18" charset="0"/>
                                <a:ea typeface="Times New Roman" panose="02020603050405020304" pitchFamily="18" charset="0"/>
                              </a:rPr>
                              <m:t>𝑀</m:t>
                            </m:r>
                          </m:e>
                          <m:sup>
                            <m:r>
                              <a:rPr lang="en-IN" sz="1200" i="1">
                                <a:effectLst/>
                                <a:latin typeface="Cambria Math" panose="02040503050406030204" pitchFamily="18" charset="0"/>
                                <a:ea typeface="Times New Roman" panose="02020603050405020304" pitchFamily="18" charset="0"/>
                              </a:rPr>
                              <m:t>′</m:t>
                            </m:r>
                          </m:sup>
                        </m:sSup>
                        <m:r>
                          <a:rPr lang="en-IN" sz="1200" i="1">
                            <a:effectLst/>
                            <a:latin typeface="Cambria Math" panose="02040503050406030204" pitchFamily="18" charset="0"/>
                            <a:ea typeface="Times New Roman" panose="02020603050405020304" pitchFamily="18" charset="0"/>
                          </a:rPr>
                          <m:t>= </m:t>
                        </m:r>
                        <m:d>
                          <m:dPr>
                            <m:begChr m:val="|"/>
                            <m:endChr m:val="|"/>
                            <m:ctrlPr>
                              <a:rPr lang="en-US" sz="1200" i="1">
                                <a:effectLst/>
                                <a:latin typeface="Cambria Math" panose="02040503050406030204" pitchFamily="18" charset="0"/>
                                <a:ea typeface="Times New Roman" panose="02020603050405020304" pitchFamily="18" charset="0"/>
                              </a:rPr>
                            </m:ctrlPr>
                          </m:dPr>
                          <m:e>
                            <m:r>
                              <a:rPr lang="en-IN" sz="1200" i="1">
                                <a:effectLst/>
                                <a:latin typeface="Cambria Math" panose="02040503050406030204" pitchFamily="18" charset="0"/>
                                <a:ea typeface="Times New Roman" panose="02020603050405020304" pitchFamily="18" charset="0"/>
                              </a:rPr>
                              <m:t>𝑀</m:t>
                            </m:r>
                            <m:r>
                              <a:rPr lang="en-IN" sz="1200" i="1">
                                <a:effectLst/>
                                <a:latin typeface="Cambria Math" panose="02040503050406030204" pitchFamily="18" charset="0"/>
                                <a:ea typeface="Times New Roman" panose="02020603050405020304" pitchFamily="18" charset="0"/>
                              </a:rPr>
                              <m:t>− </m:t>
                            </m:r>
                            <m:r>
                              <a:rPr lang="en-IN" sz="1200" i="1">
                                <a:effectLst/>
                                <a:latin typeface="Cambria Math" panose="02040503050406030204" pitchFamily="18" charset="0"/>
                                <a:ea typeface="Times New Roman" panose="02020603050405020304" pitchFamily="18" charset="0"/>
                              </a:rPr>
                              <m:t>𝐶</m:t>
                            </m:r>
                            <m:r>
                              <a:rPr lang="en-IN" sz="1200" i="1">
                                <a:effectLst/>
                                <a:latin typeface="Cambria Math" panose="02040503050406030204" pitchFamily="18" charset="0"/>
                                <a:ea typeface="Times New Roman" panose="02020603050405020304" pitchFamily="18" charset="0"/>
                              </a:rPr>
                              <m:t>1</m:t>
                            </m:r>
                          </m:e>
                        </m:d>
                        <m:r>
                          <a:rPr lang="en-IN" sz="1200" i="1">
                            <a:effectLst/>
                            <a:latin typeface="Cambria Math" panose="02040503050406030204" pitchFamily="18" charset="0"/>
                            <a:ea typeface="Times New Roman" panose="02020603050405020304" pitchFamily="18" charset="0"/>
                          </a:rPr>
                          <m:t>+ </m:t>
                        </m:r>
                        <m:d>
                          <m:dPr>
                            <m:begChr m:val="|"/>
                            <m:endChr m:val="|"/>
                            <m:ctrlPr>
                              <a:rPr lang="en-US" sz="1200" i="1">
                                <a:effectLst/>
                                <a:latin typeface="Cambria Math" panose="02040503050406030204" pitchFamily="18" charset="0"/>
                                <a:ea typeface="Times New Roman" panose="02020603050405020304" pitchFamily="18" charset="0"/>
                              </a:rPr>
                            </m:ctrlPr>
                          </m:dPr>
                          <m:e>
                            <m:r>
                              <a:rPr lang="en-IN" sz="1200" i="1">
                                <a:effectLst/>
                                <a:latin typeface="Cambria Math" panose="02040503050406030204" pitchFamily="18" charset="0"/>
                                <a:ea typeface="Times New Roman" panose="02020603050405020304" pitchFamily="18" charset="0"/>
                              </a:rPr>
                              <m:t>𝑀</m:t>
                            </m:r>
                            <m:r>
                              <a:rPr lang="en-IN" sz="1200" i="1">
                                <a:effectLst/>
                                <a:latin typeface="Cambria Math" panose="02040503050406030204" pitchFamily="18" charset="0"/>
                                <a:ea typeface="Times New Roman" panose="02020603050405020304" pitchFamily="18" charset="0"/>
                              </a:rPr>
                              <m:t>− </m:t>
                            </m:r>
                            <m:r>
                              <a:rPr lang="en-IN" sz="1200" i="1">
                                <a:effectLst/>
                                <a:latin typeface="Cambria Math" panose="02040503050406030204" pitchFamily="18" charset="0"/>
                                <a:ea typeface="Times New Roman" panose="02020603050405020304" pitchFamily="18" charset="0"/>
                              </a:rPr>
                              <m:t>𝐶</m:t>
                            </m:r>
                            <m:r>
                              <a:rPr lang="en-IN" sz="1200" i="1">
                                <a:effectLst/>
                                <a:latin typeface="Cambria Math" panose="02040503050406030204" pitchFamily="18" charset="0"/>
                                <a:ea typeface="Times New Roman" panose="02020603050405020304" pitchFamily="18" charset="0"/>
                              </a:rPr>
                              <m:t>2</m:t>
                            </m:r>
                          </m:e>
                        </m:d>
                        <m:r>
                          <a:rPr lang="en-IN" sz="1200" i="1">
                            <a:effectLst/>
                            <a:latin typeface="Cambria Math" panose="02040503050406030204" pitchFamily="18" charset="0"/>
                            <a:ea typeface="Times New Roman" panose="02020603050405020304" pitchFamily="18" charset="0"/>
                          </a:rPr>
                          <m:t>+ </m:t>
                        </m:r>
                        <m:d>
                          <m:dPr>
                            <m:begChr m:val="|"/>
                            <m:endChr m:val="|"/>
                            <m:ctrlPr>
                              <a:rPr lang="en-US" sz="1200" i="1">
                                <a:effectLst/>
                                <a:latin typeface="Cambria Math" panose="02040503050406030204" pitchFamily="18" charset="0"/>
                                <a:ea typeface="Times New Roman" panose="02020603050405020304" pitchFamily="18" charset="0"/>
                              </a:rPr>
                            </m:ctrlPr>
                          </m:dPr>
                          <m:e>
                            <m:r>
                              <a:rPr lang="en-IN" sz="1200" i="1">
                                <a:effectLst/>
                                <a:latin typeface="Cambria Math" panose="02040503050406030204" pitchFamily="18" charset="0"/>
                                <a:ea typeface="Times New Roman" panose="02020603050405020304" pitchFamily="18" charset="0"/>
                              </a:rPr>
                              <m:t>𝑀</m:t>
                            </m:r>
                            <m:r>
                              <a:rPr lang="en-IN" sz="1200" i="1">
                                <a:effectLst/>
                                <a:latin typeface="Cambria Math" panose="02040503050406030204" pitchFamily="18" charset="0"/>
                                <a:ea typeface="Times New Roman" panose="02020603050405020304" pitchFamily="18" charset="0"/>
                              </a:rPr>
                              <m:t>− </m:t>
                            </m:r>
                            <m:r>
                              <a:rPr lang="en-IN" sz="1200" i="1">
                                <a:effectLst/>
                                <a:latin typeface="Cambria Math" panose="02040503050406030204" pitchFamily="18" charset="0"/>
                                <a:ea typeface="Times New Roman" panose="02020603050405020304" pitchFamily="18" charset="0"/>
                              </a:rPr>
                              <m:t>𝐶</m:t>
                            </m:r>
                            <m:r>
                              <a:rPr lang="en-IN" sz="1200" i="1">
                                <a:effectLst/>
                                <a:latin typeface="Cambria Math" panose="02040503050406030204" pitchFamily="18" charset="0"/>
                                <a:ea typeface="Times New Roman" panose="02020603050405020304" pitchFamily="18" charset="0"/>
                              </a:rPr>
                              <m:t>3</m:t>
                            </m:r>
                          </m:e>
                        </m:d>
                        <m:r>
                          <a:rPr lang="en-IN" sz="1200" i="1">
                            <a:effectLst/>
                            <a:latin typeface="Cambria Math" panose="02040503050406030204" pitchFamily="18" charset="0"/>
                            <a:ea typeface="Times New Roman" panose="02020603050405020304" pitchFamily="18" charset="0"/>
                          </a:rPr>
                          <m:t>+ </m:t>
                        </m:r>
                        <m:d>
                          <m:dPr>
                            <m:begChr m:val="|"/>
                            <m:endChr m:val="|"/>
                            <m:ctrlPr>
                              <a:rPr lang="en-US" sz="1200" i="1">
                                <a:effectLst/>
                                <a:latin typeface="Cambria Math" panose="02040503050406030204" pitchFamily="18" charset="0"/>
                                <a:ea typeface="Times New Roman" panose="02020603050405020304" pitchFamily="18" charset="0"/>
                              </a:rPr>
                            </m:ctrlPr>
                          </m:dPr>
                          <m:e>
                            <m:r>
                              <a:rPr lang="en-IN" sz="1200" i="1">
                                <a:effectLst/>
                                <a:latin typeface="Cambria Math" panose="02040503050406030204" pitchFamily="18" charset="0"/>
                                <a:ea typeface="Times New Roman" panose="02020603050405020304" pitchFamily="18" charset="0"/>
                              </a:rPr>
                              <m:t>𝑀</m:t>
                            </m:r>
                            <m:r>
                              <a:rPr lang="en-IN" sz="1200" i="1">
                                <a:effectLst/>
                                <a:latin typeface="Cambria Math" panose="02040503050406030204" pitchFamily="18" charset="0"/>
                                <a:ea typeface="Times New Roman" panose="02020603050405020304" pitchFamily="18" charset="0"/>
                              </a:rPr>
                              <m:t>− </m:t>
                            </m:r>
                            <m:r>
                              <a:rPr lang="en-IN" sz="1200" i="1">
                                <a:effectLst/>
                                <a:latin typeface="Cambria Math" panose="02040503050406030204" pitchFamily="18" charset="0"/>
                                <a:ea typeface="Times New Roman" panose="02020603050405020304" pitchFamily="18" charset="0"/>
                              </a:rPr>
                              <m:t>𝐶</m:t>
                            </m:r>
                            <m:r>
                              <a:rPr lang="en-IN" sz="1200" i="1">
                                <a:effectLst/>
                                <a:latin typeface="Cambria Math" panose="02040503050406030204" pitchFamily="18" charset="0"/>
                                <a:ea typeface="Times New Roman" panose="02020603050405020304" pitchFamily="18" charset="0"/>
                              </a:rPr>
                              <m:t>4</m:t>
                            </m:r>
                          </m:e>
                        </m:d>
                        <m:r>
                          <a:rPr lang="en-IN" sz="1200" i="1">
                            <a:effectLst/>
                            <a:latin typeface="Cambria Math" panose="02040503050406030204" pitchFamily="18" charset="0"/>
                            <a:ea typeface="Times New Roman" panose="02020603050405020304" pitchFamily="18" charset="0"/>
                          </a:rPr>
                          <m:t>+ </m:t>
                        </m:r>
                        <m:d>
                          <m:dPr>
                            <m:begChr m:val="|"/>
                            <m:endChr m:val="|"/>
                            <m:ctrlPr>
                              <a:rPr lang="en-US" sz="1200" i="1">
                                <a:effectLst/>
                                <a:latin typeface="Cambria Math" panose="02040503050406030204" pitchFamily="18" charset="0"/>
                                <a:ea typeface="Times New Roman" panose="02020603050405020304" pitchFamily="18" charset="0"/>
                              </a:rPr>
                            </m:ctrlPr>
                          </m:dPr>
                          <m:e>
                            <m:r>
                              <a:rPr lang="en-IN" sz="1200" i="1">
                                <a:effectLst/>
                                <a:latin typeface="Cambria Math" panose="02040503050406030204" pitchFamily="18" charset="0"/>
                                <a:ea typeface="Times New Roman" panose="02020603050405020304" pitchFamily="18" charset="0"/>
                              </a:rPr>
                              <m:t>𝑀</m:t>
                            </m:r>
                            <m:r>
                              <a:rPr lang="en-IN" sz="1200" i="1">
                                <a:effectLst/>
                                <a:latin typeface="Cambria Math" panose="02040503050406030204" pitchFamily="18" charset="0"/>
                                <a:ea typeface="Times New Roman" panose="02020603050405020304" pitchFamily="18" charset="0"/>
                              </a:rPr>
                              <m:t>− </m:t>
                            </m:r>
                            <m:r>
                              <a:rPr lang="en-IN" sz="1200" i="1">
                                <a:effectLst/>
                                <a:latin typeface="Cambria Math" panose="02040503050406030204" pitchFamily="18" charset="0"/>
                                <a:ea typeface="Times New Roman" panose="02020603050405020304" pitchFamily="18" charset="0"/>
                              </a:rPr>
                              <m:t>𝐶</m:t>
                            </m:r>
                            <m:r>
                              <a:rPr lang="en-IN" sz="1200" i="1">
                                <a:effectLst/>
                                <a:latin typeface="Cambria Math" panose="02040503050406030204" pitchFamily="18" charset="0"/>
                                <a:ea typeface="Times New Roman" panose="02020603050405020304" pitchFamily="18" charset="0"/>
                              </a:rPr>
                              <m:t>5</m:t>
                            </m:r>
                          </m:e>
                        </m:d>
                        <m:r>
                          <a:rPr lang="en-IN" sz="1200" i="1">
                            <a:effectLst/>
                            <a:latin typeface="Cambria Math" panose="02040503050406030204" pitchFamily="18" charset="0"/>
                            <a:ea typeface="Times New Roman" panose="02020603050405020304" pitchFamily="18" charset="0"/>
                          </a:rPr>
                          <m:t>+ |</m:t>
                        </m:r>
                        <m:r>
                          <a:rPr lang="en-IN" sz="1200" i="1">
                            <a:effectLst/>
                            <a:latin typeface="Cambria Math" panose="02040503050406030204" pitchFamily="18" charset="0"/>
                            <a:ea typeface="Times New Roman" panose="02020603050405020304" pitchFamily="18" charset="0"/>
                          </a:rPr>
                          <m:t>𝑀</m:t>
                        </m:r>
                        <m:r>
                          <a:rPr lang="en-IN" sz="1200" i="1">
                            <a:effectLst/>
                            <a:latin typeface="Cambria Math" panose="02040503050406030204" pitchFamily="18" charset="0"/>
                            <a:ea typeface="Times New Roman" panose="02020603050405020304" pitchFamily="18" charset="0"/>
                          </a:rPr>
                          <m:t>− </m:t>
                        </m:r>
                        <m:r>
                          <a:rPr lang="en-IN" sz="1200" i="1">
                            <a:effectLst/>
                            <a:latin typeface="Cambria Math" panose="02040503050406030204" pitchFamily="18" charset="0"/>
                            <a:ea typeface="Times New Roman" panose="02020603050405020304" pitchFamily="18" charset="0"/>
                          </a:rPr>
                          <m:t>𝐶</m:t>
                        </m:r>
                        <m:r>
                          <a:rPr lang="en-IN" sz="1200" i="1">
                            <a:effectLst/>
                            <a:latin typeface="Cambria Math" panose="02040503050406030204" pitchFamily="18" charset="0"/>
                            <a:ea typeface="Times New Roman" panose="02020603050405020304" pitchFamily="18" charset="0"/>
                          </a:rPr>
                          <m:t>6|  + |</m:t>
                        </m:r>
                        <m:r>
                          <a:rPr lang="en-IN" sz="1200" i="1">
                            <a:effectLst/>
                            <a:latin typeface="Cambria Math" panose="02040503050406030204" pitchFamily="18" charset="0"/>
                            <a:ea typeface="Times New Roman" panose="02020603050405020304" pitchFamily="18" charset="0"/>
                          </a:rPr>
                          <m:t>𝑀</m:t>
                        </m:r>
                        <m:r>
                          <a:rPr lang="en-IN" sz="1200" i="1">
                            <a:effectLst/>
                            <a:latin typeface="Cambria Math" panose="02040503050406030204" pitchFamily="18" charset="0"/>
                            <a:ea typeface="Times New Roman" panose="02020603050405020304" pitchFamily="18" charset="0"/>
                          </a:rPr>
                          <m:t>− </m:t>
                        </m:r>
                        <m:r>
                          <a:rPr lang="en-IN" sz="1200" i="1">
                            <a:effectLst/>
                            <a:latin typeface="Cambria Math" panose="02040503050406030204" pitchFamily="18" charset="0"/>
                            <a:ea typeface="Times New Roman" panose="02020603050405020304" pitchFamily="18" charset="0"/>
                          </a:rPr>
                          <m:t>𝐶</m:t>
                        </m:r>
                        <m:r>
                          <a:rPr lang="en-IN" sz="1200" i="1">
                            <a:effectLst/>
                            <a:latin typeface="Cambria Math" panose="02040503050406030204" pitchFamily="18" charset="0"/>
                            <a:ea typeface="Times New Roman" panose="02020603050405020304" pitchFamily="18" charset="0"/>
                          </a:rPr>
                          <m:t>7|+ |</m:t>
                        </m:r>
                        <m:r>
                          <a:rPr lang="en-IN" sz="1200" i="1">
                            <a:effectLst/>
                            <a:latin typeface="Cambria Math" panose="02040503050406030204" pitchFamily="18" charset="0"/>
                            <a:ea typeface="Times New Roman" panose="02020603050405020304" pitchFamily="18" charset="0"/>
                          </a:rPr>
                          <m:t>𝑀</m:t>
                        </m:r>
                        <m:r>
                          <a:rPr lang="en-IN" sz="1200" i="1">
                            <a:effectLst/>
                            <a:latin typeface="Cambria Math" panose="02040503050406030204" pitchFamily="18" charset="0"/>
                            <a:ea typeface="Times New Roman" panose="02020603050405020304" pitchFamily="18" charset="0"/>
                          </a:rPr>
                          <m:t>− </m:t>
                        </m:r>
                        <m:r>
                          <a:rPr lang="en-IN" sz="1200" i="1">
                            <a:effectLst/>
                            <a:latin typeface="Cambria Math" panose="02040503050406030204" pitchFamily="18" charset="0"/>
                            <a:ea typeface="Times New Roman" panose="02020603050405020304" pitchFamily="18" charset="0"/>
                          </a:rPr>
                          <m:t>𝐶</m:t>
                        </m:r>
                        <m:r>
                          <a:rPr lang="en-IN" sz="1200" i="1">
                            <a:effectLst/>
                            <a:latin typeface="Cambria Math" panose="02040503050406030204" pitchFamily="18" charset="0"/>
                            <a:ea typeface="Times New Roman" panose="02020603050405020304" pitchFamily="18" charset="0"/>
                          </a:rPr>
                          <m:t>8| = 8</m:t>
                        </m:r>
                      </m:oMath>
                    </m:oMathPara>
                  </a14:m>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mc:Choice>
          <mc:Fallback xmlns="">
            <p:sp>
              <p:nvSpPr>
                <p:cNvPr id="44" name="Text Box 2"/>
                <p:cNvSpPr txBox="1">
                  <a:spLocks noRot="1" noChangeAspect="1" noMove="1" noResize="1" noEditPoints="1" noAdjustHandles="1" noChangeArrowheads="1" noChangeShapeType="1" noTextEdit="1"/>
                </p:cNvSpPr>
                <p:nvPr/>
              </p:nvSpPr>
              <p:spPr bwMode="auto">
                <a:xfrm>
                  <a:off x="-139533" y="1134711"/>
                  <a:ext cx="1736550" cy="518669"/>
                </a:xfrm>
                <a:prstGeom prst="rect">
                  <a:avLst/>
                </a:prstGeom>
                <a:blipFill>
                  <a:blip r:embed="rId5"/>
                  <a:stretch>
                    <a:fillRect b="-714"/>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5" name="Text Box 2"/>
                <p:cNvSpPr txBox="1">
                  <a:spLocks noChangeArrowheads="1"/>
                </p:cNvSpPr>
                <p:nvPr/>
              </p:nvSpPr>
              <p:spPr bwMode="auto">
                <a:xfrm>
                  <a:off x="1507016" y="1139211"/>
                  <a:ext cx="1833551" cy="75970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rot="0" vert="horz" wrap="square" lIns="91440" tIns="45720" rIns="91440" bIns="45720" anchor="t" anchorCtr="0" upright="1">
                  <a:noAutofit/>
                </a:bodyPr>
                <a:lstStyle/>
                <a:p>
                  <a:pPr marL="0" marR="0">
                    <a:lnSpc>
                      <a:spcPct val="105000"/>
                    </a:lnSpc>
                    <a:spcBef>
                      <a:spcPts val="0"/>
                    </a:spcBef>
                    <a:spcAft>
                      <a:spcPts val="800"/>
                    </a:spcAft>
                  </a:pPr>
                  <a14:m>
                    <m:oMathPara xmlns:m="http://schemas.openxmlformats.org/officeDocument/2006/math">
                      <m:oMathParaPr>
                        <m:jc m:val="centerGroup"/>
                      </m:oMathParaPr>
                      <m:oMath xmlns:m="http://schemas.openxmlformats.org/officeDocument/2006/math">
                        <m:r>
                          <a:rPr lang="en-IN" sz="1200" i="1">
                            <a:effectLst/>
                            <a:latin typeface="Cambria Math" panose="02040503050406030204" pitchFamily="18" charset="0"/>
                            <a:ea typeface="Times New Roman" panose="02020603050405020304" pitchFamily="18" charset="0"/>
                          </a:rPr>
                          <m:t>𝐿𝐺𝑅</m:t>
                        </m:r>
                        <m:d>
                          <m:dPr>
                            <m:ctrlPr>
                              <a:rPr lang="en-US" sz="1200" i="1">
                                <a:effectLst/>
                                <a:latin typeface="Cambria Math" panose="02040503050406030204" pitchFamily="18" charset="0"/>
                                <a:ea typeface="Times New Roman" panose="02020603050405020304" pitchFamily="18" charset="0"/>
                              </a:rPr>
                            </m:ctrlPr>
                          </m:dPr>
                          <m:e>
                            <m:sSup>
                              <m:sSupPr>
                                <m:ctrlPr>
                                  <a:rPr lang="en-US" sz="1200" i="1">
                                    <a:effectLst/>
                                    <a:latin typeface="Cambria Math" panose="02040503050406030204" pitchFamily="18" charset="0"/>
                                    <a:ea typeface="Times New Roman" panose="02020603050405020304" pitchFamily="18" charset="0"/>
                                  </a:rPr>
                                </m:ctrlPr>
                              </m:sSupPr>
                              <m:e>
                                <m:r>
                                  <a:rPr lang="en-IN" sz="1200" i="1">
                                    <a:effectLst/>
                                    <a:latin typeface="Cambria Math" panose="02040503050406030204" pitchFamily="18" charset="0"/>
                                    <a:ea typeface="Times New Roman" panose="02020603050405020304" pitchFamily="18" charset="0"/>
                                  </a:rPr>
                                  <m:t>𝑀</m:t>
                                </m:r>
                              </m:e>
                              <m:sup>
                                <m:r>
                                  <a:rPr lang="en-IN" sz="1200" i="1">
                                    <a:effectLst/>
                                    <a:latin typeface="Cambria Math" panose="02040503050406030204" pitchFamily="18" charset="0"/>
                                    <a:ea typeface="Times New Roman" panose="02020603050405020304" pitchFamily="18" charset="0"/>
                                  </a:rPr>
                                  <m:t>′</m:t>
                                </m:r>
                              </m:sup>
                            </m:sSup>
                          </m:e>
                        </m:d>
                        <m:r>
                          <a:rPr lang="en-IN" sz="1200" i="1">
                            <a:effectLst/>
                            <a:latin typeface="Cambria Math" panose="02040503050406030204" pitchFamily="18" charset="0"/>
                            <a:ea typeface="Times New Roman" panose="02020603050405020304" pitchFamily="18" charset="0"/>
                          </a:rPr>
                          <m:t>=</m:t>
                        </m:r>
                        <m:sSup>
                          <m:sSupPr>
                            <m:ctrlPr>
                              <a:rPr lang="en-US" sz="1200" i="1">
                                <a:effectLst/>
                                <a:latin typeface="Cambria Math" panose="02040503050406030204" pitchFamily="18" charset="0"/>
                                <a:ea typeface="Times New Roman" panose="02020603050405020304" pitchFamily="18" charset="0"/>
                              </a:rPr>
                            </m:ctrlPr>
                          </m:sSupPr>
                          <m:e>
                            <m:r>
                              <a:rPr lang="en-IN" sz="1200" i="1">
                                <a:effectLst/>
                                <a:latin typeface="Cambria Math" panose="02040503050406030204" pitchFamily="18" charset="0"/>
                                <a:ea typeface="Times New Roman" panose="02020603050405020304" pitchFamily="18" charset="0"/>
                              </a:rPr>
                              <m:t>𝑀</m:t>
                            </m:r>
                          </m:e>
                          <m:sup>
                            <m:r>
                              <a:rPr lang="en-IN" sz="1200" i="1">
                                <a:effectLst/>
                                <a:latin typeface="Cambria Math" panose="02040503050406030204" pitchFamily="18" charset="0"/>
                                <a:ea typeface="Times New Roman" panose="02020603050405020304" pitchFamily="18" charset="0"/>
                              </a:rPr>
                              <m:t>′′</m:t>
                            </m:r>
                          </m:sup>
                        </m:sSup>
                        <m:r>
                          <a:rPr lang="en-IN" sz="1200" i="1">
                            <a:effectLst/>
                            <a:latin typeface="Cambria Math" panose="02040503050406030204" pitchFamily="18" charset="0"/>
                            <a:ea typeface="Times New Roman" panose="02020603050405020304" pitchFamily="18" charset="0"/>
                          </a:rPr>
                          <m:t>= </m:t>
                        </m:r>
                        <m:d>
                          <m:dPr>
                            <m:begChr m:val="|"/>
                            <m:endChr m:val="|"/>
                            <m:ctrlPr>
                              <a:rPr lang="en-US" sz="1200" i="1">
                                <a:effectLst/>
                                <a:latin typeface="Cambria Math" panose="02040503050406030204" pitchFamily="18" charset="0"/>
                                <a:ea typeface="Times New Roman" panose="02020603050405020304" pitchFamily="18" charset="0"/>
                              </a:rPr>
                            </m:ctrlPr>
                          </m:dPr>
                          <m:e>
                            <m:r>
                              <a:rPr lang="en-IN" sz="1200" i="1">
                                <a:effectLst/>
                                <a:latin typeface="Cambria Math" panose="02040503050406030204" pitchFamily="18" charset="0"/>
                                <a:ea typeface="Times New Roman" panose="02020603050405020304" pitchFamily="18" charset="0"/>
                              </a:rPr>
                              <m:t>𝑀</m:t>
                            </m:r>
                            <m:r>
                              <a:rPr lang="en-IN" sz="1200" i="1">
                                <a:effectLst/>
                                <a:latin typeface="Cambria Math" panose="02040503050406030204" pitchFamily="18" charset="0"/>
                                <a:ea typeface="Times New Roman" panose="02020603050405020304" pitchFamily="18" charset="0"/>
                              </a:rPr>
                              <m:t>′− </m:t>
                            </m:r>
                            <m:r>
                              <a:rPr lang="en-IN" sz="1200" i="1">
                                <a:effectLst/>
                                <a:latin typeface="Cambria Math" panose="02040503050406030204" pitchFamily="18" charset="0"/>
                                <a:ea typeface="Times New Roman" panose="02020603050405020304" pitchFamily="18" charset="0"/>
                              </a:rPr>
                              <m:t>𝐿</m:t>
                            </m:r>
                            <m:r>
                              <a:rPr lang="en-IN" sz="1200" i="1">
                                <a:effectLst/>
                                <a:latin typeface="Cambria Math" panose="02040503050406030204" pitchFamily="18" charset="0"/>
                                <a:ea typeface="Times New Roman" panose="02020603050405020304" pitchFamily="18" charset="0"/>
                              </a:rPr>
                              <m:t>1</m:t>
                            </m:r>
                          </m:e>
                        </m:d>
                        <m:r>
                          <a:rPr lang="en-IN" sz="1200" i="1">
                            <a:effectLst/>
                            <a:latin typeface="Cambria Math" panose="02040503050406030204" pitchFamily="18" charset="0"/>
                            <a:ea typeface="Times New Roman" panose="02020603050405020304" pitchFamily="18" charset="0"/>
                          </a:rPr>
                          <m:t>+</m:t>
                        </m:r>
                        <m:d>
                          <m:dPr>
                            <m:begChr m:val="|"/>
                            <m:endChr m:val="|"/>
                            <m:ctrlPr>
                              <a:rPr lang="en-US" sz="1200" i="1">
                                <a:effectLst/>
                                <a:latin typeface="Cambria Math" panose="02040503050406030204" pitchFamily="18" charset="0"/>
                                <a:ea typeface="Times New Roman" panose="02020603050405020304" pitchFamily="18" charset="0"/>
                              </a:rPr>
                            </m:ctrlPr>
                          </m:dPr>
                          <m:e>
                            <m:r>
                              <a:rPr lang="en-IN" sz="1200" i="1">
                                <a:effectLst/>
                                <a:latin typeface="Cambria Math" panose="02040503050406030204" pitchFamily="18" charset="0"/>
                                <a:ea typeface="Times New Roman" panose="02020603050405020304" pitchFamily="18" charset="0"/>
                              </a:rPr>
                              <m:t>𝑀</m:t>
                            </m:r>
                            <m:r>
                              <a:rPr lang="en-IN" sz="1200" i="1">
                                <a:effectLst/>
                                <a:latin typeface="Cambria Math" panose="02040503050406030204" pitchFamily="18" charset="0"/>
                                <a:ea typeface="Times New Roman" panose="02020603050405020304" pitchFamily="18" charset="0"/>
                              </a:rPr>
                              <m:t>′− </m:t>
                            </m:r>
                            <m:r>
                              <a:rPr lang="en-IN" sz="1200" i="1">
                                <a:effectLst/>
                                <a:latin typeface="Cambria Math" panose="02040503050406030204" pitchFamily="18" charset="0"/>
                                <a:ea typeface="Times New Roman" panose="02020603050405020304" pitchFamily="18" charset="0"/>
                              </a:rPr>
                              <m:t>𝐿</m:t>
                            </m:r>
                            <m:r>
                              <a:rPr lang="en-IN" sz="1200" i="1">
                                <a:effectLst/>
                                <a:latin typeface="Cambria Math" panose="02040503050406030204" pitchFamily="18" charset="0"/>
                                <a:ea typeface="Times New Roman" panose="02020603050405020304" pitchFamily="18" charset="0"/>
                              </a:rPr>
                              <m:t>2</m:t>
                            </m:r>
                          </m:e>
                        </m:d>
                        <m:r>
                          <a:rPr lang="en-IN" sz="1200" i="1">
                            <a:effectLst/>
                            <a:latin typeface="Cambria Math" panose="02040503050406030204" pitchFamily="18" charset="0"/>
                            <a:ea typeface="Times New Roman" panose="02020603050405020304" pitchFamily="18" charset="0"/>
                          </a:rPr>
                          <m:t>   + </m:t>
                        </m:r>
                        <m:d>
                          <m:dPr>
                            <m:begChr m:val="|"/>
                            <m:endChr m:val="|"/>
                            <m:ctrlPr>
                              <a:rPr lang="en-US" sz="1200" i="1">
                                <a:effectLst/>
                                <a:latin typeface="Cambria Math" panose="02040503050406030204" pitchFamily="18" charset="0"/>
                                <a:ea typeface="Times New Roman" panose="02020603050405020304" pitchFamily="18" charset="0"/>
                              </a:rPr>
                            </m:ctrlPr>
                          </m:dPr>
                          <m:e>
                            <m:r>
                              <a:rPr lang="en-IN" sz="1200" i="1">
                                <a:effectLst/>
                                <a:latin typeface="Cambria Math" panose="02040503050406030204" pitchFamily="18" charset="0"/>
                                <a:ea typeface="Times New Roman" panose="02020603050405020304" pitchFamily="18" charset="0"/>
                              </a:rPr>
                              <m:t>𝑀</m:t>
                            </m:r>
                            <m:r>
                              <a:rPr lang="en-IN" sz="1200" i="1">
                                <a:effectLst/>
                                <a:latin typeface="Cambria Math" panose="02040503050406030204" pitchFamily="18" charset="0"/>
                                <a:ea typeface="Times New Roman" panose="02020603050405020304" pitchFamily="18" charset="0"/>
                              </a:rPr>
                              <m:t>′− </m:t>
                            </m:r>
                            <m:r>
                              <a:rPr lang="en-IN" sz="1200" i="1">
                                <a:effectLst/>
                                <a:latin typeface="Cambria Math" panose="02040503050406030204" pitchFamily="18" charset="0"/>
                                <a:ea typeface="Times New Roman" panose="02020603050405020304" pitchFamily="18" charset="0"/>
                              </a:rPr>
                              <m:t>𝐿</m:t>
                            </m:r>
                            <m:r>
                              <a:rPr lang="en-IN" sz="1200" i="1">
                                <a:effectLst/>
                                <a:latin typeface="Cambria Math" panose="02040503050406030204" pitchFamily="18" charset="0"/>
                                <a:ea typeface="Times New Roman" panose="02020603050405020304" pitchFamily="18" charset="0"/>
                              </a:rPr>
                              <m:t>3</m:t>
                            </m:r>
                          </m:e>
                        </m:d>
                        <m:r>
                          <a:rPr lang="en-IN" sz="1200" i="1">
                            <a:effectLst/>
                            <a:latin typeface="Cambria Math" panose="02040503050406030204" pitchFamily="18" charset="0"/>
                            <a:ea typeface="Times New Roman" panose="02020603050405020304" pitchFamily="18" charset="0"/>
                          </a:rPr>
                          <m:t>+ </m:t>
                        </m:r>
                        <m:d>
                          <m:dPr>
                            <m:begChr m:val="|"/>
                            <m:endChr m:val="|"/>
                            <m:ctrlPr>
                              <a:rPr lang="en-US" sz="1200" i="1">
                                <a:effectLst/>
                                <a:latin typeface="Cambria Math" panose="02040503050406030204" pitchFamily="18" charset="0"/>
                                <a:ea typeface="Times New Roman" panose="02020603050405020304" pitchFamily="18" charset="0"/>
                              </a:rPr>
                            </m:ctrlPr>
                          </m:dPr>
                          <m:e>
                            <m:r>
                              <a:rPr lang="en-IN" sz="1200" i="1">
                                <a:effectLst/>
                                <a:latin typeface="Cambria Math" panose="02040503050406030204" pitchFamily="18" charset="0"/>
                                <a:ea typeface="Times New Roman" panose="02020603050405020304" pitchFamily="18" charset="0"/>
                              </a:rPr>
                              <m:t>𝑀</m:t>
                            </m:r>
                            <m:r>
                              <a:rPr lang="en-IN" sz="1200" i="1">
                                <a:effectLst/>
                                <a:latin typeface="Cambria Math" panose="02040503050406030204" pitchFamily="18" charset="0"/>
                                <a:ea typeface="Times New Roman" panose="02020603050405020304" pitchFamily="18" charset="0"/>
                              </a:rPr>
                              <m:t>′− </m:t>
                            </m:r>
                            <m:r>
                              <a:rPr lang="en-IN" sz="1200" i="1">
                                <a:effectLst/>
                                <a:latin typeface="Cambria Math" panose="02040503050406030204" pitchFamily="18" charset="0"/>
                                <a:ea typeface="Times New Roman" panose="02020603050405020304" pitchFamily="18" charset="0"/>
                              </a:rPr>
                              <m:t>𝐿</m:t>
                            </m:r>
                            <m:r>
                              <a:rPr lang="en-IN" sz="1200" i="1">
                                <a:effectLst/>
                                <a:latin typeface="Cambria Math" panose="02040503050406030204" pitchFamily="18" charset="0"/>
                                <a:ea typeface="Times New Roman" panose="02020603050405020304" pitchFamily="18" charset="0"/>
                              </a:rPr>
                              <m:t>4</m:t>
                            </m:r>
                          </m:e>
                        </m:d>
                        <m:r>
                          <a:rPr lang="en-IN" sz="1200" i="1">
                            <a:effectLst/>
                            <a:latin typeface="Cambria Math" panose="02040503050406030204" pitchFamily="18" charset="0"/>
                            <a:ea typeface="Times New Roman" panose="02020603050405020304" pitchFamily="18" charset="0"/>
                          </a:rPr>
                          <m:t>  + </m:t>
                        </m:r>
                        <m:d>
                          <m:dPr>
                            <m:begChr m:val="|"/>
                            <m:endChr m:val="|"/>
                            <m:ctrlPr>
                              <a:rPr lang="en-US" sz="1200" i="1">
                                <a:effectLst/>
                                <a:latin typeface="Cambria Math" panose="02040503050406030204" pitchFamily="18" charset="0"/>
                                <a:ea typeface="Times New Roman" panose="02020603050405020304" pitchFamily="18" charset="0"/>
                              </a:rPr>
                            </m:ctrlPr>
                          </m:dPr>
                          <m:e>
                            <m:r>
                              <a:rPr lang="en-IN" sz="1200" i="1">
                                <a:effectLst/>
                                <a:latin typeface="Cambria Math" panose="02040503050406030204" pitchFamily="18" charset="0"/>
                                <a:ea typeface="Times New Roman" panose="02020603050405020304" pitchFamily="18" charset="0"/>
                              </a:rPr>
                              <m:t>𝑀</m:t>
                            </m:r>
                            <m:r>
                              <a:rPr lang="en-IN" sz="1200" i="1">
                                <a:effectLst/>
                                <a:latin typeface="Cambria Math" panose="02040503050406030204" pitchFamily="18" charset="0"/>
                                <a:ea typeface="Times New Roman" panose="02020603050405020304" pitchFamily="18" charset="0"/>
                              </a:rPr>
                              <m:t>′− </m:t>
                            </m:r>
                            <m:r>
                              <a:rPr lang="en-IN" sz="1200" i="1">
                                <a:effectLst/>
                                <a:latin typeface="Cambria Math" panose="02040503050406030204" pitchFamily="18" charset="0"/>
                                <a:ea typeface="Times New Roman" panose="02020603050405020304" pitchFamily="18" charset="0"/>
                              </a:rPr>
                              <m:t>𝐿</m:t>
                            </m:r>
                            <m:r>
                              <a:rPr lang="en-IN" sz="1200" i="1">
                                <a:effectLst/>
                                <a:latin typeface="Cambria Math" panose="02040503050406030204" pitchFamily="18" charset="0"/>
                                <a:ea typeface="Times New Roman" panose="02020603050405020304" pitchFamily="18" charset="0"/>
                              </a:rPr>
                              <m:t>5</m:t>
                            </m:r>
                          </m:e>
                        </m:d>
                        <m:r>
                          <a:rPr lang="en-IN" sz="1200" i="1">
                            <a:effectLst/>
                            <a:latin typeface="Cambria Math" panose="02040503050406030204" pitchFamily="18" charset="0"/>
                            <a:ea typeface="Times New Roman" panose="02020603050405020304" pitchFamily="18" charset="0"/>
                          </a:rPr>
                          <m:t>+ </m:t>
                        </m:r>
                        <m:d>
                          <m:dPr>
                            <m:begChr m:val="|"/>
                            <m:endChr m:val="|"/>
                            <m:ctrlPr>
                              <a:rPr lang="en-US" sz="1200" i="1">
                                <a:effectLst/>
                                <a:latin typeface="Cambria Math" panose="02040503050406030204" pitchFamily="18" charset="0"/>
                                <a:ea typeface="Times New Roman" panose="02020603050405020304" pitchFamily="18" charset="0"/>
                              </a:rPr>
                            </m:ctrlPr>
                          </m:dPr>
                          <m:e>
                            <m:r>
                              <a:rPr lang="en-IN" sz="1200" i="1">
                                <a:effectLst/>
                                <a:latin typeface="Cambria Math" panose="02040503050406030204" pitchFamily="18" charset="0"/>
                                <a:ea typeface="Times New Roman" panose="02020603050405020304" pitchFamily="18" charset="0"/>
                              </a:rPr>
                              <m:t>𝑀</m:t>
                            </m:r>
                            <m:r>
                              <a:rPr lang="en-IN" sz="1200" i="1">
                                <a:effectLst/>
                                <a:latin typeface="Cambria Math" panose="02040503050406030204" pitchFamily="18" charset="0"/>
                                <a:ea typeface="Times New Roman" panose="02020603050405020304" pitchFamily="18" charset="0"/>
                              </a:rPr>
                              <m:t>′− </m:t>
                            </m:r>
                            <m:r>
                              <a:rPr lang="en-IN" sz="1200" i="1">
                                <a:effectLst/>
                                <a:latin typeface="Cambria Math" panose="02040503050406030204" pitchFamily="18" charset="0"/>
                                <a:ea typeface="Times New Roman" panose="02020603050405020304" pitchFamily="18" charset="0"/>
                              </a:rPr>
                              <m:t>𝐿</m:t>
                            </m:r>
                            <m:r>
                              <a:rPr lang="en-IN" sz="1200" i="1">
                                <a:effectLst/>
                                <a:latin typeface="Cambria Math" panose="02040503050406030204" pitchFamily="18" charset="0"/>
                                <a:ea typeface="Times New Roman" panose="02020603050405020304" pitchFamily="18" charset="0"/>
                              </a:rPr>
                              <m:t>6</m:t>
                            </m:r>
                          </m:e>
                        </m:d>
                        <m:r>
                          <a:rPr lang="en-IN" sz="1200" i="1">
                            <a:effectLst/>
                            <a:latin typeface="Cambria Math" panose="02040503050406030204" pitchFamily="18" charset="0"/>
                            <a:ea typeface="Times New Roman" panose="02020603050405020304" pitchFamily="18" charset="0"/>
                          </a:rPr>
                          <m:t>  + </m:t>
                        </m:r>
                        <m:d>
                          <m:dPr>
                            <m:begChr m:val="|"/>
                            <m:endChr m:val="|"/>
                            <m:ctrlPr>
                              <a:rPr lang="en-US" sz="1200" i="1">
                                <a:effectLst/>
                                <a:latin typeface="Cambria Math" panose="02040503050406030204" pitchFamily="18" charset="0"/>
                                <a:ea typeface="Times New Roman" panose="02020603050405020304" pitchFamily="18" charset="0"/>
                              </a:rPr>
                            </m:ctrlPr>
                          </m:dPr>
                          <m:e>
                            <m:r>
                              <a:rPr lang="en-IN" sz="1200" i="1">
                                <a:effectLst/>
                                <a:latin typeface="Cambria Math" panose="02040503050406030204" pitchFamily="18" charset="0"/>
                                <a:ea typeface="Times New Roman" panose="02020603050405020304" pitchFamily="18" charset="0"/>
                              </a:rPr>
                              <m:t>𝑀</m:t>
                            </m:r>
                            <m:r>
                              <a:rPr lang="en-IN" sz="1200" i="1">
                                <a:effectLst/>
                                <a:latin typeface="Cambria Math" panose="02040503050406030204" pitchFamily="18" charset="0"/>
                                <a:ea typeface="Times New Roman" panose="02020603050405020304" pitchFamily="18" charset="0"/>
                              </a:rPr>
                              <m:t>′− </m:t>
                            </m:r>
                            <m:r>
                              <a:rPr lang="en-IN" sz="1200" i="1">
                                <a:effectLst/>
                                <a:latin typeface="Cambria Math" panose="02040503050406030204" pitchFamily="18" charset="0"/>
                                <a:ea typeface="Times New Roman" panose="02020603050405020304" pitchFamily="18" charset="0"/>
                              </a:rPr>
                              <m:t>𝐿</m:t>
                            </m:r>
                            <m:r>
                              <a:rPr lang="en-IN" sz="1200" i="1">
                                <a:effectLst/>
                                <a:latin typeface="Cambria Math" panose="02040503050406030204" pitchFamily="18" charset="0"/>
                                <a:ea typeface="Times New Roman" panose="02020603050405020304" pitchFamily="18" charset="0"/>
                              </a:rPr>
                              <m:t>7</m:t>
                            </m:r>
                          </m:e>
                        </m:d>
                        <m:r>
                          <a:rPr lang="en-IN" sz="1200" i="1">
                            <a:effectLst/>
                            <a:latin typeface="Cambria Math" panose="02040503050406030204" pitchFamily="18" charset="0"/>
                            <a:ea typeface="Times New Roman" panose="02020603050405020304" pitchFamily="18" charset="0"/>
                          </a:rPr>
                          <m:t>+ </m:t>
                        </m:r>
                        <m:d>
                          <m:dPr>
                            <m:begChr m:val="|"/>
                            <m:endChr m:val="|"/>
                            <m:ctrlPr>
                              <a:rPr lang="en-US" sz="1200" i="1">
                                <a:effectLst/>
                                <a:latin typeface="Cambria Math" panose="02040503050406030204" pitchFamily="18" charset="0"/>
                                <a:ea typeface="Times New Roman" panose="02020603050405020304" pitchFamily="18" charset="0"/>
                              </a:rPr>
                            </m:ctrlPr>
                          </m:dPr>
                          <m:e>
                            <m:r>
                              <a:rPr lang="en-IN" sz="1200" i="1">
                                <a:effectLst/>
                                <a:latin typeface="Cambria Math" panose="02040503050406030204" pitchFamily="18" charset="0"/>
                                <a:ea typeface="Times New Roman" panose="02020603050405020304" pitchFamily="18" charset="0"/>
                              </a:rPr>
                              <m:t>𝑀</m:t>
                            </m:r>
                            <m:r>
                              <a:rPr lang="en-IN" sz="1200" i="1">
                                <a:effectLst/>
                                <a:latin typeface="Cambria Math" panose="02040503050406030204" pitchFamily="18" charset="0"/>
                                <a:ea typeface="Times New Roman" panose="02020603050405020304" pitchFamily="18" charset="0"/>
                              </a:rPr>
                              <m:t>′− </m:t>
                            </m:r>
                            <m:r>
                              <a:rPr lang="en-IN" sz="1200" i="1">
                                <a:effectLst/>
                                <a:latin typeface="Cambria Math" panose="02040503050406030204" pitchFamily="18" charset="0"/>
                                <a:ea typeface="Times New Roman" panose="02020603050405020304" pitchFamily="18" charset="0"/>
                              </a:rPr>
                              <m:t>𝐿</m:t>
                            </m:r>
                            <m:r>
                              <a:rPr lang="en-IN" sz="1200" i="1">
                                <a:effectLst/>
                                <a:latin typeface="Cambria Math" panose="02040503050406030204" pitchFamily="18" charset="0"/>
                                <a:ea typeface="Times New Roman" panose="02020603050405020304" pitchFamily="18" charset="0"/>
                              </a:rPr>
                              <m:t>8</m:t>
                            </m:r>
                          </m:e>
                        </m:d>
                        <m:r>
                          <a:rPr lang="en-IN" sz="1200" i="1">
                            <a:effectLst/>
                            <a:latin typeface="Cambria Math" panose="02040503050406030204" pitchFamily="18" charset="0"/>
                            <a:ea typeface="Times New Roman" panose="02020603050405020304" pitchFamily="18" charset="0"/>
                          </a:rPr>
                          <m:t> = 40</m:t>
                        </m:r>
                      </m:oMath>
                    </m:oMathPara>
                  </a14:m>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mc:Choice>
          <mc:Fallback xmlns="">
            <p:sp>
              <p:nvSpPr>
                <p:cNvPr id="45" name="Text Box 2"/>
                <p:cNvSpPr txBox="1">
                  <a:spLocks noRot="1" noChangeAspect="1" noMove="1" noResize="1" noEditPoints="1" noAdjustHandles="1" noChangeArrowheads="1" noChangeShapeType="1" noTextEdit="1"/>
                </p:cNvSpPr>
                <p:nvPr/>
              </p:nvSpPr>
              <p:spPr bwMode="auto">
                <a:xfrm>
                  <a:off x="1507016" y="1139211"/>
                  <a:ext cx="1833551" cy="759707"/>
                </a:xfrm>
                <a:prstGeom prst="rect">
                  <a:avLst/>
                </a:prstGeom>
                <a:blipFill>
                  <a:blip r:embed="rId6"/>
                  <a:stretch>
                    <a:fillRect/>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p:sp>
          <p:nvSpPr>
            <p:cNvPr id="46" name="Right Arrow 45"/>
            <p:cNvSpPr>
              <a:spLocks noChangeArrowheads="1"/>
            </p:cNvSpPr>
            <p:nvPr/>
          </p:nvSpPr>
          <p:spPr bwMode="auto">
            <a:xfrm>
              <a:off x="965211" y="578906"/>
              <a:ext cx="148502" cy="168402"/>
            </a:xfrm>
            <a:prstGeom prst="rightArrow">
              <a:avLst>
                <a:gd name="adj1" fmla="val 50000"/>
                <a:gd name="adj2" fmla="val 50000"/>
              </a:avLst>
            </a:prstGeom>
            <a:gradFill rotWithShape="1">
              <a:gsLst>
                <a:gs pos="0">
                  <a:srgbClr val="81B861"/>
                </a:gs>
                <a:gs pos="50000">
                  <a:srgbClr val="6FB242"/>
                </a:gs>
                <a:gs pos="100000">
                  <a:srgbClr val="61A235"/>
                </a:gs>
              </a:gsLst>
              <a:lin ang="5400000"/>
            </a:gradFill>
            <a:ln w="6350">
              <a:solidFill>
                <a:schemeClr val="accent6">
                  <a:lumMod val="100000"/>
                  <a:lumOff val="0"/>
                </a:schemeClr>
              </a:solidFill>
              <a:miter lim="800000"/>
              <a:headEnd/>
              <a:tailEnd/>
            </a:ln>
          </p:spPr>
          <p:txBody>
            <a:bodyPr rot="0" vert="horz" wrap="square" lIns="91440" tIns="45720" rIns="91440" bIns="45720" anchor="ctr" anchorCtr="0" upright="1">
              <a:noAutofit/>
            </a:bodyPr>
            <a:lstStyle/>
            <a:p>
              <a:endParaRPr lang="en-US"/>
            </a:p>
          </p:txBody>
        </p:sp>
        <p:sp>
          <p:nvSpPr>
            <p:cNvPr id="47" name="Right Arrow 46"/>
            <p:cNvSpPr>
              <a:spLocks noChangeArrowheads="1"/>
            </p:cNvSpPr>
            <p:nvPr/>
          </p:nvSpPr>
          <p:spPr bwMode="auto">
            <a:xfrm>
              <a:off x="2098323" y="579206"/>
              <a:ext cx="148502" cy="168102"/>
            </a:xfrm>
            <a:prstGeom prst="rightArrow">
              <a:avLst>
                <a:gd name="adj1" fmla="val 50000"/>
                <a:gd name="adj2" fmla="val 50000"/>
              </a:avLst>
            </a:prstGeom>
            <a:gradFill rotWithShape="1">
              <a:gsLst>
                <a:gs pos="0">
                  <a:srgbClr val="81B861"/>
                </a:gs>
                <a:gs pos="50000">
                  <a:srgbClr val="6FB242"/>
                </a:gs>
                <a:gs pos="100000">
                  <a:srgbClr val="61A235"/>
                </a:gs>
              </a:gsLst>
              <a:lin ang="5400000"/>
            </a:gradFill>
            <a:ln w="6350">
              <a:solidFill>
                <a:schemeClr val="accent6">
                  <a:lumMod val="100000"/>
                  <a:lumOff val="0"/>
                </a:schemeClr>
              </a:solidFill>
              <a:miter lim="800000"/>
              <a:headEnd/>
              <a:tailEnd/>
            </a:ln>
          </p:spPr>
          <p:txBody>
            <a:bodyPr rot="0" vert="horz" wrap="square" lIns="91440" tIns="45720" rIns="91440" bIns="45720" anchor="ctr" anchorCtr="0" upright="1">
              <a:noAutofit/>
            </a:bodyPr>
            <a:lstStyle/>
            <a:p>
              <a:endParaRPr lang="en-US"/>
            </a:p>
          </p:txBody>
        </p:sp>
        <p:sp>
          <p:nvSpPr>
            <p:cNvPr id="48" name="Text Box 2"/>
            <p:cNvSpPr txBox="1">
              <a:spLocks noChangeArrowheads="1"/>
            </p:cNvSpPr>
            <p:nvPr/>
          </p:nvSpPr>
          <p:spPr bwMode="auto">
            <a:xfrm>
              <a:off x="-3501" y="-93100"/>
              <a:ext cx="3500016" cy="20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spAutoFit/>
            </a:bodyPr>
            <a:lstStyle/>
            <a:p>
              <a:pPr marL="0" marR="0">
                <a:lnSpc>
                  <a:spcPct val="105000"/>
                </a:lnSpc>
                <a:spcBef>
                  <a:spcPts val="0"/>
                </a:spcBef>
                <a:spcAft>
                  <a:spcPts val="800"/>
                </a:spcAft>
              </a:pPr>
              <a:r>
                <a:rPr lang="en-IN" sz="1500" dirty="0">
                  <a:effectLst/>
                  <a:latin typeface="Times New Roman" panose="02020603050405020304" pitchFamily="18" charset="0"/>
                  <a:ea typeface="Times New Roman" panose="02020603050405020304" pitchFamily="18" charset="0"/>
                </a:rPr>
                <a:t>Gradient Window                LGD Window               </a:t>
              </a:r>
              <a:r>
                <a:rPr lang="en-IN" sz="1500" dirty="0" smtClean="0">
                  <a:effectLst/>
                  <a:latin typeface="Times New Roman" panose="02020603050405020304" pitchFamily="18" charset="0"/>
                  <a:ea typeface="Times New Roman" panose="02020603050405020304" pitchFamily="18" charset="0"/>
                </a:rPr>
                <a:t>  </a:t>
              </a:r>
              <a:r>
                <a:rPr lang="en-IN" sz="1500" dirty="0">
                  <a:effectLst/>
                  <a:latin typeface="Times New Roman" panose="02020603050405020304" pitchFamily="18" charset="0"/>
                  <a:ea typeface="Times New Roman" panose="02020603050405020304" pitchFamily="18" charset="0"/>
                </a:rPr>
                <a:t>LGR Window               </a:t>
              </a:r>
              <a:endParaRPr lang="en-US" sz="1500" dirty="0">
                <a:effectLst/>
                <a:latin typeface="Times New Roman" panose="02020603050405020304" pitchFamily="18" charset="0"/>
                <a:ea typeface="Times New Roman" panose="02020603050405020304" pitchFamily="18" charset="0"/>
              </a:endParaRPr>
            </a:p>
          </p:txBody>
        </p:sp>
        <p:sp>
          <p:nvSpPr>
            <p:cNvPr id="49" name="Text Box 7"/>
            <p:cNvSpPr txBox="1">
              <a:spLocks noChangeArrowheads="1"/>
            </p:cNvSpPr>
            <p:nvPr/>
          </p:nvSpPr>
          <p:spPr bwMode="auto">
            <a:xfrm>
              <a:off x="-27974" y="1734721"/>
              <a:ext cx="3189035" cy="2553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91440" tIns="45720" rIns="91440" bIns="45720" anchor="t" anchorCtr="0" upright="1">
              <a:noAutofit/>
            </a:bodyPr>
            <a:lstStyle/>
            <a:p>
              <a:pPr marL="0" marR="0" indent="146050" algn="ctr" hangingPunct="0">
                <a:lnSpc>
                  <a:spcPts val="1200"/>
                </a:lnSpc>
                <a:spcBef>
                  <a:spcPts val="0"/>
                </a:spcBef>
                <a:spcAft>
                  <a:spcPts val="0"/>
                </a:spcAft>
              </a:pPr>
              <a:endParaRPr lang="en-US" sz="1500" dirty="0" smtClean="0">
                <a:solidFill>
                  <a:srgbClr val="000000"/>
                </a:solidFill>
                <a:effectLst/>
                <a:latin typeface="Times New Roman" panose="02020603050405020304" pitchFamily="18" charset="0"/>
                <a:ea typeface="Times New Roman" panose="02020603050405020304" pitchFamily="18" charset="0"/>
              </a:endParaRPr>
            </a:p>
            <a:p>
              <a:pPr marL="0" marR="0" indent="146050" algn="ctr" hangingPunct="0">
                <a:lnSpc>
                  <a:spcPts val="1200"/>
                </a:lnSpc>
                <a:spcBef>
                  <a:spcPts val="0"/>
                </a:spcBef>
                <a:spcAft>
                  <a:spcPts val="0"/>
                </a:spcAft>
              </a:pPr>
              <a:r>
                <a:rPr lang="en-US" sz="1500" dirty="0" smtClean="0">
                  <a:solidFill>
                    <a:srgbClr val="000000"/>
                  </a:solidFill>
                  <a:effectLst/>
                  <a:latin typeface="Times New Roman" panose="02020603050405020304" pitchFamily="18" charset="0"/>
                  <a:ea typeface="Times New Roman" panose="02020603050405020304" pitchFamily="18" charset="0"/>
                </a:rPr>
                <a:t> </a:t>
              </a:r>
              <a:r>
                <a:rPr lang="en-US" sz="1500" dirty="0">
                  <a:solidFill>
                    <a:srgbClr val="000000"/>
                  </a:solidFill>
                  <a:effectLst/>
                  <a:latin typeface="Times New Roman" panose="02020603050405020304" pitchFamily="18" charset="0"/>
                  <a:ea typeface="Times New Roman" panose="02020603050405020304" pitchFamily="18" charset="0"/>
                </a:rPr>
                <a:t>Illustration for LGD and LGR for 3×3 Gradient window </a:t>
              </a:r>
              <a:endParaRPr lang="en-US" sz="1500" dirty="0">
                <a:effectLst/>
                <a:latin typeface="Times New Roman" panose="02020603050405020304" pitchFamily="18" charset="0"/>
                <a:ea typeface="Times New Roman" panose="02020603050405020304" pitchFamily="18" charset="0"/>
              </a:endParaRPr>
            </a:p>
          </p:txBody>
        </p:sp>
      </p:grpSp>
    </p:spTree>
    <p:extLst>
      <p:ext uri="{BB962C8B-B14F-4D97-AF65-F5344CB8AC3E}">
        <p14:creationId xmlns:p14="http://schemas.microsoft.com/office/powerpoint/2010/main" val="1129444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4353" y="365128"/>
            <a:ext cx="7886700" cy="562922"/>
          </a:xfrm>
        </p:spPr>
        <p:txBody>
          <a:bodyPr>
            <a:noAutofit/>
          </a:bodyPr>
          <a:lstStyle/>
          <a:p>
            <a:pPr algn="ctr"/>
            <a:r>
              <a:rPr lang="en-US" sz="3600" dirty="0" smtClean="0">
                <a:solidFill>
                  <a:srgbClr val="FF0000"/>
                </a:solidFill>
                <a:latin typeface="Times New Roman" panose="02020603050405020304" pitchFamily="18" charset="0"/>
                <a:cs typeface="Times New Roman" panose="02020603050405020304" pitchFamily="18" charset="0"/>
              </a:rPr>
              <a:t>The Proposed Method</a:t>
            </a:r>
            <a:endParaRPr lang="en-US" sz="3600"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04059" y="1078172"/>
            <a:ext cx="8352416" cy="5431809"/>
          </a:xfrm>
        </p:spPr>
        <p:txBody>
          <a:bodyPr>
            <a:normAutofit/>
          </a:bodyPr>
          <a:lstStyle/>
          <a:p>
            <a:pPr algn="just">
              <a:lnSpc>
                <a:spcPct val="100000"/>
              </a:lnSpc>
              <a:spcBef>
                <a:spcPts val="600"/>
              </a:spcBef>
              <a:spcAft>
                <a:spcPts val="600"/>
              </a:spcAft>
            </a:pPr>
            <a:r>
              <a:rPr lang="en-US" sz="2400" dirty="0" smtClean="0">
                <a:solidFill>
                  <a:srgbClr val="C00000"/>
                </a:solidFill>
                <a:latin typeface="Times New Roman" panose="02020603050405020304" pitchFamily="18" charset="0"/>
                <a:cs typeface="Times New Roman" panose="02020603050405020304" pitchFamily="18" charset="0"/>
              </a:rPr>
              <a:t>Local Gradient Difference for Candidate Pixel Detection </a:t>
            </a:r>
          </a:p>
          <a:p>
            <a:pPr algn="just">
              <a:lnSpc>
                <a:spcPct val="100000"/>
              </a:lnSpc>
              <a:spcBef>
                <a:spcPts val="600"/>
              </a:spcBef>
              <a:spcAft>
                <a:spcPts val="600"/>
              </a:spcAft>
            </a:pPr>
            <a:endParaRPr lang="en-US" sz="2400" dirty="0" smtClean="0">
              <a:latin typeface="Times New Roman" panose="02020603050405020304" pitchFamily="18" charset="0"/>
              <a:cs typeface="Times New Roman" panose="02020603050405020304" pitchFamily="18" charset="0"/>
            </a:endParaRPr>
          </a:p>
          <a:p>
            <a:pPr algn="just">
              <a:lnSpc>
                <a:spcPct val="100000"/>
              </a:lnSpc>
              <a:spcBef>
                <a:spcPts val="600"/>
              </a:spcBef>
              <a:spcAft>
                <a:spcPts val="600"/>
              </a:spcAft>
            </a:pPr>
            <a:endParaRPr lang="en-US" sz="2400" dirty="0" smtClean="0">
              <a:latin typeface="Times New Roman" panose="02020603050405020304" pitchFamily="18" charset="0"/>
              <a:cs typeface="Times New Roman" panose="02020603050405020304" pitchFamily="18" charset="0"/>
            </a:endParaRPr>
          </a:p>
          <a:p>
            <a:pPr algn="just">
              <a:lnSpc>
                <a:spcPct val="100000"/>
              </a:lnSpc>
              <a:spcBef>
                <a:spcPts val="600"/>
              </a:spcBef>
              <a:spcAft>
                <a:spcPts val="600"/>
              </a:spcAft>
            </a:pPr>
            <a:endParaRPr lang="en-US" sz="2400" dirty="0">
              <a:latin typeface="Times New Roman" panose="02020603050405020304" pitchFamily="18" charset="0"/>
              <a:cs typeface="Times New Roman" panose="02020603050405020304" pitchFamily="18" charset="0"/>
            </a:endParaRPr>
          </a:p>
          <a:p>
            <a:pPr algn="just">
              <a:lnSpc>
                <a:spcPct val="100000"/>
              </a:lnSpc>
              <a:spcBef>
                <a:spcPts val="600"/>
              </a:spcBef>
              <a:spcAft>
                <a:spcPts val="600"/>
              </a:spcAft>
            </a:pPr>
            <a:endParaRPr lang="en-US" sz="2400" dirty="0" smtClean="0">
              <a:latin typeface="Times New Roman" panose="02020603050405020304" pitchFamily="18" charset="0"/>
              <a:cs typeface="Times New Roman" panose="02020603050405020304" pitchFamily="18" charset="0"/>
            </a:endParaRPr>
          </a:p>
          <a:p>
            <a:pPr marL="0" indent="0" algn="ctr">
              <a:lnSpc>
                <a:spcPct val="100000"/>
              </a:lnSpc>
              <a:spcBef>
                <a:spcPts val="600"/>
              </a:spcBef>
              <a:spcAft>
                <a:spcPts val="600"/>
              </a:spcAft>
              <a:buNone/>
            </a:pPr>
            <a:endParaRPr lang="en-US" sz="2400" dirty="0" smtClean="0">
              <a:solidFill>
                <a:srgbClr val="00B050"/>
              </a:solidFill>
              <a:latin typeface="Times New Roman" panose="02020603050405020304" pitchFamily="18" charset="0"/>
              <a:cs typeface="Times New Roman" panose="02020603050405020304" pitchFamily="18" charset="0"/>
            </a:endParaRPr>
          </a:p>
        </p:txBody>
      </p:sp>
      <p:grpSp>
        <p:nvGrpSpPr>
          <p:cNvPr id="15" name="Canvas 32"/>
          <p:cNvGrpSpPr/>
          <p:nvPr/>
        </p:nvGrpSpPr>
        <p:grpSpPr>
          <a:xfrm>
            <a:off x="2052725" y="1719571"/>
            <a:ext cx="4879816" cy="4790409"/>
            <a:chOff x="-16200" y="-577145"/>
            <a:chExt cx="3216600" cy="6218485"/>
          </a:xfrm>
        </p:grpSpPr>
        <p:sp>
          <p:nvSpPr>
            <p:cNvPr id="16" name="Rectangle 15"/>
            <p:cNvSpPr/>
            <p:nvPr/>
          </p:nvSpPr>
          <p:spPr>
            <a:xfrm>
              <a:off x="0" y="0"/>
              <a:ext cx="3200400" cy="5641340"/>
            </a:xfrm>
            <a:prstGeom prst="rect">
              <a:avLst/>
            </a:prstGeom>
            <a:noFill/>
          </p:spPr>
        </p:sp>
        <p:pic>
          <p:nvPicPr>
            <p:cNvPr id="17" name="Picture 16"/>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661800" y="1516322"/>
              <a:ext cx="1513900" cy="1524264"/>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7"/>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7301" y="1501421"/>
              <a:ext cx="1422712" cy="1549308"/>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1661800" y="3425547"/>
              <a:ext cx="1521800" cy="1736083"/>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19"/>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16200" y="3396852"/>
              <a:ext cx="1454400" cy="1734225"/>
            </a:xfrm>
            <a:prstGeom prst="rect">
              <a:avLst/>
            </a:prstGeom>
            <a:noFill/>
            <a:extLst>
              <a:ext uri="{909E8E84-426E-40DD-AFC4-6F175D3DCCD1}">
                <a14:hiddenFill xmlns:a14="http://schemas.microsoft.com/office/drawing/2010/main">
                  <a:solidFill>
                    <a:srgbClr val="FFFFFF"/>
                  </a:solidFill>
                </a14:hiddenFill>
              </a:ext>
            </a:extLst>
          </p:spPr>
        </p:pic>
        <p:sp>
          <p:nvSpPr>
            <p:cNvPr id="25" name="Text Box 7"/>
            <p:cNvSpPr txBox="1">
              <a:spLocks noChangeArrowheads="1"/>
            </p:cNvSpPr>
            <p:nvPr/>
          </p:nvSpPr>
          <p:spPr bwMode="auto">
            <a:xfrm>
              <a:off x="11400" y="3059418"/>
              <a:ext cx="3189000" cy="2553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91440" tIns="45720" rIns="91440" bIns="45720" anchor="t" anchorCtr="0" upright="1">
              <a:noAutofit/>
            </a:bodyPr>
            <a:lstStyle/>
            <a:p>
              <a:pPr marL="0" marR="0" indent="146050" algn="ctr" hangingPunct="0">
                <a:lnSpc>
                  <a:spcPts val="1200"/>
                </a:lnSpc>
                <a:spcBef>
                  <a:spcPts val="0"/>
                </a:spcBef>
                <a:spcAft>
                  <a:spcPts val="0"/>
                </a:spcAft>
              </a:pPr>
              <a:r>
                <a:rPr lang="en-US" sz="1200" dirty="0">
                  <a:solidFill>
                    <a:srgbClr val="000000"/>
                  </a:solidFill>
                  <a:effectLst/>
                  <a:latin typeface="Times New Roman" panose="02020603050405020304" pitchFamily="18" charset="0"/>
                  <a:ea typeface="Times New Roman" panose="02020603050405020304" pitchFamily="18" charset="0"/>
                </a:rPr>
                <a:t>(b) Dominant pixels detection by the Max–Min clustering </a:t>
              </a:r>
              <a:endParaRPr lang="en-US" sz="1200" dirty="0">
                <a:effectLst/>
                <a:latin typeface="Times New Roman" panose="02020603050405020304" pitchFamily="18" charset="0"/>
                <a:ea typeface="Times New Roman" panose="02020603050405020304" pitchFamily="18" charset="0"/>
              </a:endParaRPr>
            </a:p>
          </p:txBody>
        </p:sp>
        <p:sp>
          <p:nvSpPr>
            <p:cNvPr id="26" name="Text Box 7"/>
            <p:cNvSpPr txBox="1">
              <a:spLocks noChangeArrowheads="1"/>
            </p:cNvSpPr>
            <p:nvPr/>
          </p:nvSpPr>
          <p:spPr bwMode="auto">
            <a:xfrm>
              <a:off x="-5300" y="5232110"/>
              <a:ext cx="3188900" cy="254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91440" tIns="45720" rIns="91440" bIns="45720" anchor="t" anchorCtr="0" upright="1">
              <a:noAutofit/>
            </a:bodyPr>
            <a:lstStyle/>
            <a:p>
              <a:pPr marL="0" marR="0" indent="146050" algn="ctr" hangingPunct="0">
                <a:lnSpc>
                  <a:spcPts val="1200"/>
                </a:lnSpc>
                <a:spcBef>
                  <a:spcPts val="0"/>
                </a:spcBef>
                <a:spcAft>
                  <a:spcPts val="0"/>
                </a:spcAft>
              </a:pPr>
              <a:r>
                <a:rPr lang="en-US" sz="1200" dirty="0">
                  <a:solidFill>
                    <a:srgbClr val="000000"/>
                  </a:solidFill>
                  <a:effectLst/>
                  <a:latin typeface="Times New Roman" panose="02020603050405020304" pitchFamily="18" charset="0"/>
                  <a:ea typeface="Times New Roman" panose="02020603050405020304" pitchFamily="18" charset="0"/>
                </a:rPr>
                <a:t>(c) Local Gradient Difference (LGD) images for 2D and 3D images</a:t>
              </a:r>
              <a:endParaRPr lang="en-US" sz="1200" dirty="0">
                <a:effectLst/>
                <a:latin typeface="Times New Roman" panose="02020603050405020304" pitchFamily="18" charset="0"/>
                <a:ea typeface="Times New Roman" panose="02020603050405020304" pitchFamily="18" charset="0"/>
              </a:endParaRPr>
            </a:p>
          </p:txBody>
        </p:sp>
        <p:pic>
          <p:nvPicPr>
            <p:cNvPr id="29" name="Picture 28"/>
            <p:cNvPicPr>
              <a:picLocks noChangeAspect="1" noChangeArrowheads="1"/>
            </p:cNvPicPr>
            <p:nvPr/>
          </p:nvPicPr>
          <p:blipFill>
            <a:blip r:embed="rId6" cstate="screen">
              <a:extLst>
                <a:ext uri="{28A0092B-C50C-407E-A947-70E740481C1C}">
                  <a14:useLocalDpi xmlns:a14="http://schemas.microsoft.com/office/drawing/2010/main"/>
                </a:ext>
              </a:extLst>
            </a:blip>
            <a:srcRect/>
            <a:stretch>
              <a:fillRect/>
            </a:stretch>
          </p:blipFill>
          <p:spPr bwMode="auto">
            <a:xfrm>
              <a:off x="1661800" y="-577084"/>
              <a:ext cx="1538600" cy="1764005"/>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29"/>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600" y="-577145"/>
              <a:ext cx="1454400" cy="1764196"/>
            </a:xfrm>
            <a:prstGeom prst="rect">
              <a:avLst/>
            </a:prstGeom>
            <a:noFill/>
            <a:extLst>
              <a:ext uri="{909E8E84-426E-40DD-AFC4-6F175D3DCCD1}">
                <a14:hiddenFill xmlns:a14="http://schemas.microsoft.com/office/drawing/2010/main">
                  <a:solidFill>
                    <a:srgbClr val="FFFFFF"/>
                  </a:solidFill>
                </a14:hiddenFill>
              </a:ext>
            </a:extLst>
          </p:spPr>
        </p:pic>
        <p:sp>
          <p:nvSpPr>
            <p:cNvPr id="31" name="Text Box 7"/>
            <p:cNvSpPr txBox="1">
              <a:spLocks noChangeArrowheads="1"/>
            </p:cNvSpPr>
            <p:nvPr/>
          </p:nvSpPr>
          <p:spPr bwMode="auto">
            <a:xfrm>
              <a:off x="11400" y="1205753"/>
              <a:ext cx="3189000" cy="254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91440" tIns="45720" rIns="91440" bIns="45720" anchor="t" anchorCtr="0" upright="1">
              <a:noAutofit/>
            </a:bodyPr>
            <a:lstStyle/>
            <a:p>
              <a:pPr marL="0" marR="0" indent="146050" algn="ctr" hangingPunct="0">
                <a:lnSpc>
                  <a:spcPts val="1200"/>
                </a:lnSpc>
                <a:spcBef>
                  <a:spcPts val="0"/>
                </a:spcBef>
                <a:spcAft>
                  <a:spcPts val="0"/>
                </a:spcAft>
              </a:pPr>
              <a:r>
                <a:rPr lang="en-US" sz="1200" dirty="0">
                  <a:solidFill>
                    <a:srgbClr val="000000"/>
                  </a:solidFill>
                  <a:effectLst/>
                  <a:latin typeface="Times New Roman" panose="02020603050405020304" pitchFamily="18" charset="0"/>
                  <a:ea typeface="Times New Roman" panose="02020603050405020304" pitchFamily="18" charset="0"/>
                </a:rPr>
                <a:t>(a) Absolute of gradient images for 2D and 3D text images  </a:t>
              </a:r>
              <a:endParaRPr lang="en-US" sz="1200" dirty="0">
                <a:effectLst/>
                <a:latin typeface="Times New Roman" panose="02020603050405020304" pitchFamily="18" charset="0"/>
                <a:ea typeface="Times New Roman" panose="02020603050405020304" pitchFamily="18" charset="0"/>
              </a:endParaRPr>
            </a:p>
          </p:txBody>
        </p:sp>
      </p:grpSp>
    </p:spTree>
    <p:extLst>
      <p:ext uri="{BB962C8B-B14F-4D97-AF65-F5344CB8AC3E}">
        <p14:creationId xmlns:p14="http://schemas.microsoft.com/office/powerpoint/2010/main" val="9453663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4353" y="365128"/>
            <a:ext cx="7886700" cy="562922"/>
          </a:xfrm>
        </p:spPr>
        <p:txBody>
          <a:bodyPr>
            <a:noAutofit/>
          </a:bodyPr>
          <a:lstStyle/>
          <a:p>
            <a:pPr algn="ctr"/>
            <a:r>
              <a:rPr lang="en-US" sz="3600" dirty="0" smtClean="0">
                <a:solidFill>
                  <a:srgbClr val="FF0000"/>
                </a:solidFill>
                <a:latin typeface="Times New Roman" panose="02020603050405020304" pitchFamily="18" charset="0"/>
                <a:cs typeface="Times New Roman" panose="02020603050405020304" pitchFamily="18" charset="0"/>
              </a:rPr>
              <a:t>The Proposed Method</a:t>
            </a:r>
            <a:endParaRPr lang="en-US" sz="3600"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04059" y="1078172"/>
            <a:ext cx="8352416" cy="5431809"/>
          </a:xfrm>
        </p:spPr>
        <p:txBody>
          <a:bodyPr>
            <a:normAutofit/>
          </a:bodyPr>
          <a:lstStyle/>
          <a:p>
            <a:pPr algn="just">
              <a:lnSpc>
                <a:spcPct val="100000"/>
              </a:lnSpc>
              <a:spcBef>
                <a:spcPts val="600"/>
              </a:spcBef>
              <a:spcAft>
                <a:spcPts val="600"/>
              </a:spcAft>
            </a:pPr>
            <a:r>
              <a:rPr lang="en-US" sz="2400" dirty="0" smtClean="0">
                <a:solidFill>
                  <a:srgbClr val="C00000"/>
                </a:solidFill>
                <a:latin typeface="Times New Roman" panose="02020603050405020304" pitchFamily="18" charset="0"/>
                <a:cs typeface="Times New Roman" panose="02020603050405020304" pitchFamily="18" charset="0"/>
              </a:rPr>
              <a:t>Local Gradient Difference for Candidate Pixel Detection </a:t>
            </a:r>
          </a:p>
          <a:p>
            <a:pPr algn="just">
              <a:lnSpc>
                <a:spcPct val="100000"/>
              </a:lnSpc>
              <a:spcBef>
                <a:spcPts val="600"/>
              </a:spcBef>
              <a:spcAft>
                <a:spcPts val="600"/>
              </a:spcAft>
            </a:pPr>
            <a:endParaRPr lang="en-US" sz="2400" dirty="0" smtClean="0">
              <a:latin typeface="Times New Roman" panose="02020603050405020304" pitchFamily="18" charset="0"/>
              <a:cs typeface="Times New Roman" panose="02020603050405020304" pitchFamily="18" charset="0"/>
            </a:endParaRPr>
          </a:p>
          <a:p>
            <a:pPr algn="just">
              <a:lnSpc>
                <a:spcPct val="100000"/>
              </a:lnSpc>
              <a:spcBef>
                <a:spcPts val="600"/>
              </a:spcBef>
              <a:spcAft>
                <a:spcPts val="600"/>
              </a:spcAft>
            </a:pPr>
            <a:endParaRPr lang="en-US" sz="2400" dirty="0" smtClean="0">
              <a:latin typeface="Times New Roman" panose="02020603050405020304" pitchFamily="18" charset="0"/>
              <a:cs typeface="Times New Roman" panose="02020603050405020304" pitchFamily="18" charset="0"/>
            </a:endParaRPr>
          </a:p>
          <a:p>
            <a:pPr algn="just">
              <a:lnSpc>
                <a:spcPct val="100000"/>
              </a:lnSpc>
              <a:spcBef>
                <a:spcPts val="600"/>
              </a:spcBef>
              <a:spcAft>
                <a:spcPts val="600"/>
              </a:spcAft>
            </a:pPr>
            <a:endParaRPr lang="en-US" sz="2400" dirty="0">
              <a:latin typeface="Times New Roman" panose="02020603050405020304" pitchFamily="18" charset="0"/>
              <a:cs typeface="Times New Roman" panose="02020603050405020304" pitchFamily="18" charset="0"/>
            </a:endParaRPr>
          </a:p>
          <a:p>
            <a:pPr algn="just">
              <a:lnSpc>
                <a:spcPct val="100000"/>
              </a:lnSpc>
              <a:spcBef>
                <a:spcPts val="600"/>
              </a:spcBef>
              <a:spcAft>
                <a:spcPts val="600"/>
              </a:spcAft>
            </a:pPr>
            <a:endParaRPr lang="en-US" sz="2400" dirty="0" smtClean="0">
              <a:latin typeface="Times New Roman" panose="02020603050405020304" pitchFamily="18" charset="0"/>
              <a:cs typeface="Times New Roman" panose="02020603050405020304" pitchFamily="18" charset="0"/>
            </a:endParaRPr>
          </a:p>
          <a:p>
            <a:pPr marL="0" indent="0" algn="ctr">
              <a:lnSpc>
                <a:spcPct val="100000"/>
              </a:lnSpc>
              <a:spcBef>
                <a:spcPts val="600"/>
              </a:spcBef>
              <a:spcAft>
                <a:spcPts val="600"/>
              </a:spcAft>
              <a:buNone/>
            </a:pPr>
            <a:endParaRPr lang="en-US" sz="2400" dirty="0" smtClean="0">
              <a:solidFill>
                <a:srgbClr val="00B050"/>
              </a:solidFill>
              <a:latin typeface="Times New Roman" panose="02020603050405020304" pitchFamily="18" charset="0"/>
              <a:cs typeface="Times New Roman" panose="02020603050405020304" pitchFamily="18" charset="0"/>
            </a:endParaRPr>
          </a:p>
        </p:txBody>
      </p:sp>
      <p:grpSp>
        <p:nvGrpSpPr>
          <p:cNvPr id="15" name="Canvas 32"/>
          <p:cNvGrpSpPr/>
          <p:nvPr/>
        </p:nvGrpSpPr>
        <p:grpSpPr>
          <a:xfrm>
            <a:off x="1656318" y="1786801"/>
            <a:ext cx="6218439" cy="4462869"/>
            <a:chOff x="-405612" y="-349505"/>
            <a:chExt cx="4228156" cy="5990845"/>
          </a:xfrm>
        </p:grpSpPr>
        <p:sp>
          <p:nvSpPr>
            <p:cNvPr id="16" name="Rectangle 15"/>
            <p:cNvSpPr/>
            <p:nvPr/>
          </p:nvSpPr>
          <p:spPr>
            <a:xfrm>
              <a:off x="0" y="0"/>
              <a:ext cx="3200400" cy="5641340"/>
            </a:xfrm>
            <a:prstGeom prst="rect">
              <a:avLst/>
            </a:prstGeom>
            <a:noFill/>
          </p:spPr>
        </p:sp>
        <p:pic>
          <p:nvPicPr>
            <p:cNvPr id="21" name="Picture 20"/>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712300" y="-349434"/>
              <a:ext cx="1498900" cy="2114444"/>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21"/>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11400" y="-349505"/>
              <a:ext cx="1446500" cy="2115187"/>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22"/>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1708467" y="2414408"/>
              <a:ext cx="1521800" cy="2074095"/>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23"/>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30467" y="2425062"/>
              <a:ext cx="1454400" cy="2067638"/>
            </a:xfrm>
            <a:prstGeom prst="rect">
              <a:avLst/>
            </a:prstGeom>
            <a:noFill/>
            <a:extLst>
              <a:ext uri="{909E8E84-426E-40DD-AFC4-6F175D3DCCD1}">
                <a14:hiddenFill xmlns:a14="http://schemas.microsoft.com/office/drawing/2010/main">
                  <a:solidFill>
                    <a:srgbClr val="FFFFFF"/>
                  </a:solidFill>
                </a14:hiddenFill>
              </a:ext>
            </a:extLst>
          </p:spPr>
        </p:pic>
        <p:sp>
          <p:nvSpPr>
            <p:cNvPr id="27" name="Text Box 7"/>
            <p:cNvSpPr txBox="1">
              <a:spLocks noChangeArrowheads="1"/>
            </p:cNvSpPr>
            <p:nvPr/>
          </p:nvSpPr>
          <p:spPr bwMode="auto">
            <a:xfrm>
              <a:off x="-405612" y="1897866"/>
              <a:ext cx="4228156" cy="469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91440" tIns="45720" rIns="91440" bIns="45720" anchor="t" anchorCtr="0" upright="1">
              <a:noAutofit/>
            </a:bodyPr>
            <a:lstStyle/>
            <a:p>
              <a:pPr marL="0" marR="0" indent="146050" algn="ctr" hangingPunct="0">
                <a:lnSpc>
                  <a:spcPts val="1200"/>
                </a:lnSpc>
                <a:spcBef>
                  <a:spcPts val="0"/>
                </a:spcBef>
                <a:spcAft>
                  <a:spcPts val="0"/>
                </a:spcAft>
              </a:pPr>
              <a:r>
                <a:rPr lang="en-US" sz="1400" dirty="0">
                  <a:solidFill>
                    <a:srgbClr val="000000"/>
                  </a:solidFill>
                  <a:effectLst/>
                  <a:latin typeface="Times New Roman" panose="02020603050405020304" pitchFamily="18" charset="0"/>
                  <a:ea typeface="Times New Roman" panose="02020603050405020304" pitchFamily="18" charset="0"/>
                </a:rPr>
                <a:t>(d) Local Gradient Resultant (LGR) images for 2D and 3D images</a:t>
              </a:r>
              <a:endParaRPr lang="en-US" sz="1400" dirty="0">
                <a:effectLst/>
                <a:latin typeface="Times New Roman" panose="02020603050405020304" pitchFamily="18" charset="0"/>
                <a:ea typeface="Times New Roman" panose="02020603050405020304" pitchFamily="18" charset="0"/>
              </a:endParaRPr>
            </a:p>
          </p:txBody>
        </p:sp>
        <p:sp>
          <p:nvSpPr>
            <p:cNvPr id="28" name="Text Box 7"/>
            <p:cNvSpPr txBox="1">
              <a:spLocks noChangeArrowheads="1"/>
            </p:cNvSpPr>
            <p:nvPr/>
          </p:nvSpPr>
          <p:spPr bwMode="auto">
            <a:xfrm>
              <a:off x="-282902" y="4535554"/>
              <a:ext cx="3982737" cy="8536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91440" tIns="45720" rIns="91440" bIns="45720" anchor="t" anchorCtr="0" upright="1">
              <a:noAutofit/>
            </a:bodyPr>
            <a:lstStyle/>
            <a:p>
              <a:pPr marL="0" marR="0" indent="146050" algn="ctr" hangingPunct="0">
                <a:spcBef>
                  <a:spcPts val="0"/>
                </a:spcBef>
                <a:spcAft>
                  <a:spcPts val="0"/>
                </a:spcAft>
              </a:pPr>
              <a:r>
                <a:rPr lang="en-US" sz="1500" dirty="0">
                  <a:solidFill>
                    <a:srgbClr val="000000"/>
                  </a:solidFill>
                  <a:effectLst/>
                  <a:latin typeface="Times New Roman" panose="02020603050405020304" pitchFamily="18" charset="0"/>
                  <a:ea typeface="Times New Roman" panose="02020603050405020304" pitchFamily="18" charset="0"/>
                </a:rPr>
                <a:t>(e) Max cluster results given by K-means clustering on LGR images. </a:t>
              </a:r>
              <a:r>
                <a:rPr lang="en-US" sz="1500" dirty="0" smtClean="0">
                  <a:solidFill>
                    <a:srgbClr val="000000"/>
                  </a:solidFill>
                  <a:effectLst/>
                  <a:latin typeface="Times New Roman" panose="02020603050405020304" pitchFamily="18" charset="0"/>
                  <a:ea typeface="Times New Roman" panose="02020603050405020304" pitchFamily="18" charset="0"/>
                </a:rPr>
                <a:t> </a:t>
              </a:r>
              <a:r>
                <a:rPr lang="en-US" sz="1500" dirty="0">
                  <a:solidFill>
                    <a:srgbClr val="000000"/>
                  </a:solidFill>
                  <a:effectLst/>
                  <a:latin typeface="Times New Roman" panose="02020603050405020304" pitchFamily="18" charset="0"/>
                  <a:ea typeface="Times New Roman" panose="02020603050405020304" pitchFamily="18" charset="0"/>
                </a:rPr>
                <a:t>Candidate pixels detection based on local gradient difference. </a:t>
              </a:r>
              <a:endParaRPr lang="en-US" sz="1500" dirty="0">
                <a:effectLst/>
                <a:latin typeface="Times New Roman" panose="02020603050405020304" pitchFamily="18" charset="0"/>
                <a:ea typeface="Times New Roman" panose="02020603050405020304" pitchFamily="18" charset="0"/>
              </a:endParaRPr>
            </a:p>
          </p:txBody>
        </p:sp>
      </p:grpSp>
    </p:spTree>
    <p:extLst>
      <p:ext uri="{BB962C8B-B14F-4D97-AF65-F5344CB8AC3E}">
        <p14:creationId xmlns:p14="http://schemas.microsoft.com/office/powerpoint/2010/main" val="28537744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4353" y="365128"/>
            <a:ext cx="7886700" cy="562922"/>
          </a:xfrm>
        </p:spPr>
        <p:txBody>
          <a:bodyPr>
            <a:noAutofit/>
          </a:bodyPr>
          <a:lstStyle/>
          <a:p>
            <a:pPr algn="ctr"/>
            <a:r>
              <a:rPr lang="en-US" sz="3600" dirty="0" smtClean="0">
                <a:solidFill>
                  <a:srgbClr val="FF0000"/>
                </a:solidFill>
                <a:latin typeface="Times New Roman" panose="02020603050405020304" pitchFamily="18" charset="0"/>
                <a:cs typeface="Times New Roman" panose="02020603050405020304" pitchFamily="18" charset="0"/>
              </a:rPr>
              <a:t>The Proposed Method</a:t>
            </a:r>
            <a:endParaRPr lang="en-US" sz="3600" dirty="0">
              <a:solidFill>
                <a:srgbClr val="FF0000"/>
              </a:solidFill>
              <a:latin typeface="Times New Roman" panose="02020603050405020304" pitchFamily="18" charset="0"/>
              <a:cs typeface="Times New Roman" panose="02020603050405020304" pitchFamily="18" charset="0"/>
            </a:endParaRP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504059" y="1078172"/>
                <a:ext cx="8352416" cy="5431809"/>
              </a:xfrm>
            </p:spPr>
            <p:txBody>
              <a:bodyPr>
                <a:normAutofit/>
              </a:bodyPr>
              <a:lstStyle/>
              <a:p>
                <a:pPr algn="just">
                  <a:lnSpc>
                    <a:spcPct val="100000"/>
                  </a:lnSpc>
                  <a:spcBef>
                    <a:spcPts val="600"/>
                  </a:spcBef>
                  <a:spcAft>
                    <a:spcPts val="600"/>
                  </a:spcAft>
                </a:pPr>
                <a:r>
                  <a:rPr lang="en-US" sz="2400" dirty="0">
                    <a:solidFill>
                      <a:srgbClr val="C00000"/>
                    </a:solidFill>
                    <a:latin typeface="Times New Roman" panose="02020603050405020304" pitchFamily="18" charset="0"/>
                    <a:cs typeface="Times New Roman" panose="02020603050405020304" pitchFamily="18" charset="0"/>
                  </a:rPr>
                  <a:t>COLD for Extracting Spatial </a:t>
                </a:r>
                <a:r>
                  <a:rPr lang="en-US" sz="2400" dirty="0" err="1">
                    <a:solidFill>
                      <a:srgbClr val="C00000"/>
                    </a:solidFill>
                    <a:latin typeface="Times New Roman" panose="02020603050405020304" pitchFamily="18" charset="0"/>
                    <a:cs typeface="Times New Roman" panose="02020603050405020304" pitchFamily="18" charset="0"/>
                  </a:rPr>
                  <a:t>Proximiy</a:t>
                </a:r>
                <a:r>
                  <a:rPr lang="en-US" sz="2400" dirty="0">
                    <a:solidFill>
                      <a:srgbClr val="C00000"/>
                    </a:solidFill>
                    <a:latin typeface="Times New Roman" panose="02020603050405020304" pitchFamily="18" charset="0"/>
                    <a:cs typeface="Times New Roman" panose="02020603050405020304" pitchFamily="18" charset="0"/>
                  </a:rPr>
                  <a:t> of Candidate Pixels </a:t>
                </a:r>
                <a:endParaRPr lang="en-US" sz="2400" dirty="0" smtClean="0">
                  <a:solidFill>
                    <a:srgbClr val="C00000"/>
                  </a:solidFill>
                  <a:latin typeface="Times New Roman" panose="02020603050405020304" pitchFamily="18" charset="0"/>
                  <a:cs typeface="Times New Roman" panose="02020603050405020304" pitchFamily="18" charset="0"/>
                </a:endParaRPr>
              </a:p>
              <a:p>
                <a:pPr algn="just">
                  <a:lnSpc>
                    <a:spcPct val="100000"/>
                  </a:lnSpc>
                  <a:spcBef>
                    <a:spcPts val="600"/>
                  </a:spcBef>
                  <a:spcAft>
                    <a:spcPts val="600"/>
                  </a:spcAft>
                </a:pPr>
                <a:endParaRPr lang="en-US" dirty="0" smtClean="0">
                  <a:solidFill>
                    <a:srgbClr val="C00000"/>
                  </a:solidFill>
                  <a:latin typeface="Times New Roman" panose="02020603050405020304" pitchFamily="18" charset="0"/>
                  <a:cs typeface="Times New Roman" panose="02020603050405020304" pitchFamily="18" charset="0"/>
                </a:endParaRPr>
              </a:p>
              <a:p>
                <a:pPr marL="0" indent="0" algn="ctr">
                  <a:buNone/>
                </a:pPr>
                <a14:m>
                  <m:oMathPara xmlns:m="http://schemas.openxmlformats.org/officeDocument/2006/math">
                    <m:oMathParaPr>
                      <m:jc m:val="centerGroup"/>
                    </m:oMathParaPr>
                    <m:oMath xmlns:m="http://schemas.openxmlformats.org/officeDocument/2006/math">
                      <m:r>
                        <a:rPr lang="en-US" sz="2400" i="1">
                          <a:latin typeface="Cambria Math" panose="02040503050406030204" pitchFamily="18" charset="0"/>
                        </a:rPr>
                        <m:t>𝜃</m:t>
                      </m:r>
                      <m:r>
                        <a:rPr lang="en-US" sz="2400" i="1">
                          <a:latin typeface="Cambria Math" panose="02040503050406030204" pitchFamily="18" charset="0"/>
                        </a:rPr>
                        <m:t>= </m:t>
                      </m:r>
                      <m:func>
                        <m:funcPr>
                          <m:ctrlPr>
                            <a:rPr lang="en-US" sz="2400" i="1">
                              <a:latin typeface="Cambria Math" panose="02040503050406030204" pitchFamily="18" charset="0"/>
                            </a:rPr>
                          </m:ctrlPr>
                        </m:funcPr>
                        <m:fName>
                          <m:sSup>
                            <m:sSupPr>
                              <m:ctrlPr>
                                <a:rPr lang="en-US" sz="2400" i="1">
                                  <a:latin typeface="Cambria Math" panose="02040503050406030204" pitchFamily="18" charset="0"/>
                                </a:rPr>
                              </m:ctrlPr>
                            </m:sSupPr>
                            <m:e>
                              <m:r>
                                <m:rPr>
                                  <m:sty m:val="p"/>
                                </m:rPr>
                                <a:rPr lang="en-US" sz="2400">
                                  <a:latin typeface="Cambria Math" panose="02040503050406030204" pitchFamily="18" charset="0"/>
                                </a:rPr>
                                <m:t>tan</m:t>
                              </m:r>
                            </m:e>
                            <m:sup>
                              <m:r>
                                <a:rPr lang="en-US" sz="2400" i="1">
                                  <a:latin typeface="Cambria Math" panose="02040503050406030204" pitchFamily="18" charset="0"/>
                                </a:rPr>
                                <m:t>−1</m:t>
                              </m:r>
                            </m:sup>
                          </m:sSup>
                        </m:fName>
                        <m:e>
                          <m:d>
                            <m:dPr>
                              <m:ctrlPr>
                                <a:rPr lang="en-US" sz="2400" i="1">
                                  <a:latin typeface="Cambria Math" panose="02040503050406030204" pitchFamily="18" charset="0"/>
                                </a:rPr>
                              </m:ctrlPr>
                            </m:dPr>
                            <m:e>
                              <m:f>
                                <m:fPr>
                                  <m:ctrlPr>
                                    <a:rPr lang="en-US" sz="2400" i="1">
                                      <a:latin typeface="Cambria Math" panose="02040503050406030204" pitchFamily="18" charset="0"/>
                                    </a:rPr>
                                  </m:ctrlPr>
                                </m:fPr>
                                <m:num>
                                  <m:sSub>
                                    <m:sSubPr>
                                      <m:ctrlPr>
                                        <a:rPr lang="en-US" sz="2400" i="1">
                                          <a:latin typeface="Cambria Math" panose="02040503050406030204" pitchFamily="18" charset="0"/>
                                        </a:rPr>
                                      </m:ctrlPr>
                                    </m:sSubPr>
                                    <m:e>
                                      <m:r>
                                        <a:rPr lang="en-US" sz="2400" i="1">
                                          <a:latin typeface="Cambria Math" panose="02040503050406030204" pitchFamily="18" charset="0"/>
                                        </a:rPr>
                                        <m:t>𝑦</m:t>
                                      </m:r>
                                    </m:e>
                                    <m:sub>
                                      <m:r>
                                        <a:rPr lang="en-US" sz="2400" i="1">
                                          <a:latin typeface="Cambria Math" panose="02040503050406030204" pitchFamily="18" charset="0"/>
                                        </a:rPr>
                                        <m:t>𝑖</m:t>
                                      </m:r>
                                      <m:r>
                                        <a:rPr lang="en-US" sz="2400" i="1">
                                          <a:latin typeface="Cambria Math" panose="02040503050406030204" pitchFamily="18" charset="0"/>
                                        </a:rPr>
                                        <m:t>+1</m:t>
                                      </m:r>
                                    </m:sub>
                                  </m:sSub>
                                  <m:r>
                                    <a:rPr lang="en-US" sz="2400" i="1">
                                      <a:latin typeface="Cambria Math" panose="02040503050406030204" pitchFamily="18" charset="0"/>
                                    </a:rPr>
                                    <m:t>− </m:t>
                                  </m:r>
                                  <m:sSub>
                                    <m:sSubPr>
                                      <m:ctrlPr>
                                        <a:rPr lang="en-US" sz="2400" i="1">
                                          <a:latin typeface="Cambria Math" panose="02040503050406030204" pitchFamily="18" charset="0"/>
                                        </a:rPr>
                                      </m:ctrlPr>
                                    </m:sSubPr>
                                    <m:e>
                                      <m:r>
                                        <a:rPr lang="en-US" sz="2400" i="1">
                                          <a:latin typeface="Cambria Math" panose="02040503050406030204" pitchFamily="18" charset="0"/>
                                        </a:rPr>
                                        <m:t>𝑦</m:t>
                                      </m:r>
                                    </m:e>
                                    <m:sub>
                                      <m:r>
                                        <a:rPr lang="en-US" sz="2400" i="1">
                                          <a:latin typeface="Cambria Math" panose="02040503050406030204" pitchFamily="18" charset="0"/>
                                        </a:rPr>
                                        <m:t>𝑖</m:t>
                                      </m:r>
                                    </m:sub>
                                  </m:sSub>
                                </m:num>
                                <m:den>
                                  <m:sSub>
                                    <m:sSubPr>
                                      <m:ctrlPr>
                                        <a:rPr lang="en-US" sz="2400" i="1">
                                          <a:latin typeface="Cambria Math" panose="02040503050406030204" pitchFamily="18" charset="0"/>
                                        </a:rPr>
                                      </m:ctrlPr>
                                    </m:sSubPr>
                                    <m:e>
                                      <m:r>
                                        <a:rPr lang="en-US" sz="2400" i="1">
                                          <a:latin typeface="Cambria Math" panose="02040503050406030204" pitchFamily="18" charset="0"/>
                                        </a:rPr>
                                        <m:t>𝑥</m:t>
                                      </m:r>
                                    </m:e>
                                    <m:sub>
                                      <m:r>
                                        <a:rPr lang="en-US" sz="2400" i="1">
                                          <a:latin typeface="Cambria Math" panose="02040503050406030204" pitchFamily="18" charset="0"/>
                                        </a:rPr>
                                        <m:t>𝑖</m:t>
                                      </m:r>
                                      <m:r>
                                        <a:rPr lang="en-US" sz="2400" i="1">
                                          <a:latin typeface="Cambria Math" panose="02040503050406030204" pitchFamily="18" charset="0"/>
                                        </a:rPr>
                                        <m:t>+1</m:t>
                                      </m:r>
                                    </m:sub>
                                  </m:sSub>
                                  <m:r>
                                    <a:rPr lang="en-US" sz="2400" i="1">
                                      <a:latin typeface="Cambria Math" panose="02040503050406030204" pitchFamily="18" charset="0"/>
                                    </a:rPr>
                                    <m:t>− </m:t>
                                  </m:r>
                                  <m:sSub>
                                    <m:sSubPr>
                                      <m:ctrlPr>
                                        <a:rPr lang="en-US" sz="2400" i="1">
                                          <a:latin typeface="Cambria Math" panose="02040503050406030204" pitchFamily="18" charset="0"/>
                                        </a:rPr>
                                      </m:ctrlPr>
                                    </m:sSubPr>
                                    <m:e>
                                      <m:r>
                                        <a:rPr lang="en-US" sz="2400" i="1">
                                          <a:latin typeface="Cambria Math" panose="02040503050406030204" pitchFamily="18" charset="0"/>
                                        </a:rPr>
                                        <m:t>𝑥</m:t>
                                      </m:r>
                                    </m:e>
                                    <m:sub>
                                      <m:r>
                                        <a:rPr lang="en-US" sz="2400" i="1">
                                          <a:latin typeface="Cambria Math" panose="02040503050406030204" pitchFamily="18" charset="0"/>
                                        </a:rPr>
                                        <m:t>𝑖</m:t>
                                      </m:r>
                                    </m:sub>
                                  </m:sSub>
                                </m:den>
                              </m:f>
                            </m:e>
                          </m:d>
                        </m:e>
                      </m:func>
                    </m:oMath>
                  </m:oMathPara>
                </a14:m>
                <a:endParaRPr lang="en-US" sz="2400" dirty="0" smtClean="0">
                  <a:latin typeface="Times New Roman" panose="02020603050405020304" pitchFamily="18" charset="0"/>
                  <a:cs typeface="Times New Roman" panose="02020603050405020304" pitchFamily="18" charset="0"/>
                </a:endParaRPr>
              </a:p>
              <a:p>
                <a:pPr marL="0" indent="0" algn="ctr">
                  <a:buNone/>
                </a:pPr>
                <a:endParaRPr lang="en-US" sz="2400" dirty="0">
                  <a:latin typeface="Times New Roman" panose="02020603050405020304" pitchFamily="18" charset="0"/>
                  <a:cs typeface="Times New Roman" panose="02020603050405020304" pitchFamily="18" charset="0"/>
                </a:endParaRPr>
              </a:p>
              <a:p>
                <a:pPr marL="0" indent="0" algn="ctr">
                  <a:buNone/>
                </a:pPr>
                <a14:m>
                  <m:oMath xmlns:m="http://schemas.openxmlformats.org/officeDocument/2006/math">
                    <m:r>
                      <a:rPr lang="en-US" sz="2400" i="1">
                        <a:latin typeface="Cambria Math" panose="02040503050406030204" pitchFamily="18" charset="0"/>
                      </a:rPr>
                      <m:t>𝑟</m:t>
                    </m:r>
                    <m:r>
                      <a:rPr lang="en-US" sz="2400" i="1">
                        <a:latin typeface="Cambria Math" panose="02040503050406030204" pitchFamily="18" charset="0"/>
                      </a:rPr>
                      <m:t>= </m:t>
                    </m:r>
                    <m:r>
                      <a:rPr lang="en-US" sz="2400" i="1">
                        <a:latin typeface="Cambria Math" panose="02040503050406030204" pitchFamily="18" charset="0"/>
                      </a:rPr>
                      <m:t>𝑎𝑏𝑠</m:t>
                    </m:r>
                    <m:d>
                      <m:dPr>
                        <m:ctrlPr>
                          <a:rPr lang="en-US" sz="2400" i="1">
                            <a:latin typeface="Cambria Math" panose="02040503050406030204" pitchFamily="18" charset="0"/>
                          </a:rPr>
                        </m:ctrlPr>
                      </m:dPr>
                      <m:e>
                        <m:rad>
                          <m:radPr>
                            <m:degHide m:val="on"/>
                            <m:ctrlPr>
                              <a:rPr lang="en-US" sz="2400" i="1">
                                <a:latin typeface="Cambria Math" panose="02040503050406030204" pitchFamily="18" charset="0"/>
                              </a:rPr>
                            </m:ctrlPr>
                          </m:radPr>
                          <m:deg/>
                          <m:e>
                            <m:sSup>
                              <m:sSupPr>
                                <m:ctrlPr>
                                  <a:rPr lang="en-US" sz="2400" i="1">
                                    <a:latin typeface="Cambria Math" panose="02040503050406030204" pitchFamily="18" charset="0"/>
                                  </a:rPr>
                                </m:ctrlPr>
                              </m:sSupPr>
                              <m:e>
                                <m:d>
                                  <m:dPr>
                                    <m:ctrlPr>
                                      <a:rPr lang="en-US" sz="2400" i="1">
                                        <a:latin typeface="Cambria Math" panose="02040503050406030204" pitchFamily="18" charset="0"/>
                                      </a:rPr>
                                    </m:ctrlPr>
                                  </m:dPr>
                                  <m:e>
                                    <m:sSub>
                                      <m:sSubPr>
                                        <m:ctrlPr>
                                          <a:rPr lang="en-US" sz="2400" i="1">
                                            <a:latin typeface="Cambria Math" panose="02040503050406030204" pitchFamily="18" charset="0"/>
                                          </a:rPr>
                                        </m:ctrlPr>
                                      </m:sSubPr>
                                      <m:e>
                                        <m:r>
                                          <a:rPr lang="en-US" sz="2400" i="1">
                                            <a:latin typeface="Cambria Math" panose="02040503050406030204" pitchFamily="18" charset="0"/>
                                          </a:rPr>
                                          <m:t>𝑦</m:t>
                                        </m:r>
                                      </m:e>
                                      <m:sub>
                                        <m:r>
                                          <a:rPr lang="en-US" sz="2400" i="1">
                                            <a:latin typeface="Cambria Math" panose="02040503050406030204" pitchFamily="18" charset="0"/>
                                          </a:rPr>
                                          <m:t>𝑖</m:t>
                                        </m:r>
                                        <m:r>
                                          <a:rPr lang="en-US" sz="2400" i="1">
                                            <a:latin typeface="Cambria Math" panose="02040503050406030204" pitchFamily="18" charset="0"/>
                                          </a:rPr>
                                          <m:t>+1</m:t>
                                        </m:r>
                                      </m:sub>
                                    </m:sSub>
                                    <m:r>
                                      <a:rPr lang="en-US" sz="2400" i="1">
                                        <a:latin typeface="Cambria Math" panose="02040503050406030204" pitchFamily="18" charset="0"/>
                                      </a:rPr>
                                      <m:t>− </m:t>
                                    </m:r>
                                    <m:sSub>
                                      <m:sSubPr>
                                        <m:ctrlPr>
                                          <a:rPr lang="en-US" sz="2400" i="1">
                                            <a:latin typeface="Cambria Math" panose="02040503050406030204" pitchFamily="18" charset="0"/>
                                          </a:rPr>
                                        </m:ctrlPr>
                                      </m:sSubPr>
                                      <m:e>
                                        <m:r>
                                          <a:rPr lang="en-US" sz="2400" i="1">
                                            <a:latin typeface="Cambria Math" panose="02040503050406030204" pitchFamily="18" charset="0"/>
                                          </a:rPr>
                                          <m:t>𝑦</m:t>
                                        </m:r>
                                      </m:e>
                                      <m:sub>
                                        <m:r>
                                          <a:rPr lang="en-US" sz="2400" i="1">
                                            <a:latin typeface="Cambria Math" panose="02040503050406030204" pitchFamily="18" charset="0"/>
                                          </a:rPr>
                                          <m:t>𝑖</m:t>
                                        </m:r>
                                      </m:sub>
                                    </m:sSub>
                                  </m:e>
                                </m:d>
                              </m:e>
                              <m:sup>
                                <m:r>
                                  <a:rPr lang="en-US" sz="2400" i="1">
                                    <a:latin typeface="Cambria Math" panose="02040503050406030204" pitchFamily="18" charset="0"/>
                                  </a:rPr>
                                  <m:t>2</m:t>
                                </m:r>
                              </m:sup>
                            </m:sSup>
                            <m:r>
                              <a:rPr lang="en-US" sz="2400" i="1">
                                <a:latin typeface="Cambria Math" panose="02040503050406030204" pitchFamily="18" charset="0"/>
                              </a:rPr>
                              <m:t>+ </m:t>
                            </m:r>
                            <m:sSup>
                              <m:sSupPr>
                                <m:ctrlPr>
                                  <a:rPr lang="en-US" sz="2400" i="1">
                                    <a:latin typeface="Cambria Math" panose="02040503050406030204" pitchFamily="18" charset="0"/>
                                  </a:rPr>
                                </m:ctrlPr>
                              </m:sSupPr>
                              <m:e>
                                <m:d>
                                  <m:dPr>
                                    <m:ctrlPr>
                                      <a:rPr lang="en-US" sz="2400" i="1">
                                        <a:latin typeface="Cambria Math" panose="02040503050406030204" pitchFamily="18" charset="0"/>
                                      </a:rPr>
                                    </m:ctrlPr>
                                  </m:dPr>
                                  <m:e>
                                    <m:sSub>
                                      <m:sSubPr>
                                        <m:ctrlPr>
                                          <a:rPr lang="en-US" sz="2400" i="1">
                                            <a:latin typeface="Cambria Math" panose="02040503050406030204" pitchFamily="18" charset="0"/>
                                          </a:rPr>
                                        </m:ctrlPr>
                                      </m:sSubPr>
                                      <m:e>
                                        <m:r>
                                          <a:rPr lang="en-US" sz="2400" i="1">
                                            <a:latin typeface="Cambria Math" panose="02040503050406030204" pitchFamily="18" charset="0"/>
                                          </a:rPr>
                                          <m:t>𝑥</m:t>
                                        </m:r>
                                      </m:e>
                                      <m:sub>
                                        <m:r>
                                          <a:rPr lang="en-US" sz="2400" i="1">
                                            <a:latin typeface="Cambria Math" panose="02040503050406030204" pitchFamily="18" charset="0"/>
                                          </a:rPr>
                                          <m:t>𝑖</m:t>
                                        </m:r>
                                        <m:r>
                                          <a:rPr lang="en-US" sz="2400" i="1">
                                            <a:latin typeface="Cambria Math" panose="02040503050406030204" pitchFamily="18" charset="0"/>
                                          </a:rPr>
                                          <m:t>+1</m:t>
                                        </m:r>
                                      </m:sub>
                                    </m:sSub>
                                    <m:r>
                                      <a:rPr lang="en-US" sz="2400" i="1">
                                        <a:latin typeface="Cambria Math" panose="02040503050406030204" pitchFamily="18" charset="0"/>
                                      </a:rPr>
                                      <m:t>− </m:t>
                                    </m:r>
                                    <m:sSub>
                                      <m:sSubPr>
                                        <m:ctrlPr>
                                          <a:rPr lang="en-US" sz="2400" i="1">
                                            <a:latin typeface="Cambria Math" panose="02040503050406030204" pitchFamily="18" charset="0"/>
                                          </a:rPr>
                                        </m:ctrlPr>
                                      </m:sSubPr>
                                      <m:e>
                                        <m:r>
                                          <a:rPr lang="en-US" sz="2400" i="1">
                                            <a:latin typeface="Cambria Math" panose="02040503050406030204" pitchFamily="18" charset="0"/>
                                          </a:rPr>
                                          <m:t>𝑥</m:t>
                                        </m:r>
                                      </m:e>
                                      <m:sub>
                                        <m:r>
                                          <a:rPr lang="en-US" sz="2400" i="1">
                                            <a:latin typeface="Cambria Math" panose="02040503050406030204" pitchFamily="18" charset="0"/>
                                          </a:rPr>
                                          <m:t>𝑖</m:t>
                                        </m:r>
                                      </m:sub>
                                    </m:sSub>
                                  </m:e>
                                </m:d>
                              </m:e>
                              <m:sup>
                                <m:r>
                                  <a:rPr lang="en-US" sz="2400" i="1">
                                    <a:latin typeface="Cambria Math" panose="02040503050406030204" pitchFamily="18" charset="0"/>
                                  </a:rPr>
                                  <m:t>2</m:t>
                                </m:r>
                              </m:sup>
                            </m:sSup>
                          </m:e>
                        </m:rad>
                      </m:e>
                    </m:d>
                  </m:oMath>
                </a14:m>
                <a:r>
                  <a:rPr lang="en-US" sz="2400" dirty="0">
                    <a:latin typeface="Times New Roman" panose="02020603050405020304" pitchFamily="18" charset="0"/>
                    <a:cs typeface="Times New Roman" panose="02020603050405020304" pitchFamily="18" charset="0"/>
                  </a:rPr>
                  <a:t>       </a:t>
                </a:r>
                <a:endParaRPr lang="en-US" sz="2400" dirty="0" smtClean="0">
                  <a:latin typeface="Times New Roman" panose="02020603050405020304" pitchFamily="18" charset="0"/>
                  <a:cs typeface="Times New Roman" panose="02020603050405020304" pitchFamily="18" charset="0"/>
                </a:endParaRPr>
              </a:p>
              <a:p>
                <a:pPr marL="0" indent="0" algn="ctr">
                  <a:buNone/>
                </a:pPr>
                <a:r>
                  <a:rPr lang="en-US" sz="2400" dirty="0" smtClean="0">
                    <a:latin typeface="Times New Roman" panose="02020603050405020304" pitchFamily="18" charset="0"/>
                    <a:cs typeface="Times New Roman" panose="02020603050405020304" pitchFamily="18" charset="0"/>
                  </a:rPr>
                  <a:t>    </a:t>
                </a:r>
                <a:endParaRPr lang="en-US"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Here </a:t>
                </a:r>
                <a14:m>
                  <m:oMath xmlns:m="http://schemas.openxmlformats.org/officeDocument/2006/math">
                    <m:d>
                      <m:dPr>
                        <m:ctrlPr>
                          <a:rPr lang="en-US" sz="2400" i="1">
                            <a:latin typeface="Cambria Math" panose="02040503050406030204" pitchFamily="18" charset="0"/>
                          </a:rPr>
                        </m:ctrlPr>
                      </m:dPr>
                      <m:e>
                        <m:sSub>
                          <m:sSubPr>
                            <m:ctrlPr>
                              <a:rPr lang="en-US" sz="2400" i="1">
                                <a:latin typeface="Cambria Math" panose="02040503050406030204" pitchFamily="18" charset="0"/>
                              </a:rPr>
                            </m:ctrlPr>
                          </m:sSubPr>
                          <m:e>
                            <m:r>
                              <a:rPr lang="en-US" sz="2400" i="1">
                                <a:latin typeface="Cambria Math" panose="02040503050406030204" pitchFamily="18" charset="0"/>
                              </a:rPr>
                              <m:t>𝑥</m:t>
                            </m:r>
                          </m:e>
                          <m:sub>
                            <m:r>
                              <a:rPr lang="en-US" sz="2400" i="1">
                                <a:latin typeface="Cambria Math" panose="02040503050406030204" pitchFamily="18" charset="0"/>
                              </a:rPr>
                              <m:t>𝑖</m:t>
                            </m:r>
                          </m:sub>
                        </m:sSub>
                        <m:r>
                          <a:rPr lang="en-US" sz="2400" i="1">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𝑦</m:t>
                            </m:r>
                          </m:e>
                          <m:sub>
                            <m:r>
                              <a:rPr lang="en-US" sz="2400" i="1">
                                <a:latin typeface="Cambria Math" panose="02040503050406030204" pitchFamily="18" charset="0"/>
                              </a:rPr>
                              <m:t>𝑖</m:t>
                            </m:r>
                          </m:sub>
                        </m:sSub>
                      </m:e>
                    </m:d>
                  </m:oMath>
                </a14:m>
                <a:r>
                  <a:rPr lang="en-US" sz="2400" dirty="0">
                    <a:latin typeface="Times New Roman" panose="02020603050405020304" pitchFamily="18" charset="0"/>
                    <a:cs typeface="Times New Roman" panose="02020603050405020304" pitchFamily="18" charset="0"/>
                  </a:rPr>
                  <a:t>and </a:t>
                </a:r>
                <a14:m>
                  <m:oMath xmlns:m="http://schemas.openxmlformats.org/officeDocument/2006/math">
                    <m:d>
                      <m:dPr>
                        <m:ctrlPr>
                          <a:rPr lang="en-US" sz="2400" i="1">
                            <a:latin typeface="Cambria Math" panose="02040503050406030204" pitchFamily="18" charset="0"/>
                          </a:rPr>
                        </m:ctrlPr>
                      </m:dPr>
                      <m:e>
                        <m:sSub>
                          <m:sSubPr>
                            <m:ctrlPr>
                              <a:rPr lang="en-US" sz="2400" i="1">
                                <a:latin typeface="Cambria Math" panose="02040503050406030204" pitchFamily="18" charset="0"/>
                              </a:rPr>
                            </m:ctrlPr>
                          </m:sSubPr>
                          <m:e>
                            <m:r>
                              <a:rPr lang="en-US" sz="2400" i="1">
                                <a:latin typeface="Cambria Math" panose="02040503050406030204" pitchFamily="18" charset="0"/>
                              </a:rPr>
                              <m:t>𝑥</m:t>
                            </m:r>
                          </m:e>
                          <m:sub>
                            <m:r>
                              <a:rPr lang="en-US" sz="2400" i="1">
                                <a:latin typeface="Cambria Math" panose="02040503050406030204" pitchFamily="18" charset="0"/>
                              </a:rPr>
                              <m:t>𝑖</m:t>
                            </m:r>
                            <m:r>
                              <a:rPr lang="en-US" sz="2400" i="1">
                                <a:latin typeface="Cambria Math" panose="02040503050406030204" pitchFamily="18" charset="0"/>
                              </a:rPr>
                              <m:t>+1</m:t>
                            </m:r>
                          </m:sub>
                        </m:sSub>
                        <m:r>
                          <a:rPr lang="en-US" sz="2400" i="1">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𝑦</m:t>
                            </m:r>
                          </m:e>
                          <m:sub>
                            <m:r>
                              <a:rPr lang="en-US" sz="2400" i="1">
                                <a:latin typeface="Cambria Math" panose="02040503050406030204" pitchFamily="18" charset="0"/>
                              </a:rPr>
                              <m:t>𝑖</m:t>
                            </m:r>
                            <m:r>
                              <a:rPr lang="en-US" sz="2400" i="1">
                                <a:latin typeface="Cambria Math" panose="02040503050406030204" pitchFamily="18" charset="0"/>
                              </a:rPr>
                              <m:t>+1</m:t>
                            </m:r>
                          </m:sub>
                        </m:sSub>
                      </m:e>
                    </m:d>
                  </m:oMath>
                </a14:m>
                <a:r>
                  <a:rPr lang="en-US" sz="2400" dirty="0">
                    <a:latin typeface="Times New Roman" panose="02020603050405020304" pitchFamily="18" charset="0"/>
                    <a:cs typeface="Times New Roman" panose="02020603050405020304" pitchFamily="18" charset="0"/>
                  </a:rPr>
                  <a:t> denote the coordinates of a pair pixels. When we draw points for all the pairs in polar domain (</a:t>
                </a:r>
                <a14:m>
                  <m:oMath xmlns:m="http://schemas.openxmlformats.org/officeDocument/2006/math">
                    <m:r>
                      <a:rPr lang="en-US" sz="2400" i="1">
                        <a:latin typeface="Cambria Math" panose="02040503050406030204" pitchFamily="18" charset="0"/>
                      </a:rPr>
                      <m:t>𝜃</m:t>
                    </m:r>
                    <m:r>
                      <a:rPr lang="en-US" sz="2400" i="1">
                        <a:latin typeface="Cambria Math" panose="02040503050406030204" pitchFamily="18" charset="0"/>
                      </a:rPr>
                      <m:t>,</m:t>
                    </m:r>
                    <m:r>
                      <a:rPr lang="en-US" sz="2400" i="1">
                        <a:latin typeface="Cambria Math" panose="02040503050406030204" pitchFamily="18" charset="0"/>
                      </a:rPr>
                      <m:t>𝑟</m:t>
                    </m:r>
                  </m:oMath>
                </a14:m>
                <a:r>
                  <a:rPr lang="en-US" sz="2400" dirty="0">
                    <a:latin typeface="Times New Roman" panose="02020603050405020304" pitchFamily="18" charset="0"/>
                    <a:cs typeface="Times New Roman" panose="02020603050405020304" pitchFamily="18" charset="0"/>
                  </a:rPr>
                  <a:t> ) it results in a distribution. </a:t>
                </a:r>
                <a:endParaRPr lang="en-US" sz="2400" dirty="0" smtClean="0">
                  <a:solidFill>
                    <a:srgbClr val="C00000"/>
                  </a:solidFill>
                  <a:latin typeface="Times New Roman" panose="02020603050405020304" pitchFamily="18" charset="0"/>
                  <a:cs typeface="Times New Roman" panose="02020603050405020304" pitchFamily="18" charset="0"/>
                </a:endParaRPr>
              </a:p>
              <a:p>
                <a:pPr algn="just">
                  <a:lnSpc>
                    <a:spcPct val="100000"/>
                  </a:lnSpc>
                  <a:spcBef>
                    <a:spcPts val="600"/>
                  </a:spcBef>
                  <a:spcAft>
                    <a:spcPts val="600"/>
                  </a:spcAft>
                </a:pPr>
                <a:endParaRPr lang="en-US" sz="2400" dirty="0" smtClean="0">
                  <a:latin typeface="Times New Roman" panose="02020603050405020304" pitchFamily="18" charset="0"/>
                  <a:cs typeface="Times New Roman" panose="02020603050405020304" pitchFamily="18" charset="0"/>
                </a:endParaRPr>
              </a:p>
              <a:p>
                <a:pPr algn="just">
                  <a:lnSpc>
                    <a:spcPct val="100000"/>
                  </a:lnSpc>
                  <a:spcBef>
                    <a:spcPts val="600"/>
                  </a:spcBef>
                  <a:spcAft>
                    <a:spcPts val="600"/>
                  </a:spcAft>
                </a:pPr>
                <a:endParaRPr lang="en-US" sz="2400" dirty="0" smtClean="0">
                  <a:latin typeface="Times New Roman" panose="02020603050405020304" pitchFamily="18" charset="0"/>
                  <a:cs typeface="Times New Roman" panose="02020603050405020304" pitchFamily="18" charset="0"/>
                </a:endParaRPr>
              </a:p>
              <a:p>
                <a:pPr algn="just">
                  <a:lnSpc>
                    <a:spcPct val="100000"/>
                  </a:lnSpc>
                  <a:spcBef>
                    <a:spcPts val="600"/>
                  </a:spcBef>
                  <a:spcAft>
                    <a:spcPts val="600"/>
                  </a:spcAft>
                </a:pPr>
                <a:endParaRPr lang="en-US" sz="2400" dirty="0">
                  <a:latin typeface="Times New Roman" panose="02020603050405020304" pitchFamily="18" charset="0"/>
                  <a:cs typeface="Times New Roman" panose="02020603050405020304" pitchFamily="18" charset="0"/>
                </a:endParaRPr>
              </a:p>
              <a:p>
                <a:pPr algn="just">
                  <a:lnSpc>
                    <a:spcPct val="100000"/>
                  </a:lnSpc>
                  <a:spcBef>
                    <a:spcPts val="600"/>
                  </a:spcBef>
                  <a:spcAft>
                    <a:spcPts val="600"/>
                  </a:spcAft>
                </a:pPr>
                <a:endParaRPr lang="en-US" sz="2400" dirty="0" smtClean="0">
                  <a:latin typeface="Times New Roman" panose="02020603050405020304" pitchFamily="18" charset="0"/>
                  <a:cs typeface="Times New Roman" panose="02020603050405020304" pitchFamily="18" charset="0"/>
                </a:endParaRPr>
              </a:p>
              <a:p>
                <a:pPr marL="0" indent="0" algn="ctr">
                  <a:lnSpc>
                    <a:spcPct val="100000"/>
                  </a:lnSpc>
                  <a:spcBef>
                    <a:spcPts val="600"/>
                  </a:spcBef>
                  <a:spcAft>
                    <a:spcPts val="600"/>
                  </a:spcAft>
                  <a:buNone/>
                </a:pPr>
                <a:endParaRPr lang="en-US" sz="2400" dirty="0" smtClean="0">
                  <a:solidFill>
                    <a:srgbClr val="00B050"/>
                  </a:solidFill>
                  <a:latin typeface="Times New Roman" panose="02020603050405020304" pitchFamily="18" charset="0"/>
                  <a:cs typeface="Times New Roman" panose="02020603050405020304" pitchFamily="18" charset="0"/>
                </a:endParaRPr>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504059" y="1078172"/>
                <a:ext cx="8352416" cy="5431809"/>
              </a:xfrm>
              <a:blipFill>
                <a:blip r:embed="rId2"/>
                <a:stretch>
                  <a:fillRect l="-1022" t="-898" r="-1095"/>
                </a:stretch>
              </a:blipFill>
            </p:spPr>
            <p:txBody>
              <a:bodyPr/>
              <a:lstStyle/>
              <a:p>
                <a:r>
                  <a:rPr lang="en-US">
                    <a:noFill/>
                  </a:rPr>
                  <a:t> </a:t>
                </a:r>
              </a:p>
            </p:txBody>
          </p:sp>
        </mc:Fallback>
      </mc:AlternateContent>
    </p:spTree>
    <p:extLst>
      <p:ext uri="{BB962C8B-B14F-4D97-AF65-F5344CB8AC3E}">
        <p14:creationId xmlns:p14="http://schemas.microsoft.com/office/powerpoint/2010/main" val="3930494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164" y="252234"/>
            <a:ext cx="7886700" cy="562922"/>
          </a:xfrm>
        </p:spPr>
        <p:txBody>
          <a:bodyPr>
            <a:noAutofit/>
          </a:bodyPr>
          <a:lstStyle/>
          <a:p>
            <a:pPr algn="ctr"/>
            <a:r>
              <a:rPr lang="en-US" sz="2800" dirty="0" smtClean="0">
                <a:solidFill>
                  <a:srgbClr val="FF0000"/>
                </a:solidFill>
                <a:latin typeface="Times New Roman" panose="02020603050405020304" pitchFamily="18" charset="0"/>
                <a:cs typeface="Times New Roman" panose="02020603050405020304" pitchFamily="18" charset="0"/>
              </a:rPr>
              <a:t>The Proposed Method</a:t>
            </a:r>
            <a:endParaRPr lang="en-US" sz="2800"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21303" y="815156"/>
            <a:ext cx="8352416" cy="5530231"/>
          </a:xfrm>
        </p:spPr>
        <p:txBody>
          <a:bodyPr>
            <a:normAutofit/>
          </a:bodyPr>
          <a:lstStyle/>
          <a:p>
            <a:pPr algn="just">
              <a:lnSpc>
                <a:spcPct val="100000"/>
              </a:lnSpc>
              <a:spcBef>
                <a:spcPts val="600"/>
              </a:spcBef>
              <a:spcAft>
                <a:spcPts val="600"/>
              </a:spcAft>
            </a:pPr>
            <a:r>
              <a:rPr lang="en-US" sz="2000" dirty="0">
                <a:solidFill>
                  <a:srgbClr val="C00000"/>
                </a:solidFill>
                <a:latin typeface="Times New Roman" panose="02020603050405020304" pitchFamily="18" charset="0"/>
                <a:cs typeface="Times New Roman" panose="02020603050405020304" pitchFamily="18" charset="0"/>
              </a:rPr>
              <a:t>COLD for Extracting Spatial </a:t>
            </a:r>
            <a:r>
              <a:rPr lang="en-US" sz="2000" dirty="0" err="1">
                <a:solidFill>
                  <a:srgbClr val="C00000"/>
                </a:solidFill>
                <a:latin typeface="Times New Roman" panose="02020603050405020304" pitchFamily="18" charset="0"/>
                <a:cs typeface="Times New Roman" panose="02020603050405020304" pitchFamily="18" charset="0"/>
              </a:rPr>
              <a:t>Proximiy</a:t>
            </a:r>
            <a:r>
              <a:rPr lang="en-US" sz="2000" dirty="0">
                <a:solidFill>
                  <a:srgbClr val="C00000"/>
                </a:solidFill>
                <a:latin typeface="Times New Roman" panose="02020603050405020304" pitchFamily="18" charset="0"/>
                <a:cs typeface="Times New Roman" panose="02020603050405020304" pitchFamily="18" charset="0"/>
              </a:rPr>
              <a:t> of Candidate Pixels </a:t>
            </a:r>
            <a:endParaRPr lang="en-US" sz="2400" dirty="0" smtClean="0">
              <a:solidFill>
                <a:srgbClr val="C00000"/>
              </a:solidFill>
              <a:latin typeface="Times New Roman" panose="02020603050405020304" pitchFamily="18" charset="0"/>
              <a:cs typeface="Times New Roman" panose="02020603050405020304" pitchFamily="18" charset="0"/>
            </a:endParaRPr>
          </a:p>
          <a:p>
            <a:pPr algn="just">
              <a:lnSpc>
                <a:spcPct val="100000"/>
              </a:lnSpc>
              <a:spcBef>
                <a:spcPts val="600"/>
              </a:spcBef>
              <a:spcAft>
                <a:spcPts val="600"/>
              </a:spcAft>
            </a:pPr>
            <a:endParaRPr lang="en-US" sz="2000" dirty="0" smtClean="0">
              <a:latin typeface="Times New Roman" panose="02020603050405020304" pitchFamily="18" charset="0"/>
              <a:cs typeface="Times New Roman" panose="02020603050405020304" pitchFamily="18" charset="0"/>
            </a:endParaRPr>
          </a:p>
          <a:p>
            <a:pPr algn="just">
              <a:lnSpc>
                <a:spcPct val="100000"/>
              </a:lnSpc>
              <a:spcBef>
                <a:spcPts val="600"/>
              </a:spcBef>
              <a:spcAft>
                <a:spcPts val="600"/>
              </a:spcAft>
            </a:pPr>
            <a:endParaRPr lang="en-US" sz="2000" dirty="0" smtClean="0">
              <a:latin typeface="Times New Roman" panose="02020603050405020304" pitchFamily="18" charset="0"/>
              <a:cs typeface="Times New Roman" panose="02020603050405020304" pitchFamily="18" charset="0"/>
            </a:endParaRPr>
          </a:p>
          <a:p>
            <a:pPr algn="just">
              <a:lnSpc>
                <a:spcPct val="100000"/>
              </a:lnSpc>
              <a:spcBef>
                <a:spcPts val="600"/>
              </a:spcBef>
              <a:spcAft>
                <a:spcPts val="600"/>
              </a:spcAft>
            </a:pPr>
            <a:endParaRPr lang="en-US" sz="2000" dirty="0">
              <a:latin typeface="Times New Roman" panose="02020603050405020304" pitchFamily="18" charset="0"/>
              <a:cs typeface="Times New Roman" panose="02020603050405020304" pitchFamily="18" charset="0"/>
            </a:endParaRPr>
          </a:p>
          <a:p>
            <a:pPr algn="just">
              <a:lnSpc>
                <a:spcPct val="100000"/>
              </a:lnSpc>
              <a:spcBef>
                <a:spcPts val="600"/>
              </a:spcBef>
              <a:spcAft>
                <a:spcPts val="600"/>
              </a:spcAft>
            </a:pPr>
            <a:endParaRPr lang="en-US" sz="2000" dirty="0" smtClean="0">
              <a:latin typeface="Times New Roman" panose="02020603050405020304" pitchFamily="18" charset="0"/>
              <a:cs typeface="Times New Roman" panose="02020603050405020304" pitchFamily="18" charset="0"/>
            </a:endParaRPr>
          </a:p>
          <a:p>
            <a:pPr marL="0" indent="0" algn="ctr">
              <a:lnSpc>
                <a:spcPct val="100000"/>
              </a:lnSpc>
              <a:spcBef>
                <a:spcPts val="600"/>
              </a:spcBef>
              <a:spcAft>
                <a:spcPts val="600"/>
              </a:spcAft>
              <a:buNone/>
            </a:pPr>
            <a:endParaRPr lang="en-US" sz="2000" dirty="0" smtClean="0">
              <a:solidFill>
                <a:srgbClr val="00B050"/>
              </a:solidFill>
              <a:latin typeface="Times New Roman" panose="02020603050405020304" pitchFamily="18" charset="0"/>
              <a:cs typeface="Times New Roman" panose="02020603050405020304" pitchFamily="18" charset="0"/>
            </a:endParaRPr>
          </a:p>
        </p:txBody>
      </p:sp>
      <p:grpSp>
        <p:nvGrpSpPr>
          <p:cNvPr id="4" name="Canvas 49"/>
          <p:cNvGrpSpPr/>
          <p:nvPr/>
        </p:nvGrpSpPr>
        <p:grpSpPr>
          <a:xfrm>
            <a:off x="1528551" y="1378078"/>
            <a:ext cx="5882184" cy="5294125"/>
            <a:chOff x="-566530" y="0"/>
            <a:chExt cx="4283765" cy="5164490"/>
          </a:xfrm>
        </p:grpSpPr>
        <p:sp>
          <p:nvSpPr>
            <p:cNvPr id="5" name="Rectangle 4"/>
            <p:cNvSpPr/>
            <p:nvPr/>
          </p:nvSpPr>
          <p:spPr>
            <a:xfrm>
              <a:off x="0" y="0"/>
              <a:ext cx="3200400" cy="5152390"/>
            </a:xfrm>
            <a:prstGeom prst="rect">
              <a:avLst/>
            </a:prstGeom>
            <a:noFill/>
          </p:spPr>
        </p:sp>
        <p:pic>
          <p:nvPicPr>
            <p:cNvPr id="6" name="Picture 5"/>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645900" y="0"/>
              <a:ext cx="1554500" cy="96211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858600" y="1195021"/>
              <a:ext cx="2286000" cy="84051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1741300" y="2480843"/>
              <a:ext cx="1459100" cy="94621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p:cNvPicPr>
              <a:picLocks noChangeAspect="1"/>
            </p:cNvPicPr>
            <p:nvPr/>
          </p:nvPicPr>
          <p:blipFill>
            <a:blip r:embed="rId5" cstate="screen">
              <a:extLst>
                <a:ext uri="{28A0092B-C50C-407E-A947-70E740481C1C}">
                  <a14:useLocalDpi xmlns:a14="http://schemas.microsoft.com/office/drawing/2010/main"/>
                </a:ext>
              </a:extLst>
            </a:blip>
            <a:srcRect/>
            <a:stretch>
              <a:fillRect/>
            </a:stretch>
          </p:blipFill>
          <p:spPr bwMode="auto">
            <a:xfrm>
              <a:off x="1860600" y="3643464"/>
              <a:ext cx="1339800" cy="1012018"/>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p:cNvPicPr>
              <a:picLocks noChangeAspect="1"/>
            </p:cNvPicPr>
            <p:nvPr/>
          </p:nvPicPr>
          <p:blipFill>
            <a:blip r:embed="rId6" cstate="screen">
              <a:extLst>
                <a:ext uri="{28A0092B-C50C-407E-A947-70E740481C1C}">
                  <a14:useLocalDpi xmlns:a14="http://schemas.microsoft.com/office/drawing/2010/main"/>
                </a:ext>
              </a:extLst>
            </a:blip>
            <a:srcRect/>
            <a:stretch>
              <a:fillRect/>
            </a:stretch>
          </p:blipFill>
          <p:spPr bwMode="auto">
            <a:xfrm>
              <a:off x="0" y="0"/>
              <a:ext cx="1468100" cy="962017"/>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p:cNvPicPr>
              <a:picLocks noChangeAspect="1"/>
            </p:cNvPicPr>
            <p:nvPr/>
          </p:nvPicPr>
          <p:blipFill>
            <a:blip r:embed="rId7">
              <a:extLst>
                <a:ext uri="{28A0092B-C50C-407E-A947-70E740481C1C}">
                  <a14:useLocalDpi xmlns:a14="http://schemas.microsoft.com/office/drawing/2010/main"/>
                </a:ext>
              </a:extLst>
            </a:blip>
            <a:srcRect/>
            <a:stretch>
              <a:fillRect/>
            </a:stretch>
          </p:blipFill>
          <p:spPr bwMode="auto">
            <a:xfrm>
              <a:off x="11400" y="1155120"/>
              <a:ext cx="621300" cy="840415"/>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p:cNvPicPr>
              <a:picLocks noChangeAspect="1"/>
            </p:cNvPicPr>
            <p:nvPr/>
          </p:nvPicPr>
          <p:blipFill>
            <a:blip r:embed="rId8" cstate="screen">
              <a:extLst>
                <a:ext uri="{28A0092B-C50C-407E-A947-70E740481C1C}">
                  <a14:useLocalDpi xmlns:a14="http://schemas.microsoft.com/office/drawing/2010/main"/>
                </a:ext>
              </a:extLst>
            </a:blip>
            <a:srcRect/>
            <a:stretch>
              <a:fillRect/>
            </a:stretch>
          </p:blipFill>
          <p:spPr bwMode="auto">
            <a:xfrm>
              <a:off x="136900" y="3643464"/>
              <a:ext cx="1222700" cy="1063719"/>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p:cNvPicPr>
              <a:picLocks noChangeAspect="1"/>
            </p:cNvPicPr>
            <p:nvPr/>
          </p:nvPicPr>
          <p:blipFill>
            <a:blip r:embed="rId9" cstate="screen">
              <a:extLst>
                <a:ext uri="{28A0092B-C50C-407E-A947-70E740481C1C}">
                  <a14:useLocalDpi xmlns:a14="http://schemas.microsoft.com/office/drawing/2010/main"/>
                </a:ext>
              </a:extLst>
            </a:blip>
            <a:srcRect/>
            <a:stretch>
              <a:fillRect/>
            </a:stretch>
          </p:blipFill>
          <p:spPr bwMode="auto">
            <a:xfrm>
              <a:off x="0" y="2504644"/>
              <a:ext cx="1383500" cy="938316"/>
            </a:xfrm>
            <a:prstGeom prst="rect">
              <a:avLst/>
            </a:prstGeom>
            <a:noFill/>
            <a:extLst>
              <a:ext uri="{909E8E84-426E-40DD-AFC4-6F175D3DCCD1}">
                <a14:hiddenFill xmlns:a14="http://schemas.microsoft.com/office/drawing/2010/main">
                  <a:solidFill>
                    <a:srgbClr val="FFFFFF"/>
                  </a:solidFill>
                </a14:hiddenFill>
              </a:ext>
            </a:extLst>
          </p:spPr>
        </p:pic>
        <p:sp>
          <p:nvSpPr>
            <p:cNvPr id="14" name="Text Box 7"/>
            <p:cNvSpPr txBox="1">
              <a:spLocks noChangeArrowheads="1"/>
            </p:cNvSpPr>
            <p:nvPr/>
          </p:nvSpPr>
          <p:spPr bwMode="auto">
            <a:xfrm>
              <a:off x="-298174" y="921416"/>
              <a:ext cx="3886199" cy="319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91440" tIns="45720" rIns="91440" bIns="45720" anchor="t" anchorCtr="0" upright="1">
              <a:noAutofit/>
            </a:bodyPr>
            <a:lstStyle/>
            <a:p>
              <a:pPr marL="0" marR="0" indent="146050" algn="ctr" hangingPunct="0">
                <a:lnSpc>
                  <a:spcPts val="1200"/>
                </a:lnSpc>
                <a:spcBef>
                  <a:spcPts val="0"/>
                </a:spcBef>
                <a:spcAft>
                  <a:spcPts val="0"/>
                </a:spcAft>
              </a:pPr>
              <a:r>
                <a:rPr lang="en-US" sz="1200" dirty="0">
                  <a:solidFill>
                    <a:srgbClr val="000000"/>
                  </a:solidFill>
                  <a:effectLst/>
                  <a:latin typeface="Times New Roman" panose="02020603050405020304" pitchFamily="18" charset="0"/>
                  <a:ea typeface="Times New Roman" panose="02020603050405020304" pitchFamily="18" charset="0"/>
                </a:rPr>
                <a:t>(a) Connected component labeling for candidate pixels images </a:t>
              </a:r>
              <a:endParaRPr lang="en-US" sz="1200" dirty="0">
                <a:effectLst/>
                <a:latin typeface="Times New Roman" panose="02020603050405020304" pitchFamily="18" charset="0"/>
                <a:ea typeface="Times New Roman" panose="02020603050405020304" pitchFamily="18" charset="0"/>
              </a:endParaRPr>
            </a:p>
          </p:txBody>
        </p:sp>
        <p:sp>
          <p:nvSpPr>
            <p:cNvPr id="15" name="Text Box 7"/>
            <p:cNvSpPr txBox="1">
              <a:spLocks noChangeArrowheads="1"/>
            </p:cNvSpPr>
            <p:nvPr/>
          </p:nvSpPr>
          <p:spPr bwMode="auto">
            <a:xfrm>
              <a:off x="-496956" y="2035536"/>
              <a:ext cx="4084981" cy="4570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91440" tIns="45720" rIns="91440" bIns="45720" anchor="t" anchorCtr="0" upright="1">
              <a:noAutofit/>
            </a:bodyPr>
            <a:lstStyle/>
            <a:p>
              <a:pPr marL="0" marR="0" algn="ctr" hangingPunct="0">
                <a:spcBef>
                  <a:spcPts val="0"/>
                </a:spcBef>
                <a:spcAft>
                  <a:spcPts val="0"/>
                </a:spcAft>
              </a:pPr>
              <a:r>
                <a:rPr lang="en-US" sz="1200" dirty="0">
                  <a:solidFill>
                    <a:srgbClr val="000000"/>
                  </a:solidFill>
                  <a:effectLst/>
                  <a:latin typeface="Times New Roman" panose="02020603050405020304" pitchFamily="18" charset="0"/>
                  <a:ea typeface="Times New Roman" panose="02020603050405020304" pitchFamily="18" charset="0"/>
                </a:rPr>
                <a:t>(b) Traversing in 360 directions to find stroke pixels for each connected component. Yellow color denotes direction and red pixel denote stroke pixels.  </a:t>
              </a:r>
              <a:endParaRPr lang="en-US" sz="1200" dirty="0">
                <a:effectLst/>
                <a:latin typeface="Times New Roman" panose="02020603050405020304" pitchFamily="18" charset="0"/>
                <a:ea typeface="Times New Roman" panose="02020603050405020304" pitchFamily="18" charset="0"/>
              </a:endParaRPr>
            </a:p>
          </p:txBody>
        </p:sp>
        <p:sp>
          <p:nvSpPr>
            <p:cNvPr id="16" name="Text Box 7"/>
            <p:cNvSpPr txBox="1">
              <a:spLocks noChangeArrowheads="1"/>
            </p:cNvSpPr>
            <p:nvPr/>
          </p:nvSpPr>
          <p:spPr bwMode="auto">
            <a:xfrm>
              <a:off x="11400" y="3402759"/>
              <a:ext cx="3189000" cy="2787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91440" tIns="45720" rIns="91440" bIns="45720" anchor="t" anchorCtr="0" upright="1">
              <a:noAutofit/>
            </a:bodyPr>
            <a:lstStyle/>
            <a:p>
              <a:pPr marL="0" marR="0" indent="146050" algn="ctr" hangingPunct="0">
                <a:lnSpc>
                  <a:spcPts val="1200"/>
                </a:lnSpc>
                <a:spcBef>
                  <a:spcPts val="0"/>
                </a:spcBef>
                <a:spcAft>
                  <a:spcPts val="0"/>
                </a:spcAft>
              </a:pPr>
              <a:r>
                <a:rPr lang="en-US" sz="1200" dirty="0">
                  <a:solidFill>
                    <a:srgbClr val="000000"/>
                  </a:solidFill>
                  <a:effectLst/>
                  <a:latin typeface="Times New Roman" panose="02020603050405020304" pitchFamily="18" charset="0"/>
                  <a:ea typeface="Times New Roman" panose="02020603050405020304" pitchFamily="18" charset="0"/>
                </a:rPr>
                <a:t>(c) Stroke pixels for the 2D and 3D images </a:t>
              </a:r>
              <a:endParaRPr lang="en-US" sz="1200" dirty="0">
                <a:effectLst/>
                <a:latin typeface="Times New Roman" panose="02020603050405020304" pitchFamily="18" charset="0"/>
                <a:ea typeface="Times New Roman" panose="02020603050405020304" pitchFamily="18" charset="0"/>
              </a:endParaRPr>
            </a:p>
          </p:txBody>
        </p:sp>
        <p:sp>
          <p:nvSpPr>
            <p:cNvPr id="17" name="Text Box 7"/>
            <p:cNvSpPr txBox="1">
              <a:spLocks noChangeArrowheads="1"/>
            </p:cNvSpPr>
            <p:nvPr/>
          </p:nvSpPr>
          <p:spPr bwMode="auto">
            <a:xfrm>
              <a:off x="-566530" y="4707182"/>
              <a:ext cx="4283765" cy="457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91440" tIns="45720" rIns="91440" bIns="45720" anchor="t" anchorCtr="0" upright="1">
              <a:noAutofit/>
            </a:bodyPr>
            <a:lstStyle/>
            <a:p>
              <a:pPr marL="0" marR="0" indent="146050" algn="ctr" hangingPunct="0">
                <a:spcBef>
                  <a:spcPts val="0"/>
                </a:spcBef>
                <a:spcAft>
                  <a:spcPts val="0"/>
                </a:spcAft>
              </a:pPr>
              <a:r>
                <a:rPr lang="en-US" sz="1200" dirty="0">
                  <a:solidFill>
                    <a:srgbClr val="000000"/>
                  </a:solidFill>
                  <a:effectLst/>
                  <a:latin typeface="Times New Roman" panose="02020603050405020304" pitchFamily="18" charset="0"/>
                  <a:ea typeface="Times New Roman" panose="02020603050405020304" pitchFamily="18" charset="0"/>
                </a:rPr>
                <a:t>(d) Cold distribution for the stroke pixels of 2D and 3D images.</a:t>
              </a:r>
              <a:endParaRPr lang="en-US" sz="1200" dirty="0">
                <a:effectLst/>
                <a:latin typeface="Times New Roman" panose="02020603050405020304" pitchFamily="18" charset="0"/>
                <a:ea typeface="Times New Roman" panose="02020603050405020304" pitchFamily="18" charset="0"/>
              </a:endParaRPr>
            </a:p>
            <a:p>
              <a:pPr marL="0" marR="0" indent="146050" algn="ctr" hangingPunct="0">
                <a:spcBef>
                  <a:spcPts val="0"/>
                </a:spcBef>
                <a:spcAft>
                  <a:spcPts val="0"/>
                </a:spcAft>
              </a:pPr>
              <a:r>
                <a:rPr lang="en-US" sz="1200" dirty="0" smtClean="0">
                  <a:solidFill>
                    <a:srgbClr val="000000"/>
                  </a:solidFill>
                  <a:effectLst/>
                  <a:latin typeface="Times New Roman" panose="02020603050405020304" pitchFamily="18" charset="0"/>
                  <a:ea typeface="Times New Roman" panose="02020603050405020304" pitchFamily="18" charset="0"/>
                </a:rPr>
                <a:t>Studying </a:t>
              </a:r>
              <a:r>
                <a:rPr lang="en-US" sz="1200" dirty="0">
                  <a:solidFill>
                    <a:srgbClr val="000000"/>
                  </a:solidFill>
                  <a:effectLst/>
                  <a:latin typeface="Times New Roman" panose="02020603050405020304" pitchFamily="18" charset="0"/>
                  <a:ea typeface="Times New Roman" panose="02020603050405020304" pitchFamily="18" charset="0"/>
                </a:rPr>
                <a:t>spatial distribution of stroke pixels through COLD.  </a:t>
              </a:r>
              <a:endParaRPr lang="en-US" sz="1200" dirty="0">
                <a:effectLst/>
                <a:latin typeface="Times New Roman" panose="02020603050405020304" pitchFamily="18" charset="0"/>
                <a:ea typeface="Times New Roman" panose="02020603050405020304" pitchFamily="18" charset="0"/>
              </a:endParaRPr>
            </a:p>
          </p:txBody>
        </p:sp>
      </p:grpSp>
    </p:spTree>
    <p:extLst>
      <p:ext uri="{BB962C8B-B14F-4D97-AF65-F5344CB8AC3E}">
        <p14:creationId xmlns:p14="http://schemas.microsoft.com/office/powerpoint/2010/main" val="41400206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164" y="252234"/>
            <a:ext cx="7886700" cy="562922"/>
          </a:xfrm>
        </p:spPr>
        <p:txBody>
          <a:bodyPr>
            <a:noAutofit/>
          </a:bodyPr>
          <a:lstStyle/>
          <a:p>
            <a:pPr algn="ctr"/>
            <a:r>
              <a:rPr lang="en-US" sz="2800" dirty="0" smtClean="0">
                <a:solidFill>
                  <a:srgbClr val="FF0000"/>
                </a:solidFill>
                <a:latin typeface="Times New Roman" panose="02020603050405020304" pitchFamily="18" charset="0"/>
                <a:cs typeface="Times New Roman" panose="02020603050405020304" pitchFamily="18" charset="0"/>
              </a:rPr>
              <a:t>The Proposed Method</a:t>
            </a:r>
            <a:endParaRPr lang="en-US" sz="2800" dirty="0">
              <a:solidFill>
                <a:srgbClr val="FF0000"/>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521303" y="815156"/>
                <a:ext cx="8352416" cy="5844643"/>
              </a:xfrm>
            </p:spPr>
            <p:txBody>
              <a:bodyPr>
                <a:normAutofit/>
              </a:bodyPr>
              <a:lstStyle/>
              <a:p>
                <a:pPr algn="just">
                  <a:lnSpc>
                    <a:spcPct val="100000"/>
                  </a:lnSpc>
                  <a:spcBef>
                    <a:spcPts val="600"/>
                  </a:spcBef>
                  <a:spcAft>
                    <a:spcPts val="600"/>
                  </a:spcAft>
                </a:pPr>
                <a:r>
                  <a:rPr lang="en-US" sz="2000" dirty="0">
                    <a:solidFill>
                      <a:srgbClr val="C00000"/>
                    </a:solidFill>
                    <a:latin typeface="Times New Roman" panose="02020603050405020304" pitchFamily="18" charset="0"/>
                    <a:cs typeface="Times New Roman" panose="02020603050405020304" pitchFamily="18" charset="0"/>
                  </a:rPr>
                  <a:t>Mass Features Extracted from COLD for </a:t>
                </a:r>
                <a:r>
                  <a:rPr lang="en-US" sz="2000" dirty="0" smtClean="0">
                    <a:solidFill>
                      <a:srgbClr val="C00000"/>
                    </a:solidFill>
                    <a:latin typeface="Times New Roman" panose="02020603050405020304" pitchFamily="18" charset="0"/>
                    <a:cs typeface="Times New Roman" panose="02020603050405020304" pitchFamily="18" charset="0"/>
                  </a:rPr>
                  <a:t>Classification </a:t>
                </a:r>
              </a:p>
              <a:p>
                <a:pPr lvl="1" algn="just">
                  <a:lnSpc>
                    <a:spcPct val="100000"/>
                  </a:lnSpc>
                  <a:spcBef>
                    <a:spcPts val="600"/>
                  </a:spcBef>
                  <a:spcAft>
                    <a:spcPts val="600"/>
                  </a:spcAft>
                </a:pPr>
                <a:r>
                  <a:rPr lang="en-US" sz="2000" dirty="0" smtClean="0">
                    <a:solidFill>
                      <a:srgbClr val="7030A0"/>
                    </a:solidFill>
                    <a:latin typeface="Times New Roman" panose="02020603050405020304" pitchFamily="18" charset="0"/>
                    <a:cs typeface="Times New Roman" panose="02020603050405020304" pitchFamily="18" charset="0"/>
                  </a:rPr>
                  <a:t>The radius is mean distance of  stroke pixel pair</a:t>
                </a:r>
              </a:p>
              <a:p>
                <a:pPr algn="just"/>
                <a:r>
                  <a:rPr lang="en-US" sz="2000" i="1" dirty="0">
                    <a:latin typeface="Times New Roman" panose="02020603050405020304" pitchFamily="18" charset="0"/>
                    <a:cs typeface="Times New Roman" panose="02020603050405020304" pitchFamily="18" charset="0"/>
                  </a:rPr>
                  <a:t>mass(</a:t>
                </a:r>
                <a14:m>
                  <m:oMath xmlns:m="http://schemas.openxmlformats.org/officeDocument/2006/math">
                    <m:sSub>
                      <m:sSubPr>
                        <m:ctrlPr>
                          <a:rPr lang="en-US" sz="2000" i="1">
                            <a:latin typeface="Cambria Math" panose="02040503050406030204" pitchFamily="18" charset="0"/>
                          </a:rPr>
                        </m:ctrlPr>
                      </m:sSubPr>
                      <m:e>
                        <m:r>
                          <a:rPr lang="en-US" sz="2000" i="1">
                            <a:latin typeface="Cambria Math" panose="02040503050406030204" pitchFamily="18" charset="0"/>
                          </a:rPr>
                          <m:t>𝑥</m:t>
                        </m:r>
                      </m:e>
                      <m:sub>
                        <m:r>
                          <a:rPr lang="en-US" sz="2000" i="1">
                            <a:latin typeface="Cambria Math" panose="02040503050406030204" pitchFamily="18" charset="0"/>
                          </a:rPr>
                          <m:t>𝑎</m:t>
                        </m:r>
                      </m:sub>
                    </m:sSub>
                  </m:oMath>
                </a14:m>
                <a:r>
                  <a:rPr lang="en-US" sz="2000" i="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for a ring </a:t>
                </a:r>
                <a14:m>
                  <m:oMath xmlns:m="http://schemas.openxmlformats.org/officeDocument/2006/math">
                    <m:r>
                      <a:rPr lang="en-US" sz="2000" i="1">
                        <a:latin typeface="Cambria Math" panose="02040503050406030204" pitchFamily="18" charset="0"/>
                      </a:rPr>
                      <m:t>𝑎</m:t>
                    </m:r>
                    <m:sSub>
                      <m:sSubPr>
                        <m:ctrlPr>
                          <a:rPr lang="en-US" sz="2000" i="1">
                            <a:latin typeface="Cambria Math" panose="02040503050406030204" pitchFamily="18" charset="0"/>
                          </a:rPr>
                        </m:ctrlPr>
                      </m:sSubPr>
                      <m:e>
                        <m:r>
                          <a:rPr lang="en-US" sz="2000" i="1">
                            <a:latin typeface="Cambria Math" panose="02040503050406030204" pitchFamily="18" charset="0"/>
                          </a:rPr>
                          <m:t>, </m:t>
                        </m:r>
                        <m:r>
                          <m:rPr>
                            <m:sty m:val="p"/>
                          </m:rPr>
                          <a:rPr lang="en-US" sz="2000">
                            <a:latin typeface="Cambria Math" panose="02040503050406030204" pitchFamily="18" charset="0"/>
                          </a:rPr>
                          <m:t>where</m:t>
                        </m:r>
                        <m:r>
                          <a:rPr lang="en-US" sz="2000" i="1">
                            <a:latin typeface="Cambria Math" panose="02040503050406030204" pitchFamily="18" charset="0"/>
                          </a:rPr>
                          <m:t>  </m:t>
                        </m:r>
                        <m:r>
                          <a:rPr lang="en-US" sz="2000" i="1">
                            <a:latin typeface="Cambria Math" panose="02040503050406030204" pitchFamily="18" charset="0"/>
                          </a:rPr>
                          <m:t>𝑥</m:t>
                        </m:r>
                      </m:e>
                      <m:sub>
                        <m:r>
                          <a:rPr lang="en-US" sz="2000" i="1">
                            <a:latin typeface="Cambria Math" panose="02040503050406030204" pitchFamily="18" charset="0"/>
                          </a:rPr>
                          <m:t>𝑎</m:t>
                        </m:r>
                      </m:sub>
                    </m:sSub>
                    <m:r>
                      <a:rPr lang="en-US" sz="2000" i="1">
                        <a:latin typeface="Cambria Math" panose="02040503050406030204" pitchFamily="18" charset="0"/>
                      </a:rPr>
                      <m:t>∈</m:t>
                    </m:r>
                  </m:oMath>
                </a14:m>
                <a:r>
                  <a:rPr lang="en-US" sz="2000" dirty="0">
                    <a:latin typeface="Times New Roman" panose="02020603050405020304" pitchFamily="18" charset="0"/>
                    <a:cs typeface="Times New Roman" panose="02020603050405020304" pitchFamily="18" charset="0"/>
                  </a:rPr>
                  <a:t> {</a:t>
                </a:r>
                <a14:m>
                  <m:oMath xmlns:m="http://schemas.openxmlformats.org/officeDocument/2006/math">
                    <m:sSub>
                      <m:sSubPr>
                        <m:ctrlPr>
                          <a:rPr lang="en-US" sz="2000" i="1">
                            <a:latin typeface="Cambria Math" panose="02040503050406030204" pitchFamily="18" charset="0"/>
                          </a:rPr>
                        </m:ctrlPr>
                      </m:sSubPr>
                      <m:e>
                        <m:r>
                          <a:rPr lang="en-US" sz="2000" i="1">
                            <a:latin typeface="Cambria Math" panose="02040503050406030204" pitchFamily="18" charset="0"/>
                          </a:rPr>
                          <m:t>𝑥</m:t>
                        </m:r>
                      </m:e>
                      <m:sub>
                        <m:r>
                          <a:rPr lang="en-US" sz="2000" i="1">
                            <a:latin typeface="Cambria Math" panose="02040503050406030204" pitchFamily="18" charset="0"/>
                          </a:rPr>
                          <m:t>1</m:t>
                        </m:r>
                      </m:sub>
                    </m:sSub>
                  </m:oMath>
                </a14:m>
                <a:r>
                  <a:rPr lang="en-US" sz="2000" i="1" dirty="0">
                    <a:latin typeface="Times New Roman" panose="02020603050405020304" pitchFamily="18" charset="0"/>
                    <a:cs typeface="Times New Roman" panose="02020603050405020304" pitchFamily="18" charset="0"/>
                  </a:rPr>
                  <a:t>, </a:t>
                </a:r>
                <a14:m>
                  <m:oMath xmlns:m="http://schemas.openxmlformats.org/officeDocument/2006/math">
                    <m:sSub>
                      <m:sSubPr>
                        <m:ctrlPr>
                          <a:rPr lang="en-US" sz="2000" i="1">
                            <a:latin typeface="Cambria Math" panose="02040503050406030204" pitchFamily="18" charset="0"/>
                          </a:rPr>
                        </m:ctrlPr>
                      </m:sSubPr>
                      <m:e>
                        <m:r>
                          <a:rPr lang="en-US" sz="2000" i="1">
                            <a:latin typeface="Cambria Math" panose="02040503050406030204" pitchFamily="18" charset="0"/>
                          </a:rPr>
                          <m:t>𝑥</m:t>
                        </m:r>
                      </m:e>
                      <m:sub>
                        <m:r>
                          <a:rPr lang="en-US" sz="2000" i="1">
                            <a:latin typeface="Cambria Math" panose="02040503050406030204" pitchFamily="18" charset="0"/>
                          </a:rPr>
                          <m:t>2</m:t>
                        </m:r>
                      </m:sub>
                    </m:sSub>
                  </m:oMath>
                </a14:m>
                <a:r>
                  <a:rPr lang="en-US" sz="2000" i="1" dirty="0">
                    <a:latin typeface="Times New Roman" panose="02020603050405020304" pitchFamily="18" charset="0"/>
                    <a:cs typeface="Times New Roman" panose="02020603050405020304" pitchFamily="18" charset="0"/>
                  </a:rPr>
                  <a:t>, . . . , </a:t>
                </a:r>
                <a14:m>
                  <m:oMath xmlns:m="http://schemas.openxmlformats.org/officeDocument/2006/math">
                    <m:sSub>
                      <m:sSubPr>
                        <m:ctrlPr>
                          <a:rPr lang="en-US" sz="2000" i="1">
                            <a:latin typeface="Cambria Math" panose="02040503050406030204" pitchFamily="18" charset="0"/>
                          </a:rPr>
                        </m:ctrlPr>
                      </m:sSubPr>
                      <m:e>
                        <m:r>
                          <a:rPr lang="en-US" sz="2000" i="1">
                            <a:latin typeface="Cambria Math" panose="02040503050406030204" pitchFamily="18" charset="0"/>
                          </a:rPr>
                          <m:t>𝑥</m:t>
                        </m:r>
                      </m:e>
                      <m:sub>
                        <m:r>
                          <a:rPr lang="en-US" sz="2000" i="1">
                            <a:latin typeface="Cambria Math" panose="02040503050406030204" pitchFamily="18" charset="0"/>
                          </a:rPr>
                          <m:t>𝑛</m:t>
                        </m:r>
                        <m:r>
                          <a:rPr lang="en-US" sz="2000" i="1">
                            <a:latin typeface="Cambria Math" panose="02040503050406030204" pitchFamily="18" charset="0"/>
                          </a:rPr>
                          <m:t>−1</m:t>
                        </m:r>
                      </m:sub>
                    </m:sSub>
                  </m:oMath>
                </a14:m>
                <a:r>
                  <a:rPr lang="en-US" sz="2000" i="1" dirty="0">
                    <a:latin typeface="Times New Roman" panose="02020603050405020304" pitchFamily="18" charset="0"/>
                    <a:cs typeface="Times New Roman" panose="02020603050405020304" pitchFamily="18" charset="0"/>
                  </a:rPr>
                  <a:t>, </a:t>
                </a:r>
                <a14:m>
                  <m:oMath xmlns:m="http://schemas.openxmlformats.org/officeDocument/2006/math">
                    <m:sSub>
                      <m:sSubPr>
                        <m:ctrlPr>
                          <a:rPr lang="en-US" sz="2000" i="1">
                            <a:latin typeface="Cambria Math" panose="02040503050406030204" pitchFamily="18" charset="0"/>
                          </a:rPr>
                        </m:ctrlPr>
                      </m:sSubPr>
                      <m:e>
                        <m:r>
                          <a:rPr lang="en-US" sz="2000" i="1">
                            <a:latin typeface="Cambria Math" panose="02040503050406030204" pitchFamily="18" charset="0"/>
                          </a:rPr>
                          <m:t>𝑥</m:t>
                        </m:r>
                      </m:e>
                      <m:sub>
                        <m:r>
                          <a:rPr lang="en-US" sz="2000" i="1">
                            <a:latin typeface="Cambria Math" panose="02040503050406030204" pitchFamily="18" charset="0"/>
                          </a:rPr>
                          <m:t>𝑛</m:t>
                        </m:r>
                      </m:sub>
                    </m:sSub>
                  </m:oMath>
                </a14:m>
                <a:r>
                  <a:rPr lang="en-US" sz="2000" dirty="0">
                    <a:latin typeface="Times New Roman" panose="02020603050405020304" pitchFamily="18" charset="0"/>
                    <a:cs typeface="Times New Roman" panose="02020603050405020304" pitchFamily="18" charset="0"/>
                  </a:rPr>
                  <a:t>} is defined as a summation of a series of mass base weighted by </a:t>
                </a:r>
                <a:r>
                  <a:rPr lang="en-US" sz="2000" i="1" dirty="0">
                    <a:latin typeface="Times New Roman" panose="02020603050405020304" pitchFamily="18" charset="0"/>
                    <a:cs typeface="Times New Roman" panose="02020603050405020304" pitchFamily="18" charset="0"/>
                  </a:rPr>
                  <a:t>p(a) </a:t>
                </a:r>
                <a:r>
                  <a:rPr lang="en-US" sz="2000" dirty="0">
                    <a:latin typeface="Times New Roman" panose="02020603050405020304" pitchFamily="18" charset="0"/>
                    <a:cs typeface="Times New Roman" panose="02020603050405020304" pitchFamily="18" charset="0"/>
                  </a:rPr>
                  <a:t>over </a:t>
                </a:r>
                <a:r>
                  <a:rPr lang="en-US" sz="2000" i="1" dirty="0">
                    <a:latin typeface="Times New Roman" panose="02020603050405020304" pitchFamily="18" charset="0"/>
                    <a:cs typeface="Times New Roman" panose="02020603050405020304" pitchFamily="18" charset="0"/>
                  </a:rPr>
                  <a:t>n</a:t>
                </a: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rings. </a:t>
                </a:r>
              </a:p>
              <a:p>
                <a:pPr algn="just"/>
                <a:r>
                  <a:rPr lang="en-US" sz="2000" dirty="0" smtClean="0">
                    <a:latin typeface="Times New Roman" panose="02020603050405020304" pitchFamily="18" charset="0"/>
                    <a:cs typeface="Times New Roman" panose="02020603050405020304" pitchFamily="18" charset="0"/>
                  </a:rPr>
                  <a:t>Here </a:t>
                </a:r>
                <a:r>
                  <a:rPr lang="en-US" sz="2000" dirty="0">
                    <a:latin typeface="Times New Roman" panose="02020603050405020304" pitchFamily="18" charset="0"/>
                    <a:cs typeface="Times New Roman" panose="02020603050405020304" pitchFamily="18" charset="0"/>
                  </a:rPr>
                  <a:t>{</a:t>
                </a:r>
                <a14:m>
                  <m:oMath xmlns:m="http://schemas.openxmlformats.org/officeDocument/2006/math">
                    <m:sSub>
                      <m:sSubPr>
                        <m:ctrlPr>
                          <a:rPr lang="en-US" sz="2000" i="1">
                            <a:latin typeface="Cambria Math" panose="02040503050406030204" pitchFamily="18" charset="0"/>
                          </a:rPr>
                        </m:ctrlPr>
                      </m:sSubPr>
                      <m:e>
                        <m:r>
                          <a:rPr lang="en-US" sz="2000" i="1">
                            <a:latin typeface="Cambria Math" panose="02040503050406030204" pitchFamily="18" charset="0"/>
                          </a:rPr>
                          <m:t>𝑥</m:t>
                        </m:r>
                      </m:e>
                      <m:sub>
                        <m:r>
                          <a:rPr lang="en-US" sz="2000" i="1">
                            <a:latin typeface="Cambria Math" panose="02040503050406030204" pitchFamily="18" charset="0"/>
                          </a:rPr>
                          <m:t>1</m:t>
                        </m:r>
                      </m:sub>
                    </m:sSub>
                  </m:oMath>
                </a14:m>
                <a:r>
                  <a:rPr lang="en-US" sz="2000" i="1" dirty="0">
                    <a:latin typeface="Times New Roman" panose="02020603050405020304" pitchFamily="18" charset="0"/>
                    <a:cs typeface="Times New Roman" panose="02020603050405020304" pitchFamily="18" charset="0"/>
                  </a:rPr>
                  <a:t>, </a:t>
                </a:r>
                <a14:m>
                  <m:oMath xmlns:m="http://schemas.openxmlformats.org/officeDocument/2006/math">
                    <m:sSub>
                      <m:sSubPr>
                        <m:ctrlPr>
                          <a:rPr lang="en-US" sz="2000" i="1">
                            <a:latin typeface="Cambria Math" panose="02040503050406030204" pitchFamily="18" charset="0"/>
                          </a:rPr>
                        </m:ctrlPr>
                      </m:sSubPr>
                      <m:e>
                        <m:r>
                          <a:rPr lang="en-US" sz="2000" i="1">
                            <a:latin typeface="Cambria Math" panose="02040503050406030204" pitchFamily="18" charset="0"/>
                          </a:rPr>
                          <m:t>𝑥</m:t>
                        </m:r>
                      </m:e>
                      <m:sub>
                        <m:r>
                          <a:rPr lang="en-US" sz="2000" i="1">
                            <a:latin typeface="Cambria Math" panose="02040503050406030204" pitchFamily="18" charset="0"/>
                          </a:rPr>
                          <m:t>2</m:t>
                        </m:r>
                      </m:sub>
                    </m:sSub>
                  </m:oMath>
                </a14:m>
                <a:r>
                  <a:rPr lang="en-US" sz="2000" i="1" dirty="0">
                    <a:latin typeface="Times New Roman" panose="02020603050405020304" pitchFamily="18" charset="0"/>
                    <a:cs typeface="Times New Roman" panose="02020603050405020304" pitchFamily="18" charset="0"/>
                  </a:rPr>
                  <a:t>, . . . , </a:t>
                </a:r>
                <a14:m>
                  <m:oMath xmlns:m="http://schemas.openxmlformats.org/officeDocument/2006/math">
                    <m:sSub>
                      <m:sSubPr>
                        <m:ctrlPr>
                          <a:rPr lang="en-US" sz="2000" i="1">
                            <a:latin typeface="Cambria Math" panose="02040503050406030204" pitchFamily="18" charset="0"/>
                          </a:rPr>
                        </m:ctrlPr>
                      </m:sSubPr>
                      <m:e>
                        <m:r>
                          <a:rPr lang="en-US" sz="2000" i="1">
                            <a:latin typeface="Cambria Math" panose="02040503050406030204" pitchFamily="18" charset="0"/>
                          </a:rPr>
                          <m:t>𝑥</m:t>
                        </m:r>
                      </m:e>
                      <m:sub>
                        <m:r>
                          <a:rPr lang="en-US" sz="2000" i="1">
                            <a:latin typeface="Cambria Math" panose="02040503050406030204" pitchFamily="18" charset="0"/>
                          </a:rPr>
                          <m:t>𝑛</m:t>
                        </m:r>
                        <m:r>
                          <a:rPr lang="en-US" sz="2000" i="1">
                            <a:latin typeface="Cambria Math" panose="02040503050406030204" pitchFamily="18" charset="0"/>
                          </a:rPr>
                          <m:t>−1</m:t>
                        </m:r>
                      </m:sub>
                    </m:sSub>
                  </m:oMath>
                </a14:m>
                <a:r>
                  <a:rPr lang="en-US" sz="2000" i="1" dirty="0">
                    <a:latin typeface="Times New Roman" panose="02020603050405020304" pitchFamily="18" charset="0"/>
                    <a:cs typeface="Times New Roman" panose="02020603050405020304" pitchFamily="18" charset="0"/>
                  </a:rPr>
                  <a:t>, </a:t>
                </a:r>
                <a14:m>
                  <m:oMath xmlns:m="http://schemas.openxmlformats.org/officeDocument/2006/math">
                    <m:sSub>
                      <m:sSubPr>
                        <m:ctrlPr>
                          <a:rPr lang="en-US" sz="2000" i="1">
                            <a:latin typeface="Cambria Math" panose="02040503050406030204" pitchFamily="18" charset="0"/>
                          </a:rPr>
                        </m:ctrlPr>
                      </m:sSubPr>
                      <m:e>
                        <m:r>
                          <a:rPr lang="en-US" sz="2000" i="1">
                            <a:latin typeface="Cambria Math" panose="02040503050406030204" pitchFamily="18" charset="0"/>
                          </a:rPr>
                          <m:t>𝑥</m:t>
                        </m:r>
                      </m:e>
                      <m:sub>
                        <m:r>
                          <a:rPr lang="en-US" sz="2000" i="1">
                            <a:latin typeface="Cambria Math" panose="02040503050406030204" pitchFamily="18" charset="0"/>
                          </a:rPr>
                          <m:t>𝑛</m:t>
                        </m:r>
                      </m:sub>
                    </m:sSub>
                  </m:oMath>
                </a14:m>
                <a:r>
                  <a:rPr lang="en-US" sz="2000" dirty="0">
                    <a:latin typeface="Times New Roman" panose="02020603050405020304" pitchFamily="18" charset="0"/>
                    <a:cs typeface="Times New Roman" panose="02020603050405020304" pitchFamily="18" charset="0"/>
                  </a:rPr>
                  <a:t>} is the number of pixels in rings from range</a:t>
                </a:r>
                <a14:m>
                  <m:oMath xmlns:m="http://schemas.openxmlformats.org/officeDocument/2006/math">
                    <m:d>
                      <m:dPr>
                        <m:ctrlPr>
                          <a:rPr lang="en-US" sz="2000" i="1">
                            <a:latin typeface="Cambria Math" panose="02040503050406030204" pitchFamily="18" charset="0"/>
                          </a:rPr>
                        </m:ctrlPr>
                      </m:dPr>
                      <m:e>
                        <m:r>
                          <a:rPr lang="en-US" sz="2000" i="1">
                            <a:latin typeface="Cambria Math" panose="02040503050406030204" pitchFamily="18" charset="0"/>
                          </a:rPr>
                          <m:t>1, </m:t>
                        </m:r>
                        <m:r>
                          <a:rPr lang="en-US" sz="2000" i="1">
                            <a:latin typeface="Cambria Math" panose="02040503050406030204" pitchFamily="18" charset="0"/>
                          </a:rPr>
                          <m:t>𝑛</m:t>
                        </m:r>
                      </m:e>
                    </m:d>
                  </m:oMath>
                </a14:m>
                <a:r>
                  <a:rPr lang="en-US" sz="2000" dirty="0">
                    <a:latin typeface="Times New Roman" panose="02020603050405020304" pitchFamily="18" charset="0"/>
                    <a:cs typeface="Times New Roman" panose="02020603050405020304" pitchFamily="18" charset="0"/>
                  </a:rPr>
                  <a:t>, where </a:t>
                </a:r>
                <a14:m>
                  <m:oMath xmlns:m="http://schemas.openxmlformats.org/officeDocument/2006/math">
                    <m:r>
                      <a:rPr lang="en-US" sz="2000" i="1">
                        <a:latin typeface="Cambria Math" panose="02040503050406030204" pitchFamily="18" charset="0"/>
                      </a:rPr>
                      <m:t>𝑛</m:t>
                    </m:r>
                    <m:r>
                      <a:rPr lang="en-US" sz="2000" i="1">
                        <a:latin typeface="Cambria Math" panose="02040503050406030204" pitchFamily="18" charset="0"/>
                      </a:rPr>
                      <m:t> </m:t>
                    </m:r>
                  </m:oMath>
                </a14:m>
                <a:r>
                  <a:rPr lang="en-US" sz="2000" dirty="0">
                    <a:latin typeface="Times New Roman" panose="02020603050405020304" pitchFamily="18" charset="0"/>
                    <a:cs typeface="Times New Roman" panose="02020603050405020304" pitchFamily="18" charset="0"/>
                  </a:rPr>
                  <a:t>is equal to 8. </a:t>
                </a:r>
                <a:endParaRPr lang="en-US" sz="2000" dirty="0" smtClean="0">
                  <a:latin typeface="Times New Roman" panose="02020603050405020304" pitchFamily="18" charset="0"/>
                  <a:cs typeface="Times New Roman" panose="02020603050405020304" pitchFamily="18" charset="0"/>
                </a:endParaRPr>
              </a:p>
              <a:p>
                <a:pPr algn="just"/>
                <a:r>
                  <a:rPr lang="en-US" sz="2000" dirty="0" smtClean="0">
                    <a:solidFill>
                      <a:srgbClr val="7030A0"/>
                    </a:solidFill>
                    <a:latin typeface="Times New Roman" panose="02020603050405020304" pitchFamily="18" charset="0"/>
                    <a:cs typeface="Times New Roman" panose="02020603050405020304" pitchFamily="18" charset="0"/>
                  </a:rPr>
                  <a:t>The </a:t>
                </a:r>
                <a:r>
                  <a:rPr lang="en-US" sz="2000" dirty="0">
                    <a:solidFill>
                      <a:srgbClr val="7030A0"/>
                    </a:solidFill>
                    <a:latin typeface="Times New Roman" panose="02020603050405020304" pitchFamily="18" charset="0"/>
                    <a:cs typeface="Times New Roman" panose="02020603050405020304" pitchFamily="18" charset="0"/>
                  </a:rPr>
                  <a:t>mass is defined as follows: </a:t>
                </a:r>
              </a:p>
              <a:p>
                <a:pPr algn="just"/>
                <a14:m>
                  <m:oMath xmlns:m="http://schemas.openxmlformats.org/officeDocument/2006/math">
                    <m:r>
                      <a:rPr lang="en-US" sz="2000" i="1">
                        <a:latin typeface="Cambria Math" panose="02040503050406030204" pitchFamily="18" charset="0"/>
                      </a:rPr>
                      <m:t>𝑚𝑎𝑠𝑠</m:t>
                    </m:r>
                    <m:d>
                      <m:dPr>
                        <m:ctrlPr>
                          <a:rPr lang="en-US" sz="2000" i="1">
                            <a:latin typeface="Cambria Math" panose="02040503050406030204" pitchFamily="18" charset="0"/>
                          </a:rPr>
                        </m:ctrlPr>
                      </m:dPr>
                      <m:e>
                        <m:sSub>
                          <m:sSubPr>
                            <m:ctrlPr>
                              <a:rPr lang="en-US" sz="2000" i="1">
                                <a:latin typeface="Cambria Math" panose="02040503050406030204" pitchFamily="18" charset="0"/>
                              </a:rPr>
                            </m:ctrlPr>
                          </m:sSubPr>
                          <m:e>
                            <m:r>
                              <a:rPr lang="en-US" sz="2000" i="1">
                                <a:latin typeface="Cambria Math" panose="02040503050406030204" pitchFamily="18" charset="0"/>
                              </a:rPr>
                              <m:t>𝑥</m:t>
                            </m:r>
                          </m:e>
                          <m:sub>
                            <m:r>
                              <a:rPr lang="en-US" sz="2000" i="1">
                                <a:latin typeface="Cambria Math" panose="02040503050406030204" pitchFamily="18" charset="0"/>
                              </a:rPr>
                              <m:t>𝑎</m:t>
                            </m:r>
                          </m:sub>
                        </m:sSub>
                      </m:e>
                    </m:d>
                    <m:r>
                      <a:rPr lang="en-US" sz="2000" i="1">
                        <a:latin typeface="Cambria Math" panose="02040503050406030204" pitchFamily="18" charset="0"/>
                      </a:rPr>
                      <m:t>=</m:t>
                    </m:r>
                    <m:nary>
                      <m:naryPr>
                        <m:chr m:val="∑"/>
                        <m:limLoc m:val="undOvr"/>
                        <m:ctrlPr>
                          <a:rPr lang="en-US" sz="2000" i="1">
                            <a:latin typeface="Cambria Math" panose="02040503050406030204" pitchFamily="18" charset="0"/>
                          </a:rPr>
                        </m:ctrlPr>
                      </m:naryPr>
                      <m:sub>
                        <m:r>
                          <a:rPr lang="en-US" sz="2000" i="1">
                            <a:latin typeface="Cambria Math" panose="02040503050406030204" pitchFamily="18" charset="0"/>
                          </a:rPr>
                          <m:t>𝑘</m:t>
                        </m:r>
                        <m:r>
                          <a:rPr lang="en-US" sz="2000" i="1">
                            <a:latin typeface="Cambria Math" panose="02040503050406030204" pitchFamily="18" charset="0"/>
                          </a:rPr>
                          <m:t>=1</m:t>
                        </m:r>
                      </m:sub>
                      <m:sup>
                        <m:r>
                          <a:rPr lang="en-US" sz="2000" i="1">
                            <a:latin typeface="Cambria Math" panose="02040503050406030204" pitchFamily="18" charset="0"/>
                          </a:rPr>
                          <m:t>𝑎</m:t>
                        </m:r>
                        <m:r>
                          <a:rPr lang="en-US" sz="2000" i="1">
                            <a:latin typeface="Cambria Math" panose="02040503050406030204" pitchFamily="18" charset="0"/>
                          </a:rPr>
                          <m:t>−1</m:t>
                        </m:r>
                      </m:sup>
                      <m:e>
                        <m:r>
                          <a:rPr lang="en-US" sz="2000" i="1">
                            <a:latin typeface="Cambria Math" panose="02040503050406030204" pitchFamily="18" charset="0"/>
                          </a:rPr>
                          <m:t>(</m:t>
                        </m:r>
                        <m:r>
                          <a:rPr lang="en-US" sz="2000" i="1">
                            <a:latin typeface="Cambria Math" panose="02040503050406030204" pitchFamily="18" charset="0"/>
                          </a:rPr>
                          <m:t>𝑛</m:t>
                        </m:r>
                        <m:r>
                          <a:rPr lang="en-US" sz="2000" i="1">
                            <a:latin typeface="Cambria Math" panose="02040503050406030204" pitchFamily="18" charset="0"/>
                          </a:rPr>
                          <m:t>−</m:t>
                        </m:r>
                        <m:r>
                          <a:rPr lang="en-US" sz="2000" i="1">
                            <a:latin typeface="Cambria Math" panose="02040503050406030204" pitchFamily="18" charset="0"/>
                          </a:rPr>
                          <m:t>𝑎</m:t>
                        </m:r>
                        <m:r>
                          <a:rPr lang="en-US" sz="2000" i="1">
                            <a:latin typeface="Cambria Math" panose="02040503050406030204" pitchFamily="18" charset="0"/>
                          </a:rPr>
                          <m:t>)×</m:t>
                        </m:r>
                        <m:r>
                          <a:rPr lang="en-US" sz="2000" i="1">
                            <a:latin typeface="Cambria Math" panose="02040503050406030204" pitchFamily="18" charset="0"/>
                          </a:rPr>
                          <m:t>𝑝</m:t>
                        </m:r>
                        <m:d>
                          <m:dPr>
                            <m:ctrlPr>
                              <a:rPr lang="en-US" sz="2000" i="1">
                                <a:latin typeface="Cambria Math" panose="02040503050406030204" pitchFamily="18" charset="0"/>
                              </a:rPr>
                            </m:ctrlPr>
                          </m:dPr>
                          <m:e>
                            <m:r>
                              <a:rPr lang="en-US" sz="2000" i="1">
                                <a:latin typeface="Cambria Math" panose="02040503050406030204" pitchFamily="18" charset="0"/>
                              </a:rPr>
                              <m:t>𝑎</m:t>
                            </m:r>
                          </m:e>
                        </m:d>
                      </m:e>
                    </m:nary>
                    <m:r>
                      <a:rPr lang="en-US" sz="2000" i="1">
                        <a:latin typeface="Cambria Math" panose="02040503050406030204" pitchFamily="18" charset="0"/>
                      </a:rPr>
                      <m:t>+</m:t>
                    </m:r>
                    <m:nary>
                      <m:naryPr>
                        <m:chr m:val="∑"/>
                        <m:limLoc m:val="undOvr"/>
                        <m:ctrlPr>
                          <a:rPr lang="en-US" sz="2000" i="1">
                            <a:latin typeface="Cambria Math" panose="02040503050406030204" pitchFamily="18" charset="0"/>
                          </a:rPr>
                        </m:ctrlPr>
                      </m:naryPr>
                      <m:sub>
                        <m:r>
                          <a:rPr lang="en-US" sz="2000" i="1">
                            <a:latin typeface="Cambria Math" panose="02040503050406030204" pitchFamily="18" charset="0"/>
                          </a:rPr>
                          <m:t>𝑘</m:t>
                        </m:r>
                        <m:r>
                          <a:rPr lang="en-US" sz="2000" i="1">
                            <a:latin typeface="Cambria Math" panose="02040503050406030204" pitchFamily="18" charset="0"/>
                          </a:rPr>
                          <m:t>=</m:t>
                        </m:r>
                        <m:r>
                          <a:rPr lang="en-US" sz="2000" i="1">
                            <a:latin typeface="Cambria Math" panose="02040503050406030204" pitchFamily="18" charset="0"/>
                          </a:rPr>
                          <m:t>𝑎</m:t>
                        </m:r>
                      </m:sub>
                      <m:sup>
                        <m:r>
                          <a:rPr lang="en-US" sz="2000" i="1">
                            <a:latin typeface="Cambria Math" panose="02040503050406030204" pitchFamily="18" charset="0"/>
                          </a:rPr>
                          <m:t>𝑛</m:t>
                        </m:r>
                      </m:sup>
                      <m:e>
                        <m:r>
                          <a:rPr lang="en-US" sz="2000" i="1">
                            <a:latin typeface="Cambria Math" panose="02040503050406030204" pitchFamily="18" charset="0"/>
                          </a:rPr>
                          <m:t>𝑎</m:t>
                        </m:r>
                        <m:r>
                          <a:rPr lang="en-US" sz="2000" i="1">
                            <a:latin typeface="Cambria Math" panose="02040503050406030204" pitchFamily="18" charset="0"/>
                          </a:rPr>
                          <m:t>×</m:t>
                        </m:r>
                        <m:r>
                          <a:rPr lang="en-US" sz="2000" i="1">
                            <a:latin typeface="Cambria Math" panose="02040503050406030204" pitchFamily="18" charset="0"/>
                          </a:rPr>
                          <m:t>𝑝</m:t>
                        </m:r>
                        <m:d>
                          <m:dPr>
                            <m:ctrlPr>
                              <a:rPr lang="en-US" sz="2000" i="1">
                                <a:latin typeface="Cambria Math" panose="02040503050406030204" pitchFamily="18" charset="0"/>
                              </a:rPr>
                            </m:ctrlPr>
                          </m:dPr>
                          <m:e>
                            <m:r>
                              <a:rPr lang="en-US" sz="2000" i="1">
                                <a:latin typeface="Cambria Math" panose="02040503050406030204" pitchFamily="18" charset="0"/>
                              </a:rPr>
                              <m:t>𝑎</m:t>
                            </m:r>
                          </m:e>
                        </m:d>
                        <m:r>
                          <a:rPr lang="en-US" sz="2000" i="1">
                            <a:latin typeface="Cambria Math" panose="02040503050406030204" pitchFamily="18" charset="0"/>
                          </a:rPr>
                          <m:t>, </m:t>
                        </m:r>
                        <m:r>
                          <a:rPr lang="en-US" sz="2000" i="1">
                            <a:latin typeface="Cambria Math" panose="02040503050406030204" pitchFamily="18" charset="0"/>
                          </a:rPr>
                          <m:t>𝑎</m:t>
                        </m:r>
                        <m:r>
                          <a:rPr lang="en-US" sz="2000" i="1">
                            <a:latin typeface="Cambria Math" panose="02040503050406030204" pitchFamily="18" charset="0"/>
                          </a:rPr>
                          <m:t>∈</m:t>
                        </m:r>
                        <m:d>
                          <m:dPr>
                            <m:ctrlPr>
                              <a:rPr lang="en-US" sz="2000" i="1">
                                <a:latin typeface="Cambria Math" panose="02040503050406030204" pitchFamily="18" charset="0"/>
                              </a:rPr>
                            </m:ctrlPr>
                          </m:dPr>
                          <m:e>
                            <m:r>
                              <a:rPr lang="en-US" sz="2000" i="1">
                                <a:latin typeface="Cambria Math" panose="02040503050406030204" pitchFamily="18" charset="0"/>
                              </a:rPr>
                              <m:t>1,</m:t>
                            </m:r>
                            <m:r>
                              <a:rPr lang="en-US" sz="2000" i="1">
                                <a:latin typeface="Cambria Math" panose="02040503050406030204" pitchFamily="18" charset="0"/>
                              </a:rPr>
                              <m:t>𝑛</m:t>
                            </m:r>
                          </m:e>
                        </m:d>
                      </m:e>
                    </m:nary>
                  </m:oMath>
                </a14:m>
                <a:endParaRPr lang="en-US" sz="2000" dirty="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Where </a:t>
                </a:r>
                <a14:m>
                  <m:oMath xmlns:m="http://schemas.openxmlformats.org/officeDocument/2006/math">
                    <m:r>
                      <a:rPr lang="en-US" sz="2000" i="1">
                        <a:latin typeface="Cambria Math" panose="02040503050406030204" pitchFamily="18" charset="0"/>
                      </a:rPr>
                      <m:t>𝑝</m:t>
                    </m:r>
                    <m:r>
                      <a:rPr lang="en-US" sz="2000" i="1">
                        <a:latin typeface="Cambria Math" panose="02040503050406030204" pitchFamily="18" charset="0"/>
                      </a:rPr>
                      <m:t>(</m:t>
                    </m:r>
                    <m:r>
                      <a:rPr lang="en-US" sz="2000" i="1">
                        <a:latin typeface="Cambria Math" panose="02040503050406030204" pitchFamily="18" charset="0"/>
                      </a:rPr>
                      <m:t>𝑎</m:t>
                    </m:r>
                    <m:r>
                      <a:rPr lang="en-US" sz="2000" i="1">
                        <a:latin typeface="Cambria Math" panose="02040503050406030204" pitchFamily="18" charset="0"/>
                      </a:rPr>
                      <m:t>)</m:t>
                    </m:r>
                  </m:oMath>
                </a14:m>
                <a:r>
                  <a:rPr lang="en-US" sz="2000" dirty="0">
                    <a:latin typeface="Times New Roman" panose="02020603050405020304" pitchFamily="18" charset="0"/>
                    <a:cs typeface="Times New Roman" panose="02020603050405020304" pitchFamily="18" charset="0"/>
                  </a:rPr>
                  <a:t> is the probability of number of pixels in ring </a:t>
                </a:r>
                <a14:m>
                  <m:oMath xmlns:m="http://schemas.openxmlformats.org/officeDocument/2006/math">
                    <m:r>
                      <a:rPr lang="en-US" sz="2000" i="1">
                        <a:latin typeface="Cambria Math" panose="02040503050406030204" pitchFamily="18" charset="0"/>
                      </a:rPr>
                      <m:t>𝑎</m:t>
                    </m:r>
                  </m:oMath>
                </a14:m>
                <a:endParaRPr lang="en-US" sz="2000" dirty="0">
                  <a:latin typeface="Times New Roman" panose="02020603050405020304" pitchFamily="18" charset="0"/>
                  <a:cs typeface="Times New Roman" panose="02020603050405020304" pitchFamily="18" charset="0"/>
                </a:endParaRPr>
              </a:p>
              <a:p>
                <a:pPr algn="just"/>
                <a14:m>
                  <m:oMath xmlns:m="http://schemas.openxmlformats.org/officeDocument/2006/math">
                    <m:r>
                      <a:rPr lang="en-US" sz="2000" i="1">
                        <a:latin typeface="Cambria Math" panose="02040503050406030204" pitchFamily="18" charset="0"/>
                      </a:rPr>
                      <m:t>𝑝</m:t>
                    </m:r>
                    <m:d>
                      <m:dPr>
                        <m:ctrlPr>
                          <a:rPr lang="en-US" sz="2000" i="1">
                            <a:latin typeface="Cambria Math" panose="02040503050406030204" pitchFamily="18" charset="0"/>
                          </a:rPr>
                        </m:ctrlPr>
                      </m:dPr>
                      <m:e>
                        <m:r>
                          <a:rPr lang="en-US" sz="2000" i="1">
                            <a:latin typeface="Cambria Math" panose="02040503050406030204" pitchFamily="18" charset="0"/>
                          </a:rPr>
                          <m:t>𝑎</m:t>
                        </m:r>
                      </m:e>
                    </m:d>
                    <m:r>
                      <a:rPr lang="en-US" sz="2000" i="1">
                        <a:latin typeface="Cambria Math" panose="02040503050406030204" pitchFamily="18" charset="0"/>
                      </a:rPr>
                      <m:t>=</m:t>
                    </m:r>
                    <m:f>
                      <m:fPr>
                        <m:ctrlPr>
                          <a:rPr lang="en-US" sz="2000" i="1">
                            <a:latin typeface="Cambria Math" panose="02040503050406030204" pitchFamily="18" charset="0"/>
                          </a:rPr>
                        </m:ctrlPr>
                      </m:fPr>
                      <m:num>
                        <m:sSub>
                          <m:sSubPr>
                            <m:ctrlPr>
                              <a:rPr lang="en-US" sz="2000" i="1">
                                <a:latin typeface="Cambria Math" panose="02040503050406030204" pitchFamily="18" charset="0"/>
                              </a:rPr>
                            </m:ctrlPr>
                          </m:sSubPr>
                          <m:e>
                            <m:r>
                              <a:rPr lang="en-US" sz="2000" i="1">
                                <a:latin typeface="Cambria Math" panose="02040503050406030204" pitchFamily="18" charset="0"/>
                              </a:rPr>
                              <m:t>𝑥</m:t>
                            </m:r>
                          </m:e>
                          <m:sub>
                            <m:r>
                              <a:rPr lang="en-US" sz="2000" i="1">
                                <a:latin typeface="Cambria Math" panose="02040503050406030204" pitchFamily="18" charset="0"/>
                              </a:rPr>
                              <m:t>𝑎</m:t>
                            </m:r>
                          </m:sub>
                        </m:sSub>
                      </m:num>
                      <m:den>
                        <m:nary>
                          <m:naryPr>
                            <m:chr m:val="∑"/>
                            <m:limLoc m:val="undOvr"/>
                            <m:ctrlPr>
                              <a:rPr lang="en-US" sz="2000" i="1">
                                <a:latin typeface="Cambria Math" panose="02040503050406030204" pitchFamily="18" charset="0"/>
                              </a:rPr>
                            </m:ctrlPr>
                          </m:naryPr>
                          <m:sub>
                            <m:r>
                              <a:rPr lang="en-US" sz="2000" i="1">
                                <a:latin typeface="Cambria Math" panose="02040503050406030204" pitchFamily="18" charset="0"/>
                              </a:rPr>
                              <m:t>𝑖</m:t>
                            </m:r>
                            <m:r>
                              <a:rPr lang="en-US" sz="2000" i="1">
                                <a:latin typeface="Cambria Math" panose="02040503050406030204" pitchFamily="18" charset="0"/>
                              </a:rPr>
                              <m:t>=1</m:t>
                            </m:r>
                          </m:sub>
                          <m:sup>
                            <m:r>
                              <a:rPr lang="en-US" sz="2000" i="1">
                                <a:latin typeface="Cambria Math" panose="02040503050406030204" pitchFamily="18" charset="0"/>
                              </a:rPr>
                              <m:t>𝑛</m:t>
                            </m:r>
                          </m:sup>
                          <m:e>
                            <m:sSub>
                              <m:sSubPr>
                                <m:ctrlPr>
                                  <a:rPr lang="en-US" sz="2000" i="1">
                                    <a:latin typeface="Cambria Math" panose="02040503050406030204" pitchFamily="18" charset="0"/>
                                  </a:rPr>
                                </m:ctrlPr>
                              </m:sSubPr>
                              <m:e>
                                <m:r>
                                  <a:rPr lang="en-US" sz="2000" i="1">
                                    <a:latin typeface="Cambria Math" panose="02040503050406030204" pitchFamily="18" charset="0"/>
                                  </a:rPr>
                                  <m:t>𝑥</m:t>
                                </m:r>
                              </m:e>
                              <m:sub>
                                <m:r>
                                  <a:rPr lang="en-US" sz="2000" i="1">
                                    <a:latin typeface="Cambria Math" panose="02040503050406030204" pitchFamily="18" charset="0"/>
                                  </a:rPr>
                                  <m:t>𝑖</m:t>
                                </m:r>
                              </m:sub>
                            </m:sSub>
                          </m:e>
                        </m:nary>
                      </m:den>
                    </m:f>
                    <m:r>
                      <a:rPr lang="en-US" sz="2000" i="1">
                        <a:latin typeface="Cambria Math" panose="02040503050406030204" pitchFamily="18" charset="0"/>
                      </a:rPr>
                      <m:t>  </m:t>
                    </m:r>
                    <m:r>
                      <a:rPr lang="en-US" sz="2000" i="1">
                        <a:latin typeface="Cambria Math" panose="02040503050406030204" pitchFamily="18" charset="0"/>
                      </a:rPr>
                      <m:t>𝑎</m:t>
                    </m:r>
                    <m:r>
                      <a:rPr lang="en-US" sz="2000" i="1">
                        <a:latin typeface="Cambria Math" panose="02040503050406030204" pitchFamily="18" charset="0"/>
                      </a:rPr>
                      <m:t>∈</m:t>
                    </m:r>
                    <m:d>
                      <m:dPr>
                        <m:ctrlPr>
                          <a:rPr lang="en-US" sz="2000" i="1">
                            <a:latin typeface="Cambria Math" panose="02040503050406030204" pitchFamily="18" charset="0"/>
                          </a:rPr>
                        </m:ctrlPr>
                      </m:dPr>
                      <m:e>
                        <m:r>
                          <a:rPr lang="en-US" sz="2000" i="1">
                            <a:latin typeface="Cambria Math" panose="02040503050406030204" pitchFamily="18" charset="0"/>
                          </a:rPr>
                          <m:t>1,</m:t>
                        </m:r>
                        <m:r>
                          <a:rPr lang="en-US" sz="2000" i="1">
                            <a:latin typeface="Cambria Math" panose="02040503050406030204" pitchFamily="18" charset="0"/>
                          </a:rPr>
                          <m:t>𝑛</m:t>
                        </m:r>
                      </m:e>
                    </m:d>
                  </m:oMath>
                </a14:m>
                <a:endParaRPr lang="en-US" sz="2000" dirty="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Finally, we combine all mass features for all rings </a:t>
                </a:r>
                <a14:m>
                  <m:oMath xmlns:m="http://schemas.openxmlformats.org/officeDocument/2006/math">
                    <m:r>
                      <a:rPr lang="en-US" sz="2000" i="1">
                        <a:latin typeface="Cambria Math" panose="02040503050406030204" pitchFamily="18" charset="0"/>
                      </a:rPr>
                      <m:t>𝑎</m:t>
                    </m:r>
                    <m:r>
                      <a:rPr lang="en-US" sz="2000" i="1">
                        <a:latin typeface="Cambria Math" panose="02040503050406030204" pitchFamily="18" charset="0"/>
                      </a:rPr>
                      <m:t> {</m:t>
                    </m:r>
                    <m:r>
                      <a:rPr lang="en-US" sz="2000" i="1">
                        <a:latin typeface="Cambria Math" panose="02040503050406030204" pitchFamily="18" charset="0"/>
                      </a:rPr>
                      <m:t>𝑎</m:t>
                    </m:r>
                    <m:r>
                      <a:rPr lang="en-US" sz="2000" i="1">
                        <a:latin typeface="Cambria Math" panose="02040503050406030204" pitchFamily="18" charset="0"/>
                      </a:rPr>
                      <m:t>∈(1,</m:t>
                    </m:r>
                    <m:r>
                      <a:rPr lang="en-US" sz="2000" i="1">
                        <a:latin typeface="Cambria Math" panose="02040503050406030204" pitchFamily="18" charset="0"/>
                      </a:rPr>
                      <m:t>𝑛</m:t>
                    </m:r>
                    <m:r>
                      <a:rPr lang="en-US" sz="2000" i="1">
                        <a:latin typeface="Cambria Math" panose="02040503050406030204" pitchFamily="18" charset="0"/>
                      </a:rPr>
                      <m:t>)</m:t>
                    </m:r>
                  </m:oMath>
                </a14:m>
                <a:r>
                  <a:rPr lang="en-US" sz="2000" dirty="0">
                    <a:latin typeface="Times New Roman" panose="02020603050405020304" pitchFamily="18" charset="0"/>
                    <a:cs typeface="Times New Roman" panose="02020603050405020304" pitchFamily="18" charset="0"/>
                  </a:rPr>
                  <a:t>} to obtain the feature vector for the input image</a:t>
                </a:r>
                <a:r>
                  <a:rPr lang="en-US" sz="2000" dirty="0" smtClean="0">
                    <a:latin typeface="Times New Roman" panose="02020603050405020304" pitchFamily="18" charset="0"/>
                    <a:cs typeface="Times New Roman" panose="02020603050405020304" pitchFamily="18" charset="0"/>
                  </a:rPr>
                  <a:t>.</a:t>
                </a:r>
              </a:p>
              <a:p>
                <a:pPr algn="just"/>
                <a:r>
                  <a:rPr lang="en-US" sz="2000" dirty="0" smtClean="0">
                    <a:latin typeface="Times New Roman" panose="02020603050405020304" pitchFamily="18" charset="0"/>
                    <a:cs typeface="Times New Roman" panose="02020603050405020304" pitchFamily="18" charset="0"/>
                  </a:rPr>
                  <a:t>This process results in the feature vector containing 8 features. The features are fed to NN for classification. </a:t>
                </a:r>
              </a:p>
              <a:p>
                <a:pPr algn="just">
                  <a:lnSpc>
                    <a:spcPct val="100000"/>
                  </a:lnSpc>
                  <a:spcBef>
                    <a:spcPts val="600"/>
                  </a:spcBef>
                  <a:spcAft>
                    <a:spcPts val="600"/>
                  </a:spcAft>
                </a:pPr>
                <a:endParaRPr lang="en-US" sz="2000" dirty="0">
                  <a:latin typeface="Times New Roman" panose="02020603050405020304" pitchFamily="18" charset="0"/>
                  <a:cs typeface="Times New Roman" panose="02020603050405020304" pitchFamily="18" charset="0"/>
                </a:endParaRPr>
              </a:p>
              <a:p>
                <a:pPr algn="just">
                  <a:lnSpc>
                    <a:spcPct val="100000"/>
                  </a:lnSpc>
                  <a:spcBef>
                    <a:spcPts val="600"/>
                  </a:spcBef>
                  <a:spcAft>
                    <a:spcPts val="600"/>
                  </a:spcAft>
                </a:pPr>
                <a:endParaRPr lang="en-US" sz="2000" dirty="0" smtClean="0">
                  <a:latin typeface="Times New Roman" panose="02020603050405020304" pitchFamily="18" charset="0"/>
                  <a:cs typeface="Times New Roman" panose="02020603050405020304" pitchFamily="18" charset="0"/>
                </a:endParaRPr>
              </a:p>
              <a:p>
                <a:pPr marL="0" indent="0" algn="just">
                  <a:lnSpc>
                    <a:spcPct val="100000"/>
                  </a:lnSpc>
                  <a:spcBef>
                    <a:spcPts val="600"/>
                  </a:spcBef>
                  <a:spcAft>
                    <a:spcPts val="600"/>
                  </a:spcAft>
                  <a:buNone/>
                </a:pPr>
                <a:endParaRPr lang="en-US" sz="2000" dirty="0" smtClean="0">
                  <a:solidFill>
                    <a:srgbClr val="00B050"/>
                  </a:solidFill>
                  <a:latin typeface="Times New Roman" panose="02020603050405020304" pitchFamily="18" charset="0"/>
                  <a:cs typeface="Times New Roman" panose="02020603050405020304" pitchFamily="18"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521303" y="815156"/>
                <a:ext cx="8352416" cy="5844643"/>
              </a:xfrm>
              <a:blipFill>
                <a:blip r:embed="rId2"/>
                <a:stretch>
                  <a:fillRect l="-657" t="-626" r="-730"/>
                </a:stretch>
              </a:blipFill>
            </p:spPr>
            <p:txBody>
              <a:bodyPr/>
              <a:lstStyle/>
              <a:p>
                <a:r>
                  <a:rPr lang="en-US">
                    <a:noFill/>
                  </a:rPr>
                  <a:t> </a:t>
                </a:r>
              </a:p>
            </p:txBody>
          </p:sp>
        </mc:Fallback>
      </mc:AlternateContent>
    </p:spTree>
    <p:extLst>
      <p:ext uri="{BB962C8B-B14F-4D97-AF65-F5344CB8AC3E}">
        <p14:creationId xmlns:p14="http://schemas.microsoft.com/office/powerpoint/2010/main" val="15062670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164" y="252234"/>
            <a:ext cx="7886700" cy="562922"/>
          </a:xfrm>
        </p:spPr>
        <p:txBody>
          <a:bodyPr>
            <a:noAutofit/>
          </a:bodyPr>
          <a:lstStyle/>
          <a:p>
            <a:pPr algn="ctr"/>
            <a:r>
              <a:rPr lang="en-US" sz="2800" dirty="0" smtClean="0">
                <a:solidFill>
                  <a:srgbClr val="FF0000"/>
                </a:solidFill>
                <a:latin typeface="Times New Roman" panose="02020603050405020304" pitchFamily="18" charset="0"/>
                <a:cs typeface="Times New Roman" panose="02020603050405020304" pitchFamily="18" charset="0"/>
              </a:rPr>
              <a:t>Experimental Results</a:t>
            </a:r>
            <a:endParaRPr lang="en-US" sz="2800"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21303" y="815156"/>
            <a:ext cx="8352416" cy="5844643"/>
          </a:xfrm>
        </p:spPr>
        <p:txBody>
          <a:bodyPr>
            <a:normAutofit/>
          </a:bodyPr>
          <a:lstStyle/>
          <a:p>
            <a:pPr marL="0" indent="0" algn="ctr">
              <a:lnSpc>
                <a:spcPct val="100000"/>
              </a:lnSpc>
              <a:spcBef>
                <a:spcPts val="600"/>
              </a:spcBef>
              <a:spcAft>
                <a:spcPts val="600"/>
              </a:spcAft>
              <a:buNone/>
            </a:pPr>
            <a:r>
              <a:rPr lang="en-US" sz="2000" dirty="0" smtClean="0">
                <a:latin typeface="Times New Roman" panose="02020603050405020304" pitchFamily="18" charset="0"/>
                <a:cs typeface="Times New Roman" panose="02020603050405020304" pitchFamily="18" charset="0"/>
              </a:rPr>
              <a:t>Table: Details of different datasets for evaluation </a:t>
            </a:r>
          </a:p>
          <a:p>
            <a:pPr algn="just">
              <a:lnSpc>
                <a:spcPct val="100000"/>
              </a:lnSpc>
              <a:spcBef>
                <a:spcPts val="600"/>
              </a:spcBef>
              <a:spcAft>
                <a:spcPts val="600"/>
              </a:spcAft>
            </a:pPr>
            <a:endParaRPr lang="en-US" sz="2000" dirty="0" smtClean="0">
              <a:latin typeface="Times New Roman" panose="02020603050405020304" pitchFamily="18" charset="0"/>
              <a:cs typeface="Times New Roman" panose="02020603050405020304" pitchFamily="18" charset="0"/>
            </a:endParaRPr>
          </a:p>
          <a:p>
            <a:pPr algn="just">
              <a:lnSpc>
                <a:spcPct val="100000"/>
              </a:lnSpc>
              <a:spcBef>
                <a:spcPts val="600"/>
              </a:spcBef>
              <a:spcAft>
                <a:spcPts val="600"/>
              </a:spcAft>
            </a:pPr>
            <a:endParaRPr lang="en-US" sz="2000" dirty="0">
              <a:latin typeface="Times New Roman" panose="02020603050405020304" pitchFamily="18" charset="0"/>
              <a:cs typeface="Times New Roman" panose="02020603050405020304" pitchFamily="18" charset="0"/>
            </a:endParaRPr>
          </a:p>
          <a:p>
            <a:pPr algn="just">
              <a:lnSpc>
                <a:spcPct val="100000"/>
              </a:lnSpc>
              <a:spcBef>
                <a:spcPts val="600"/>
              </a:spcBef>
              <a:spcAft>
                <a:spcPts val="600"/>
              </a:spcAft>
            </a:pPr>
            <a:endParaRPr lang="en-US" sz="2000" dirty="0" smtClean="0">
              <a:latin typeface="Times New Roman" panose="02020603050405020304" pitchFamily="18" charset="0"/>
              <a:cs typeface="Times New Roman" panose="02020603050405020304" pitchFamily="18" charset="0"/>
            </a:endParaRPr>
          </a:p>
          <a:p>
            <a:pPr marL="0" indent="0" algn="just">
              <a:lnSpc>
                <a:spcPct val="100000"/>
              </a:lnSpc>
              <a:spcBef>
                <a:spcPts val="600"/>
              </a:spcBef>
              <a:spcAft>
                <a:spcPts val="600"/>
              </a:spcAft>
              <a:buNone/>
            </a:pPr>
            <a:endParaRPr lang="en-US" sz="2000" dirty="0" smtClean="0">
              <a:solidFill>
                <a:srgbClr val="00B050"/>
              </a:solidFill>
              <a:latin typeface="Times New Roman" panose="02020603050405020304" pitchFamily="18" charset="0"/>
              <a:cs typeface="Times New Roman" panose="02020603050405020304" pitchFamily="18" charset="0"/>
            </a:endParaRPr>
          </a:p>
        </p:txBody>
      </p:sp>
      <p:graphicFrame>
        <p:nvGraphicFramePr>
          <p:cNvPr id="643" name="Table 642"/>
          <p:cNvGraphicFramePr>
            <a:graphicFrameLocks noGrp="1"/>
          </p:cNvGraphicFramePr>
          <p:nvPr>
            <p:extLst>
              <p:ext uri="{D42A27DB-BD31-4B8C-83A1-F6EECF244321}">
                <p14:modId xmlns:p14="http://schemas.microsoft.com/office/powerpoint/2010/main" val="3297731210"/>
              </p:ext>
            </p:extLst>
          </p:nvPr>
        </p:nvGraphicFramePr>
        <p:xfrm>
          <a:off x="521303" y="1680073"/>
          <a:ext cx="7886700" cy="3833622"/>
        </p:xfrm>
        <a:graphic>
          <a:graphicData uri="http://schemas.openxmlformats.org/drawingml/2006/table">
            <a:tbl>
              <a:tblPr firstRow="1" firstCol="1" bandRow="1">
                <a:tableStyleId>{5C22544A-7EE6-4342-B048-85BDC9FD1C3A}</a:tableStyleId>
              </a:tblPr>
              <a:tblGrid>
                <a:gridCol w="1577340">
                  <a:extLst>
                    <a:ext uri="{9D8B030D-6E8A-4147-A177-3AD203B41FA5}">
                      <a16:colId xmlns:a16="http://schemas.microsoft.com/office/drawing/2014/main" val="1743344490"/>
                    </a:ext>
                  </a:extLst>
                </a:gridCol>
                <a:gridCol w="1577340">
                  <a:extLst>
                    <a:ext uri="{9D8B030D-6E8A-4147-A177-3AD203B41FA5}">
                      <a16:colId xmlns:a16="http://schemas.microsoft.com/office/drawing/2014/main" val="3934743539"/>
                    </a:ext>
                  </a:extLst>
                </a:gridCol>
                <a:gridCol w="1577340">
                  <a:extLst>
                    <a:ext uri="{9D8B030D-6E8A-4147-A177-3AD203B41FA5}">
                      <a16:colId xmlns:a16="http://schemas.microsoft.com/office/drawing/2014/main" val="4211717948"/>
                    </a:ext>
                  </a:extLst>
                </a:gridCol>
                <a:gridCol w="1577340">
                  <a:extLst>
                    <a:ext uri="{9D8B030D-6E8A-4147-A177-3AD203B41FA5}">
                      <a16:colId xmlns:a16="http://schemas.microsoft.com/office/drawing/2014/main" val="1863027385"/>
                    </a:ext>
                  </a:extLst>
                </a:gridCol>
                <a:gridCol w="1577340">
                  <a:extLst>
                    <a:ext uri="{9D8B030D-6E8A-4147-A177-3AD203B41FA5}">
                      <a16:colId xmlns:a16="http://schemas.microsoft.com/office/drawing/2014/main" val="3347966807"/>
                    </a:ext>
                  </a:extLst>
                </a:gridCol>
              </a:tblGrid>
              <a:tr h="348511">
                <a:tc>
                  <a:txBody>
                    <a:bodyPr/>
                    <a:lstStyle/>
                    <a:p>
                      <a:pPr marL="0" marR="0" algn="ctr" fontAlgn="base" hangingPunct="0">
                        <a:spcBef>
                          <a:spcPts val="600"/>
                        </a:spcBef>
                        <a:spcAft>
                          <a:spcPts val="600"/>
                        </a:spcAft>
                      </a:pPr>
                      <a:r>
                        <a:rPr lang="en-IN" sz="1600" dirty="0">
                          <a:effectLst/>
                          <a:latin typeface="Times New Roman" panose="02020603050405020304" pitchFamily="18" charset="0"/>
                          <a:cs typeface="Times New Roman" panose="02020603050405020304" pitchFamily="18" charset="0"/>
                        </a:rPr>
                        <a:t>Datasets</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fontAlgn="base" hangingPunct="0">
                        <a:spcBef>
                          <a:spcPts val="600"/>
                        </a:spcBef>
                        <a:spcAft>
                          <a:spcPts val="600"/>
                        </a:spcAft>
                      </a:pPr>
                      <a:r>
                        <a:rPr lang="en-IN" sz="1600">
                          <a:effectLst/>
                          <a:latin typeface="Times New Roman" panose="02020603050405020304" pitchFamily="18" charset="0"/>
                          <a:cs typeface="Times New Roman" panose="02020603050405020304" pitchFamily="18" charset="0"/>
                        </a:rPr>
                        <a:t>Type</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fontAlgn="base" hangingPunct="0">
                        <a:spcBef>
                          <a:spcPts val="600"/>
                        </a:spcBef>
                        <a:spcAft>
                          <a:spcPts val="600"/>
                        </a:spcAft>
                      </a:pPr>
                      <a:r>
                        <a:rPr lang="en-IN" sz="1600">
                          <a:effectLst/>
                          <a:latin typeface="Times New Roman" panose="02020603050405020304" pitchFamily="18" charset="0"/>
                          <a:cs typeface="Times New Roman" panose="02020603050405020304" pitchFamily="18" charset="0"/>
                        </a:rPr>
                        <a:t>2D</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fontAlgn="base" hangingPunct="0">
                        <a:spcBef>
                          <a:spcPts val="600"/>
                        </a:spcBef>
                        <a:spcAft>
                          <a:spcPts val="600"/>
                        </a:spcAft>
                      </a:pPr>
                      <a:r>
                        <a:rPr lang="en-IN" sz="1600">
                          <a:effectLst/>
                          <a:latin typeface="Times New Roman" panose="02020603050405020304" pitchFamily="18" charset="0"/>
                          <a:cs typeface="Times New Roman" panose="02020603050405020304" pitchFamily="18" charset="0"/>
                        </a:rPr>
                        <a:t>3D</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fontAlgn="base" hangingPunct="0">
                        <a:spcBef>
                          <a:spcPts val="600"/>
                        </a:spcBef>
                        <a:spcAft>
                          <a:spcPts val="600"/>
                        </a:spcAft>
                      </a:pPr>
                      <a:r>
                        <a:rPr lang="en-IN" sz="1600">
                          <a:effectLst/>
                          <a:latin typeface="Times New Roman" panose="02020603050405020304" pitchFamily="18" charset="0"/>
                          <a:cs typeface="Times New Roman" panose="02020603050405020304" pitchFamily="18" charset="0"/>
                        </a:rPr>
                        <a:t>Total</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287842801"/>
                  </a:ext>
                </a:extLst>
              </a:tr>
              <a:tr h="348511">
                <a:tc>
                  <a:txBody>
                    <a:bodyPr/>
                    <a:lstStyle/>
                    <a:p>
                      <a:pPr marL="0" marR="0" algn="ctr" fontAlgn="base" hangingPunct="0">
                        <a:spcBef>
                          <a:spcPts val="600"/>
                        </a:spcBef>
                        <a:spcAft>
                          <a:spcPts val="600"/>
                        </a:spcAft>
                      </a:pPr>
                      <a:r>
                        <a:rPr lang="en-IN" sz="1600" dirty="0">
                          <a:effectLst/>
                          <a:latin typeface="Times New Roman" panose="02020603050405020304" pitchFamily="18" charset="0"/>
                          <a:cs typeface="Times New Roman" panose="02020603050405020304" pitchFamily="18" charset="0"/>
                        </a:rPr>
                        <a:t>Our dataset</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fontAlgn="base" hangingPunct="0">
                        <a:spcBef>
                          <a:spcPts val="600"/>
                        </a:spcBef>
                        <a:spcAft>
                          <a:spcPts val="600"/>
                        </a:spcAft>
                      </a:pPr>
                      <a:r>
                        <a:rPr lang="en-IN" sz="1600" dirty="0">
                          <a:effectLst/>
                          <a:latin typeface="Times New Roman" panose="02020603050405020304" pitchFamily="18" charset="0"/>
                          <a:cs typeface="Times New Roman" panose="02020603050405020304" pitchFamily="18" charset="0"/>
                        </a:rPr>
                        <a:t>Image</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fontAlgn="base" hangingPunct="0">
                        <a:spcBef>
                          <a:spcPts val="600"/>
                        </a:spcBef>
                        <a:spcAft>
                          <a:spcPts val="600"/>
                        </a:spcAft>
                      </a:pPr>
                      <a:r>
                        <a:rPr lang="en-IN" sz="1600">
                          <a:effectLst/>
                          <a:latin typeface="Times New Roman" panose="02020603050405020304" pitchFamily="18" charset="0"/>
                          <a:cs typeface="Times New Roman" panose="02020603050405020304" pitchFamily="18" charset="0"/>
                        </a:rPr>
                        <a:t>400</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fontAlgn="base" hangingPunct="0">
                        <a:spcBef>
                          <a:spcPts val="600"/>
                        </a:spcBef>
                        <a:spcAft>
                          <a:spcPts val="600"/>
                        </a:spcAft>
                      </a:pPr>
                      <a:r>
                        <a:rPr lang="en-IN" sz="1600">
                          <a:effectLst/>
                          <a:latin typeface="Times New Roman" panose="02020603050405020304" pitchFamily="18" charset="0"/>
                          <a:cs typeface="Times New Roman" panose="02020603050405020304" pitchFamily="18" charset="0"/>
                        </a:rPr>
                        <a:t>400</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fontAlgn="base" hangingPunct="0">
                        <a:spcBef>
                          <a:spcPts val="600"/>
                        </a:spcBef>
                        <a:spcAft>
                          <a:spcPts val="600"/>
                        </a:spcAft>
                      </a:pPr>
                      <a:r>
                        <a:rPr lang="en-IN" sz="1600">
                          <a:effectLst/>
                          <a:latin typeface="Times New Roman" panose="02020603050405020304" pitchFamily="18" charset="0"/>
                          <a:cs typeface="Times New Roman" panose="02020603050405020304" pitchFamily="18" charset="0"/>
                        </a:rPr>
                        <a:t>800</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730351221"/>
                  </a:ext>
                </a:extLst>
              </a:tr>
              <a:tr h="697023">
                <a:tc>
                  <a:txBody>
                    <a:bodyPr/>
                    <a:lstStyle/>
                    <a:p>
                      <a:pPr marL="0" marR="0" algn="ctr" fontAlgn="base" hangingPunct="0">
                        <a:spcBef>
                          <a:spcPts val="600"/>
                        </a:spcBef>
                        <a:spcAft>
                          <a:spcPts val="600"/>
                        </a:spcAft>
                      </a:pPr>
                      <a:r>
                        <a:rPr lang="en-IN" sz="1600" dirty="0">
                          <a:effectLst/>
                          <a:latin typeface="Times New Roman" panose="02020603050405020304" pitchFamily="18" charset="0"/>
                          <a:cs typeface="Times New Roman" panose="02020603050405020304" pitchFamily="18" charset="0"/>
                        </a:rPr>
                        <a:t>Standard Natural Scene</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fontAlgn="base" hangingPunct="0">
                        <a:spcBef>
                          <a:spcPts val="600"/>
                        </a:spcBef>
                        <a:spcAft>
                          <a:spcPts val="600"/>
                        </a:spcAft>
                      </a:pPr>
                      <a:r>
                        <a:rPr lang="en-IN" sz="1600">
                          <a:effectLst/>
                          <a:latin typeface="Times New Roman" panose="02020603050405020304" pitchFamily="18" charset="0"/>
                          <a:cs typeface="Times New Roman" panose="02020603050405020304" pitchFamily="18" charset="0"/>
                        </a:rPr>
                        <a:t>Image</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fontAlgn="base" hangingPunct="0">
                        <a:spcBef>
                          <a:spcPts val="600"/>
                        </a:spcBef>
                        <a:spcAft>
                          <a:spcPts val="600"/>
                        </a:spcAft>
                      </a:pPr>
                      <a:r>
                        <a:rPr lang="en-IN" sz="1600">
                          <a:effectLst/>
                          <a:latin typeface="Times New Roman" panose="02020603050405020304" pitchFamily="18" charset="0"/>
                          <a:cs typeface="Times New Roman" panose="02020603050405020304" pitchFamily="18" charset="0"/>
                        </a:rPr>
                        <a:t>130</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fontAlgn="base" hangingPunct="0">
                        <a:spcBef>
                          <a:spcPts val="600"/>
                        </a:spcBef>
                        <a:spcAft>
                          <a:spcPts val="600"/>
                        </a:spcAft>
                      </a:pPr>
                      <a:r>
                        <a:rPr lang="en-IN" sz="1600">
                          <a:effectLst/>
                          <a:latin typeface="Times New Roman" panose="02020603050405020304" pitchFamily="18" charset="0"/>
                          <a:cs typeface="Times New Roman" panose="02020603050405020304" pitchFamily="18" charset="0"/>
                        </a:rPr>
                        <a:t>126</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fontAlgn="base" hangingPunct="0">
                        <a:spcBef>
                          <a:spcPts val="600"/>
                        </a:spcBef>
                        <a:spcAft>
                          <a:spcPts val="600"/>
                        </a:spcAft>
                      </a:pPr>
                      <a:r>
                        <a:rPr lang="en-IN" sz="1600">
                          <a:effectLst/>
                          <a:latin typeface="Times New Roman" panose="02020603050405020304" pitchFamily="18" charset="0"/>
                          <a:cs typeface="Times New Roman" panose="02020603050405020304" pitchFamily="18" charset="0"/>
                        </a:rPr>
                        <a:t>256</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94288408"/>
                  </a:ext>
                </a:extLst>
              </a:tr>
              <a:tr h="348511">
                <a:tc>
                  <a:txBody>
                    <a:bodyPr/>
                    <a:lstStyle/>
                    <a:p>
                      <a:pPr marL="0" marR="0" algn="ctr" fontAlgn="base" hangingPunct="0">
                        <a:spcBef>
                          <a:spcPts val="600"/>
                        </a:spcBef>
                        <a:spcAft>
                          <a:spcPts val="600"/>
                        </a:spcAft>
                      </a:pPr>
                      <a:r>
                        <a:rPr lang="en-IN" sz="1600" dirty="0">
                          <a:effectLst/>
                          <a:latin typeface="Times New Roman" panose="02020603050405020304" pitchFamily="18" charset="0"/>
                          <a:cs typeface="Times New Roman" panose="02020603050405020304" pitchFamily="18" charset="0"/>
                        </a:rPr>
                        <a:t>Our</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fontAlgn="base" hangingPunct="0">
                        <a:spcBef>
                          <a:spcPts val="600"/>
                        </a:spcBef>
                        <a:spcAft>
                          <a:spcPts val="600"/>
                        </a:spcAft>
                      </a:pPr>
                      <a:r>
                        <a:rPr lang="en-IN" sz="1600">
                          <a:effectLst/>
                          <a:latin typeface="Times New Roman" panose="02020603050405020304" pitchFamily="18" charset="0"/>
                          <a:cs typeface="Times New Roman" panose="02020603050405020304" pitchFamily="18" charset="0"/>
                        </a:rPr>
                        <a:t>Line</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fontAlgn="base" hangingPunct="0">
                        <a:spcBef>
                          <a:spcPts val="600"/>
                        </a:spcBef>
                        <a:spcAft>
                          <a:spcPts val="600"/>
                        </a:spcAft>
                      </a:pPr>
                      <a:r>
                        <a:rPr lang="en-IN" sz="1600">
                          <a:effectLst/>
                          <a:latin typeface="Times New Roman" panose="02020603050405020304" pitchFamily="18" charset="0"/>
                          <a:cs typeface="Times New Roman" panose="02020603050405020304" pitchFamily="18" charset="0"/>
                        </a:rPr>
                        <a:t>513</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fontAlgn="base" hangingPunct="0">
                        <a:spcBef>
                          <a:spcPts val="600"/>
                        </a:spcBef>
                        <a:spcAft>
                          <a:spcPts val="600"/>
                        </a:spcAft>
                      </a:pPr>
                      <a:r>
                        <a:rPr lang="en-IN" sz="1600">
                          <a:effectLst/>
                          <a:latin typeface="Times New Roman" panose="02020603050405020304" pitchFamily="18" charset="0"/>
                          <a:cs typeface="Times New Roman" panose="02020603050405020304" pitchFamily="18" charset="0"/>
                        </a:rPr>
                        <a:t>505</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fontAlgn="base" hangingPunct="0">
                        <a:spcBef>
                          <a:spcPts val="600"/>
                        </a:spcBef>
                        <a:spcAft>
                          <a:spcPts val="600"/>
                        </a:spcAft>
                      </a:pPr>
                      <a:r>
                        <a:rPr lang="en-IN" sz="1600">
                          <a:effectLst/>
                          <a:latin typeface="Times New Roman" panose="02020603050405020304" pitchFamily="18" charset="0"/>
                          <a:cs typeface="Times New Roman" panose="02020603050405020304" pitchFamily="18" charset="0"/>
                        </a:rPr>
                        <a:t>1018</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835337148"/>
                  </a:ext>
                </a:extLst>
              </a:tr>
              <a:tr h="348511">
                <a:tc>
                  <a:txBody>
                    <a:bodyPr/>
                    <a:lstStyle/>
                    <a:p>
                      <a:pPr marL="0" marR="0" algn="ctr" fontAlgn="base" hangingPunct="0">
                        <a:spcBef>
                          <a:spcPts val="600"/>
                        </a:spcBef>
                        <a:spcAft>
                          <a:spcPts val="600"/>
                        </a:spcAft>
                      </a:pPr>
                      <a:r>
                        <a:rPr lang="en-IN" sz="1600" dirty="0">
                          <a:effectLst/>
                          <a:latin typeface="Times New Roman" panose="02020603050405020304" pitchFamily="18" charset="0"/>
                          <a:cs typeface="Times New Roman" panose="02020603050405020304" pitchFamily="18" charset="0"/>
                        </a:rPr>
                        <a:t>IIIT5k</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fontAlgn="base" hangingPunct="0">
                        <a:spcBef>
                          <a:spcPts val="600"/>
                        </a:spcBef>
                        <a:spcAft>
                          <a:spcPts val="600"/>
                        </a:spcAft>
                      </a:pPr>
                      <a:r>
                        <a:rPr lang="en-IN" sz="1600">
                          <a:effectLst/>
                          <a:latin typeface="Times New Roman" panose="02020603050405020304" pitchFamily="18" charset="0"/>
                          <a:cs typeface="Times New Roman" panose="02020603050405020304" pitchFamily="18" charset="0"/>
                        </a:rPr>
                        <a:t>Line</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fontAlgn="base" hangingPunct="0">
                        <a:spcBef>
                          <a:spcPts val="600"/>
                        </a:spcBef>
                        <a:spcAft>
                          <a:spcPts val="600"/>
                        </a:spcAft>
                      </a:pPr>
                      <a:r>
                        <a:rPr lang="en-IN" sz="1600">
                          <a:effectLst/>
                          <a:latin typeface="Times New Roman" panose="02020603050405020304" pitchFamily="18" charset="0"/>
                          <a:cs typeface="Times New Roman" panose="02020603050405020304" pitchFamily="18" charset="0"/>
                        </a:rPr>
                        <a:t>317</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fontAlgn="base" hangingPunct="0">
                        <a:spcBef>
                          <a:spcPts val="600"/>
                        </a:spcBef>
                        <a:spcAft>
                          <a:spcPts val="600"/>
                        </a:spcAft>
                      </a:pPr>
                      <a:r>
                        <a:rPr lang="en-IN" sz="1600">
                          <a:effectLst/>
                          <a:latin typeface="Times New Roman" panose="02020603050405020304" pitchFamily="18" charset="0"/>
                          <a:cs typeface="Times New Roman" panose="02020603050405020304" pitchFamily="18" charset="0"/>
                        </a:rPr>
                        <a:t>305</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fontAlgn="base" hangingPunct="0">
                        <a:spcBef>
                          <a:spcPts val="600"/>
                        </a:spcBef>
                        <a:spcAft>
                          <a:spcPts val="600"/>
                        </a:spcAft>
                      </a:pPr>
                      <a:r>
                        <a:rPr lang="en-IN" sz="1600">
                          <a:effectLst/>
                          <a:latin typeface="Times New Roman" panose="02020603050405020304" pitchFamily="18" charset="0"/>
                          <a:cs typeface="Times New Roman" panose="02020603050405020304" pitchFamily="18" charset="0"/>
                        </a:rPr>
                        <a:t>632</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99748133"/>
                  </a:ext>
                </a:extLst>
              </a:tr>
              <a:tr h="348511">
                <a:tc>
                  <a:txBody>
                    <a:bodyPr/>
                    <a:lstStyle/>
                    <a:p>
                      <a:pPr marL="0" marR="0" algn="ctr" fontAlgn="base" hangingPunct="0">
                        <a:spcBef>
                          <a:spcPts val="600"/>
                        </a:spcBef>
                        <a:spcAft>
                          <a:spcPts val="600"/>
                        </a:spcAft>
                      </a:pPr>
                      <a:r>
                        <a:rPr lang="en-IN" sz="1600" dirty="0">
                          <a:effectLst/>
                          <a:latin typeface="Times New Roman" panose="02020603050405020304" pitchFamily="18" charset="0"/>
                          <a:cs typeface="Times New Roman" panose="02020603050405020304" pitchFamily="18" charset="0"/>
                        </a:rPr>
                        <a:t>COCO-Text</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fontAlgn="base" hangingPunct="0">
                        <a:spcBef>
                          <a:spcPts val="600"/>
                        </a:spcBef>
                        <a:spcAft>
                          <a:spcPts val="600"/>
                        </a:spcAft>
                      </a:pPr>
                      <a:r>
                        <a:rPr lang="en-IN" sz="1600">
                          <a:effectLst/>
                          <a:latin typeface="Times New Roman" panose="02020603050405020304" pitchFamily="18" charset="0"/>
                          <a:cs typeface="Times New Roman" panose="02020603050405020304" pitchFamily="18" charset="0"/>
                        </a:rPr>
                        <a:t>Line</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fontAlgn="base" hangingPunct="0">
                        <a:spcBef>
                          <a:spcPts val="600"/>
                        </a:spcBef>
                        <a:spcAft>
                          <a:spcPts val="600"/>
                        </a:spcAft>
                      </a:pPr>
                      <a:r>
                        <a:rPr lang="en-IN" sz="1600">
                          <a:effectLst/>
                          <a:latin typeface="Times New Roman" panose="02020603050405020304" pitchFamily="18" charset="0"/>
                          <a:cs typeface="Times New Roman" panose="02020603050405020304" pitchFamily="18" charset="0"/>
                        </a:rPr>
                        <a:t>472</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fontAlgn="base" hangingPunct="0">
                        <a:spcBef>
                          <a:spcPts val="600"/>
                        </a:spcBef>
                        <a:spcAft>
                          <a:spcPts val="600"/>
                        </a:spcAft>
                      </a:pPr>
                      <a:r>
                        <a:rPr lang="en-IN" sz="1600">
                          <a:effectLst/>
                          <a:latin typeface="Times New Roman" panose="02020603050405020304" pitchFamily="18" charset="0"/>
                          <a:cs typeface="Times New Roman" panose="02020603050405020304" pitchFamily="18" charset="0"/>
                        </a:rPr>
                        <a:t>530</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fontAlgn="base" hangingPunct="0">
                        <a:spcBef>
                          <a:spcPts val="600"/>
                        </a:spcBef>
                        <a:spcAft>
                          <a:spcPts val="600"/>
                        </a:spcAft>
                      </a:pPr>
                      <a:r>
                        <a:rPr lang="en-IN" sz="1600">
                          <a:effectLst/>
                          <a:latin typeface="Times New Roman" panose="02020603050405020304" pitchFamily="18" charset="0"/>
                          <a:cs typeface="Times New Roman" panose="02020603050405020304" pitchFamily="18" charset="0"/>
                        </a:rPr>
                        <a:t>992</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936109874"/>
                  </a:ext>
                </a:extLst>
              </a:tr>
              <a:tr h="348511">
                <a:tc>
                  <a:txBody>
                    <a:bodyPr/>
                    <a:lstStyle/>
                    <a:p>
                      <a:pPr marL="0" marR="0" algn="ctr" fontAlgn="base" hangingPunct="0">
                        <a:spcBef>
                          <a:spcPts val="600"/>
                        </a:spcBef>
                        <a:spcAft>
                          <a:spcPts val="600"/>
                        </a:spcAft>
                      </a:pPr>
                      <a:r>
                        <a:rPr lang="en-IN" sz="1600" dirty="0">
                          <a:effectLst/>
                          <a:latin typeface="Times New Roman" panose="02020603050405020304" pitchFamily="18" charset="0"/>
                          <a:cs typeface="Times New Roman" panose="02020603050405020304" pitchFamily="18" charset="0"/>
                        </a:rPr>
                        <a:t>ICDAR 2013</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fontAlgn="base" hangingPunct="0">
                        <a:spcBef>
                          <a:spcPts val="600"/>
                        </a:spcBef>
                        <a:spcAft>
                          <a:spcPts val="600"/>
                        </a:spcAft>
                      </a:pPr>
                      <a:r>
                        <a:rPr lang="en-IN" sz="1600">
                          <a:effectLst/>
                          <a:latin typeface="Times New Roman" panose="02020603050405020304" pitchFamily="18" charset="0"/>
                          <a:cs typeface="Times New Roman" panose="02020603050405020304" pitchFamily="18" charset="0"/>
                        </a:rPr>
                        <a:t>Line</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fontAlgn="base" hangingPunct="0">
                        <a:spcBef>
                          <a:spcPts val="600"/>
                        </a:spcBef>
                        <a:spcAft>
                          <a:spcPts val="600"/>
                        </a:spcAft>
                      </a:pPr>
                      <a:r>
                        <a:rPr lang="en-IN" sz="1600">
                          <a:effectLst/>
                          <a:latin typeface="Times New Roman" panose="02020603050405020304" pitchFamily="18" charset="0"/>
                          <a:cs typeface="Times New Roman" panose="02020603050405020304" pitchFamily="18" charset="0"/>
                        </a:rPr>
                        <a:t>123</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fontAlgn="base" hangingPunct="0">
                        <a:spcBef>
                          <a:spcPts val="600"/>
                        </a:spcBef>
                        <a:spcAft>
                          <a:spcPts val="600"/>
                        </a:spcAft>
                      </a:pPr>
                      <a:r>
                        <a:rPr lang="en-IN" sz="1600">
                          <a:effectLst/>
                          <a:latin typeface="Times New Roman" panose="02020603050405020304" pitchFamily="18" charset="0"/>
                          <a:cs typeface="Times New Roman" panose="02020603050405020304" pitchFamily="18" charset="0"/>
                        </a:rPr>
                        <a:t>74</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fontAlgn="base" hangingPunct="0">
                        <a:spcBef>
                          <a:spcPts val="600"/>
                        </a:spcBef>
                        <a:spcAft>
                          <a:spcPts val="600"/>
                        </a:spcAft>
                      </a:pPr>
                      <a:r>
                        <a:rPr lang="en-IN" sz="1600">
                          <a:effectLst/>
                          <a:latin typeface="Times New Roman" panose="02020603050405020304" pitchFamily="18" charset="0"/>
                          <a:cs typeface="Times New Roman" panose="02020603050405020304" pitchFamily="18" charset="0"/>
                        </a:rPr>
                        <a:t>197</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25321682"/>
                  </a:ext>
                </a:extLst>
              </a:tr>
              <a:tr h="348511">
                <a:tc>
                  <a:txBody>
                    <a:bodyPr/>
                    <a:lstStyle/>
                    <a:p>
                      <a:pPr marL="0" marR="0" algn="ctr" fontAlgn="base" hangingPunct="0">
                        <a:spcBef>
                          <a:spcPts val="600"/>
                        </a:spcBef>
                        <a:spcAft>
                          <a:spcPts val="600"/>
                        </a:spcAft>
                      </a:pPr>
                      <a:r>
                        <a:rPr lang="en-IN" sz="1600" dirty="0">
                          <a:effectLst/>
                          <a:latin typeface="Times New Roman" panose="02020603050405020304" pitchFamily="18" charset="0"/>
                          <a:cs typeface="Times New Roman" panose="02020603050405020304" pitchFamily="18" charset="0"/>
                        </a:rPr>
                        <a:t>ICDAR 2015</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fontAlgn="base" hangingPunct="0">
                        <a:spcBef>
                          <a:spcPts val="600"/>
                        </a:spcBef>
                        <a:spcAft>
                          <a:spcPts val="600"/>
                        </a:spcAft>
                      </a:pPr>
                      <a:r>
                        <a:rPr lang="en-IN" sz="1600">
                          <a:effectLst/>
                          <a:latin typeface="Times New Roman" panose="02020603050405020304" pitchFamily="18" charset="0"/>
                          <a:cs typeface="Times New Roman" panose="02020603050405020304" pitchFamily="18" charset="0"/>
                        </a:rPr>
                        <a:t>Line</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fontAlgn="base" hangingPunct="0">
                        <a:spcBef>
                          <a:spcPts val="600"/>
                        </a:spcBef>
                        <a:spcAft>
                          <a:spcPts val="600"/>
                        </a:spcAft>
                      </a:pPr>
                      <a:r>
                        <a:rPr lang="en-IN" sz="1600">
                          <a:effectLst/>
                          <a:latin typeface="Times New Roman" panose="02020603050405020304" pitchFamily="18" charset="0"/>
                          <a:cs typeface="Times New Roman" panose="02020603050405020304" pitchFamily="18" charset="0"/>
                        </a:rPr>
                        <a:t>111</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fontAlgn="base" hangingPunct="0">
                        <a:spcBef>
                          <a:spcPts val="600"/>
                        </a:spcBef>
                        <a:spcAft>
                          <a:spcPts val="600"/>
                        </a:spcAft>
                      </a:pPr>
                      <a:r>
                        <a:rPr lang="en-IN" sz="1600">
                          <a:effectLst/>
                          <a:latin typeface="Times New Roman" panose="02020603050405020304" pitchFamily="18" charset="0"/>
                          <a:cs typeface="Times New Roman" panose="02020603050405020304" pitchFamily="18" charset="0"/>
                        </a:rPr>
                        <a:t>90</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fontAlgn="base" hangingPunct="0">
                        <a:spcBef>
                          <a:spcPts val="600"/>
                        </a:spcBef>
                        <a:spcAft>
                          <a:spcPts val="600"/>
                        </a:spcAft>
                      </a:pPr>
                      <a:r>
                        <a:rPr lang="en-IN" sz="1600">
                          <a:effectLst/>
                          <a:latin typeface="Times New Roman" panose="02020603050405020304" pitchFamily="18" charset="0"/>
                          <a:cs typeface="Times New Roman" panose="02020603050405020304" pitchFamily="18" charset="0"/>
                        </a:rPr>
                        <a:t>201</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761244108"/>
                  </a:ext>
                </a:extLst>
              </a:tr>
              <a:tr h="348511">
                <a:tc>
                  <a:txBody>
                    <a:bodyPr/>
                    <a:lstStyle/>
                    <a:p>
                      <a:pPr marL="0" marR="0" algn="ctr" fontAlgn="base" hangingPunct="0">
                        <a:spcBef>
                          <a:spcPts val="600"/>
                        </a:spcBef>
                        <a:spcAft>
                          <a:spcPts val="600"/>
                        </a:spcAft>
                      </a:pPr>
                      <a:r>
                        <a:rPr lang="en-IN" sz="1600" dirty="0" err="1">
                          <a:effectLst/>
                          <a:latin typeface="Times New Roman" panose="02020603050405020304" pitchFamily="18" charset="0"/>
                          <a:cs typeface="Times New Roman" panose="02020603050405020304" pitchFamily="18" charset="0"/>
                        </a:rPr>
                        <a:t>Zhong</a:t>
                      </a:r>
                      <a:r>
                        <a:rPr lang="en-IN" sz="1600" dirty="0">
                          <a:effectLst/>
                          <a:latin typeface="Times New Roman" panose="02020603050405020304" pitchFamily="18" charset="0"/>
                          <a:cs typeface="Times New Roman" panose="02020603050405020304" pitchFamily="18" charset="0"/>
                        </a:rPr>
                        <a:t> et </a:t>
                      </a:r>
                      <a:r>
                        <a:rPr lang="en-IN" sz="1600" dirty="0" smtClean="0">
                          <a:effectLst/>
                          <a:latin typeface="Times New Roman" panose="02020603050405020304" pitchFamily="18" charset="0"/>
                          <a:cs typeface="Times New Roman" panose="02020603050405020304" pitchFamily="18" charset="0"/>
                        </a:rPr>
                        <a:t>al.</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fontAlgn="base" hangingPunct="0">
                        <a:spcBef>
                          <a:spcPts val="600"/>
                        </a:spcBef>
                        <a:spcAft>
                          <a:spcPts val="600"/>
                        </a:spcAft>
                      </a:pPr>
                      <a:r>
                        <a:rPr lang="en-IN" sz="1600" dirty="0">
                          <a:effectLst/>
                          <a:latin typeface="Times New Roman" panose="02020603050405020304" pitchFamily="18" charset="0"/>
                          <a:cs typeface="Times New Roman" panose="02020603050405020304" pitchFamily="18" charset="0"/>
                        </a:rPr>
                        <a:t>Line</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fontAlgn="base" hangingPunct="0">
                        <a:spcBef>
                          <a:spcPts val="600"/>
                        </a:spcBef>
                        <a:spcAft>
                          <a:spcPts val="600"/>
                        </a:spcAft>
                      </a:pPr>
                      <a:r>
                        <a:rPr lang="en-IN" sz="1600">
                          <a:effectLst/>
                          <a:latin typeface="Times New Roman" panose="02020603050405020304" pitchFamily="18" charset="0"/>
                          <a:cs typeface="Times New Roman" panose="02020603050405020304" pitchFamily="18" charset="0"/>
                        </a:rPr>
                        <a:t>200</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fontAlgn="base" hangingPunct="0">
                        <a:spcBef>
                          <a:spcPts val="600"/>
                        </a:spcBef>
                        <a:spcAft>
                          <a:spcPts val="600"/>
                        </a:spcAft>
                      </a:pPr>
                      <a:r>
                        <a:rPr lang="en-IN" sz="1600">
                          <a:effectLst/>
                          <a:latin typeface="Times New Roman" panose="02020603050405020304" pitchFamily="18" charset="0"/>
                          <a:cs typeface="Times New Roman" panose="02020603050405020304" pitchFamily="18" charset="0"/>
                        </a:rPr>
                        <a:t>216</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fontAlgn="base" hangingPunct="0">
                        <a:spcBef>
                          <a:spcPts val="600"/>
                        </a:spcBef>
                        <a:spcAft>
                          <a:spcPts val="600"/>
                        </a:spcAft>
                      </a:pPr>
                      <a:r>
                        <a:rPr lang="en-IN" sz="1600">
                          <a:effectLst/>
                          <a:latin typeface="Times New Roman" panose="02020603050405020304" pitchFamily="18" charset="0"/>
                          <a:cs typeface="Times New Roman" panose="02020603050405020304" pitchFamily="18" charset="0"/>
                        </a:rPr>
                        <a:t>416</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60397364"/>
                  </a:ext>
                </a:extLst>
              </a:tr>
              <a:tr h="348511">
                <a:tc>
                  <a:txBody>
                    <a:bodyPr/>
                    <a:lstStyle/>
                    <a:p>
                      <a:pPr marL="0" marR="0" algn="ctr" fontAlgn="base" hangingPunct="0">
                        <a:spcBef>
                          <a:spcPts val="600"/>
                        </a:spcBef>
                        <a:spcAft>
                          <a:spcPts val="600"/>
                        </a:spcAft>
                      </a:pPr>
                      <a:r>
                        <a:rPr lang="en-IN" sz="1600" dirty="0">
                          <a:effectLst/>
                          <a:latin typeface="Times New Roman" panose="02020603050405020304" pitchFamily="18" charset="0"/>
                          <a:cs typeface="Times New Roman" panose="02020603050405020304" pitchFamily="18" charset="0"/>
                        </a:rPr>
                        <a:t>Ali et al. </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fontAlgn="base" hangingPunct="0">
                        <a:spcBef>
                          <a:spcPts val="600"/>
                        </a:spcBef>
                        <a:spcAft>
                          <a:spcPts val="600"/>
                        </a:spcAft>
                      </a:pPr>
                      <a:r>
                        <a:rPr lang="en-IN" sz="1600" dirty="0">
                          <a:effectLst/>
                          <a:latin typeface="Times New Roman" panose="02020603050405020304" pitchFamily="18" charset="0"/>
                          <a:cs typeface="Times New Roman" panose="02020603050405020304" pitchFamily="18" charset="0"/>
                        </a:rPr>
                        <a:t>Non-Text Images</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fontAlgn="base" hangingPunct="0">
                        <a:spcBef>
                          <a:spcPts val="600"/>
                        </a:spcBef>
                        <a:spcAft>
                          <a:spcPts val="600"/>
                        </a:spcAft>
                      </a:pPr>
                      <a:r>
                        <a:rPr lang="en-IN" sz="1600" dirty="0">
                          <a:effectLst/>
                          <a:latin typeface="Times New Roman" panose="02020603050405020304" pitchFamily="18" charset="0"/>
                          <a:cs typeface="Times New Roman" panose="02020603050405020304" pitchFamily="18" charset="0"/>
                        </a:rPr>
                        <a:t>250</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fontAlgn="base" hangingPunct="0">
                        <a:spcBef>
                          <a:spcPts val="600"/>
                        </a:spcBef>
                        <a:spcAft>
                          <a:spcPts val="600"/>
                        </a:spcAft>
                      </a:pPr>
                      <a:r>
                        <a:rPr lang="en-IN" sz="1600" dirty="0">
                          <a:effectLst/>
                          <a:latin typeface="Times New Roman" panose="02020603050405020304" pitchFamily="18" charset="0"/>
                          <a:cs typeface="Times New Roman" panose="02020603050405020304" pitchFamily="18" charset="0"/>
                        </a:rPr>
                        <a:t>250</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fontAlgn="base" hangingPunct="0">
                        <a:spcBef>
                          <a:spcPts val="600"/>
                        </a:spcBef>
                        <a:spcAft>
                          <a:spcPts val="600"/>
                        </a:spcAft>
                      </a:pPr>
                      <a:r>
                        <a:rPr lang="en-IN" sz="1600" dirty="0">
                          <a:effectLst/>
                          <a:latin typeface="Times New Roman" panose="02020603050405020304" pitchFamily="18" charset="0"/>
                          <a:cs typeface="Times New Roman" panose="02020603050405020304" pitchFamily="18" charset="0"/>
                        </a:rPr>
                        <a:t>500</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707421484"/>
                  </a:ext>
                </a:extLst>
              </a:tr>
            </a:tbl>
          </a:graphicData>
        </a:graphic>
      </p:graphicFrame>
    </p:spTree>
    <p:extLst>
      <p:ext uri="{BB962C8B-B14F-4D97-AF65-F5344CB8AC3E}">
        <p14:creationId xmlns:p14="http://schemas.microsoft.com/office/powerpoint/2010/main" val="39528883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164" y="252234"/>
            <a:ext cx="7886700" cy="562922"/>
          </a:xfrm>
        </p:spPr>
        <p:txBody>
          <a:bodyPr>
            <a:noAutofit/>
          </a:bodyPr>
          <a:lstStyle/>
          <a:p>
            <a:pPr algn="ctr"/>
            <a:r>
              <a:rPr lang="en-US" sz="2800" dirty="0" smtClean="0">
                <a:solidFill>
                  <a:srgbClr val="FF0000"/>
                </a:solidFill>
                <a:latin typeface="Times New Roman" panose="02020603050405020304" pitchFamily="18" charset="0"/>
                <a:cs typeface="Times New Roman" panose="02020603050405020304" pitchFamily="18" charset="0"/>
              </a:rPr>
              <a:t>Experimental Results</a:t>
            </a:r>
            <a:endParaRPr lang="en-US" sz="2800"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21303" y="815156"/>
            <a:ext cx="8352416" cy="5844643"/>
          </a:xfrm>
        </p:spPr>
        <p:txBody>
          <a:bodyPr>
            <a:normAutofit/>
          </a:bodyPr>
          <a:lstStyle/>
          <a:p>
            <a:pPr marL="0" indent="0" algn="ctr">
              <a:lnSpc>
                <a:spcPct val="100000"/>
              </a:lnSpc>
              <a:spcBef>
                <a:spcPts val="600"/>
              </a:spcBef>
              <a:spcAft>
                <a:spcPts val="600"/>
              </a:spcAft>
              <a:buNone/>
            </a:pPr>
            <a:r>
              <a:rPr lang="en-US" sz="2400" dirty="0" smtClean="0">
                <a:solidFill>
                  <a:srgbClr val="7030A0"/>
                </a:solidFill>
                <a:latin typeface="Times New Roman" panose="02020603050405020304" pitchFamily="18" charset="0"/>
                <a:cs typeface="Times New Roman" panose="02020603050405020304" pitchFamily="18" charset="0"/>
              </a:rPr>
              <a:t>Ablation Study</a:t>
            </a:r>
          </a:p>
          <a:p>
            <a:pPr marL="0" indent="0" algn="ctr">
              <a:lnSpc>
                <a:spcPct val="100000"/>
              </a:lnSpc>
              <a:spcBef>
                <a:spcPts val="600"/>
              </a:spcBef>
              <a:spcAft>
                <a:spcPts val="600"/>
              </a:spcAft>
              <a:buNone/>
            </a:pPr>
            <a:r>
              <a:rPr lang="en-US" sz="2000" dirty="0" smtClean="0">
                <a:latin typeface="Times New Roman" panose="02020603050405020304" pitchFamily="18" charset="0"/>
                <a:cs typeface="Times New Roman" panose="02020603050405020304" pitchFamily="18" charset="0"/>
              </a:rPr>
              <a:t>Table: </a:t>
            </a:r>
            <a:r>
              <a:rPr lang="en-US" sz="2000" dirty="0">
                <a:latin typeface="Times New Roman" panose="02020603050405020304" pitchFamily="18" charset="0"/>
                <a:cs typeface="Times New Roman" panose="02020603050405020304" pitchFamily="18" charset="0"/>
              </a:rPr>
              <a:t>Confusion matrix and average classification rate for the key steps of the proposed method on our dataset at image level(in %).</a:t>
            </a:r>
          </a:p>
          <a:p>
            <a:pPr algn="just">
              <a:lnSpc>
                <a:spcPct val="100000"/>
              </a:lnSpc>
              <a:spcBef>
                <a:spcPts val="600"/>
              </a:spcBef>
              <a:spcAft>
                <a:spcPts val="600"/>
              </a:spcAft>
            </a:pPr>
            <a:endParaRPr lang="en-US" sz="2000" dirty="0">
              <a:latin typeface="Times New Roman" panose="02020603050405020304" pitchFamily="18" charset="0"/>
              <a:cs typeface="Times New Roman" panose="02020603050405020304" pitchFamily="18" charset="0"/>
            </a:endParaRPr>
          </a:p>
          <a:p>
            <a:pPr algn="just">
              <a:lnSpc>
                <a:spcPct val="100000"/>
              </a:lnSpc>
              <a:spcBef>
                <a:spcPts val="600"/>
              </a:spcBef>
              <a:spcAft>
                <a:spcPts val="600"/>
              </a:spcAft>
            </a:pPr>
            <a:endParaRPr lang="en-US" sz="2000" dirty="0" smtClean="0">
              <a:latin typeface="Times New Roman" panose="02020603050405020304" pitchFamily="18" charset="0"/>
              <a:cs typeface="Times New Roman" panose="02020603050405020304" pitchFamily="18" charset="0"/>
            </a:endParaRPr>
          </a:p>
          <a:p>
            <a:pPr marL="0" indent="0" algn="just">
              <a:lnSpc>
                <a:spcPct val="100000"/>
              </a:lnSpc>
              <a:spcBef>
                <a:spcPts val="600"/>
              </a:spcBef>
              <a:spcAft>
                <a:spcPts val="600"/>
              </a:spcAft>
              <a:buNone/>
            </a:pPr>
            <a:endParaRPr lang="en-US" sz="2000" dirty="0" smtClean="0">
              <a:solidFill>
                <a:srgbClr val="00B050"/>
              </a:solidFill>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813191909"/>
              </p:ext>
            </p:extLst>
          </p:nvPr>
        </p:nvGraphicFramePr>
        <p:xfrm>
          <a:off x="628650" y="2456597"/>
          <a:ext cx="7886700" cy="2674962"/>
        </p:xfrm>
        <a:graphic>
          <a:graphicData uri="http://schemas.openxmlformats.org/drawingml/2006/table">
            <a:tbl>
              <a:tblPr firstRow="1" firstCol="1" bandRow="1">
                <a:tableStyleId>{5C22544A-7EE6-4342-B048-85BDC9FD1C3A}</a:tableStyleId>
              </a:tblPr>
              <a:tblGrid>
                <a:gridCol w="876300">
                  <a:extLst>
                    <a:ext uri="{9D8B030D-6E8A-4147-A177-3AD203B41FA5}">
                      <a16:colId xmlns:a16="http://schemas.microsoft.com/office/drawing/2014/main" val="2202055638"/>
                    </a:ext>
                  </a:extLst>
                </a:gridCol>
                <a:gridCol w="876300">
                  <a:extLst>
                    <a:ext uri="{9D8B030D-6E8A-4147-A177-3AD203B41FA5}">
                      <a16:colId xmlns:a16="http://schemas.microsoft.com/office/drawing/2014/main" val="3631071780"/>
                    </a:ext>
                  </a:extLst>
                </a:gridCol>
                <a:gridCol w="876300">
                  <a:extLst>
                    <a:ext uri="{9D8B030D-6E8A-4147-A177-3AD203B41FA5}">
                      <a16:colId xmlns:a16="http://schemas.microsoft.com/office/drawing/2014/main" val="1554185352"/>
                    </a:ext>
                  </a:extLst>
                </a:gridCol>
                <a:gridCol w="876300">
                  <a:extLst>
                    <a:ext uri="{9D8B030D-6E8A-4147-A177-3AD203B41FA5}">
                      <a16:colId xmlns:a16="http://schemas.microsoft.com/office/drawing/2014/main" val="3638449854"/>
                    </a:ext>
                  </a:extLst>
                </a:gridCol>
                <a:gridCol w="876300">
                  <a:extLst>
                    <a:ext uri="{9D8B030D-6E8A-4147-A177-3AD203B41FA5}">
                      <a16:colId xmlns:a16="http://schemas.microsoft.com/office/drawing/2014/main" val="488973513"/>
                    </a:ext>
                  </a:extLst>
                </a:gridCol>
                <a:gridCol w="876300">
                  <a:extLst>
                    <a:ext uri="{9D8B030D-6E8A-4147-A177-3AD203B41FA5}">
                      <a16:colId xmlns:a16="http://schemas.microsoft.com/office/drawing/2014/main" val="442276759"/>
                    </a:ext>
                  </a:extLst>
                </a:gridCol>
                <a:gridCol w="876300">
                  <a:extLst>
                    <a:ext uri="{9D8B030D-6E8A-4147-A177-3AD203B41FA5}">
                      <a16:colId xmlns:a16="http://schemas.microsoft.com/office/drawing/2014/main" val="3760352204"/>
                    </a:ext>
                  </a:extLst>
                </a:gridCol>
                <a:gridCol w="876300">
                  <a:extLst>
                    <a:ext uri="{9D8B030D-6E8A-4147-A177-3AD203B41FA5}">
                      <a16:colId xmlns:a16="http://schemas.microsoft.com/office/drawing/2014/main" val="4076539827"/>
                    </a:ext>
                  </a:extLst>
                </a:gridCol>
                <a:gridCol w="876300">
                  <a:extLst>
                    <a:ext uri="{9D8B030D-6E8A-4147-A177-3AD203B41FA5}">
                      <a16:colId xmlns:a16="http://schemas.microsoft.com/office/drawing/2014/main" val="2097507938"/>
                    </a:ext>
                  </a:extLst>
                </a:gridCol>
              </a:tblGrid>
              <a:tr h="876280">
                <a:tc rowSpan="2">
                  <a:txBody>
                    <a:bodyPr/>
                    <a:lstStyle/>
                    <a:p>
                      <a:pPr marL="0" marR="0" indent="0" algn="ctr">
                        <a:lnSpc>
                          <a:spcPct val="95000"/>
                        </a:lnSpc>
                        <a:spcBef>
                          <a:spcPts val="0"/>
                        </a:spcBef>
                        <a:spcAft>
                          <a:spcPts val="0"/>
                        </a:spcAft>
                        <a:tabLst>
                          <a:tab pos="182880" algn="l"/>
                        </a:tabLst>
                      </a:pPr>
                      <a:r>
                        <a:rPr lang="en-IN" sz="1400" spc="-5" dirty="0">
                          <a:effectLst/>
                          <a:latin typeface="Times New Roman" panose="02020603050405020304" pitchFamily="18" charset="0"/>
                          <a:cs typeface="Times New Roman" panose="02020603050405020304" pitchFamily="18" charset="0"/>
                        </a:rPr>
                        <a:t>Classes</a:t>
                      </a:r>
                      <a:endParaRPr lang="en-US" sz="1800" spc="-5" dirty="0">
                        <a:effectLst/>
                        <a:latin typeface="Times New Roman" panose="02020603050405020304" pitchFamily="18" charset="0"/>
                        <a:ea typeface="MS Mincho"/>
                        <a:cs typeface="Times New Roman" panose="02020603050405020304" pitchFamily="18" charset="0"/>
                      </a:endParaRPr>
                    </a:p>
                  </a:txBody>
                  <a:tcPr marL="27305" marR="27305" marT="0" marB="0" anchor="ctr"/>
                </a:tc>
                <a:tc gridSpan="2">
                  <a:txBody>
                    <a:bodyPr/>
                    <a:lstStyle/>
                    <a:p>
                      <a:pPr marL="0" marR="0" indent="0" algn="ctr">
                        <a:lnSpc>
                          <a:spcPct val="95000"/>
                        </a:lnSpc>
                        <a:spcBef>
                          <a:spcPts val="0"/>
                        </a:spcBef>
                        <a:spcAft>
                          <a:spcPts val="0"/>
                        </a:spcAft>
                        <a:tabLst>
                          <a:tab pos="182880" algn="l"/>
                        </a:tabLst>
                      </a:pPr>
                      <a:r>
                        <a:rPr lang="en-IN" sz="1400" spc="-5">
                          <a:effectLst/>
                          <a:latin typeface="Times New Roman" panose="02020603050405020304" pitchFamily="18" charset="0"/>
                          <a:cs typeface="Times New Roman" panose="02020603050405020304" pitchFamily="18" charset="0"/>
                        </a:rPr>
                        <a:t>Proposed without LGD</a:t>
                      </a:r>
                      <a:endParaRPr lang="en-US" sz="1800" spc="-5">
                        <a:effectLst/>
                        <a:latin typeface="Times New Roman" panose="02020603050405020304" pitchFamily="18" charset="0"/>
                        <a:ea typeface="MS Mincho"/>
                        <a:cs typeface="Times New Roman" panose="02020603050405020304" pitchFamily="18" charset="0"/>
                      </a:endParaRPr>
                    </a:p>
                  </a:txBody>
                  <a:tcPr marL="27305" marR="27305" marT="0" marB="0" anchor="ctr"/>
                </a:tc>
                <a:tc hMerge="1">
                  <a:txBody>
                    <a:bodyPr/>
                    <a:lstStyle/>
                    <a:p>
                      <a:endParaRPr lang="en-US"/>
                    </a:p>
                  </a:txBody>
                  <a:tcPr/>
                </a:tc>
                <a:tc gridSpan="2">
                  <a:txBody>
                    <a:bodyPr/>
                    <a:lstStyle/>
                    <a:p>
                      <a:pPr marL="0" marR="0" indent="0" algn="ctr">
                        <a:lnSpc>
                          <a:spcPct val="95000"/>
                        </a:lnSpc>
                        <a:spcBef>
                          <a:spcPts val="0"/>
                        </a:spcBef>
                        <a:spcAft>
                          <a:spcPts val="0"/>
                        </a:spcAft>
                        <a:tabLst>
                          <a:tab pos="182880" algn="l"/>
                        </a:tabLst>
                      </a:pPr>
                      <a:r>
                        <a:rPr lang="en-IN" sz="1400" spc="-5">
                          <a:effectLst/>
                          <a:latin typeface="Times New Roman" panose="02020603050405020304" pitchFamily="18" charset="0"/>
                          <a:cs typeface="Times New Roman" panose="02020603050405020304" pitchFamily="18" charset="0"/>
                        </a:rPr>
                        <a:t>Proposed without COLD</a:t>
                      </a:r>
                      <a:endParaRPr lang="en-US" sz="1800" spc="-5">
                        <a:effectLst/>
                        <a:latin typeface="Times New Roman" panose="02020603050405020304" pitchFamily="18" charset="0"/>
                        <a:ea typeface="MS Mincho"/>
                        <a:cs typeface="Times New Roman" panose="02020603050405020304" pitchFamily="18" charset="0"/>
                      </a:endParaRPr>
                    </a:p>
                  </a:txBody>
                  <a:tcPr marL="27305" marR="27305" marT="0" marB="0" anchor="ctr"/>
                </a:tc>
                <a:tc hMerge="1">
                  <a:txBody>
                    <a:bodyPr/>
                    <a:lstStyle/>
                    <a:p>
                      <a:endParaRPr lang="en-US"/>
                    </a:p>
                  </a:txBody>
                  <a:tcPr/>
                </a:tc>
                <a:tc gridSpan="2">
                  <a:txBody>
                    <a:bodyPr/>
                    <a:lstStyle/>
                    <a:p>
                      <a:pPr marL="0" marR="0" indent="0" algn="ctr">
                        <a:lnSpc>
                          <a:spcPct val="95000"/>
                        </a:lnSpc>
                        <a:spcBef>
                          <a:spcPts val="0"/>
                        </a:spcBef>
                        <a:spcAft>
                          <a:spcPts val="0"/>
                        </a:spcAft>
                        <a:tabLst>
                          <a:tab pos="182880" algn="l"/>
                        </a:tabLst>
                      </a:pPr>
                      <a:r>
                        <a:rPr lang="en-IN" sz="1400" spc="-5">
                          <a:effectLst/>
                          <a:latin typeface="Times New Roman" panose="02020603050405020304" pitchFamily="18" charset="0"/>
                          <a:cs typeface="Times New Roman" panose="02020603050405020304" pitchFamily="18" charset="0"/>
                        </a:rPr>
                        <a:t>Proposed with density</a:t>
                      </a:r>
                      <a:endParaRPr lang="en-US" sz="1800" spc="-5">
                        <a:effectLst/>
                        <a:latin typeface="Times New Roman" panose="02020603050405020304" pitchFamily="18" charset="0"/>
                        <a:ea typeface="MS Mincho"/>
                        <a:cs typeface="Times New Roman" panose="02020603050405020304" pitchFamily="18" charset="0"/>
                      </a:endParaRPr>
                    </a:p>
                  </a:txBody>
                  <a:tcPr marL="27305" marR="27305" marT="0" marB="0" anchor="ctr"/>
                </a:tc>
                <a:tc hMerge="1">
                  <a:txBody>
                    <a:bodyPr/>
                    <a:lstStyle/>
                    <a:p>
                      <a:endParaRPr lang="en-US"/>
                    </a:p>
                  </a:txBody>
                  <a:tcPr/>
                </a:tc>
                <a:tc gridSpan="2">
                  <a:txBody>
                    <a:bodyPr/>
                    <a:lstStyle/>
                    <a:p>
                      <a:pPr marL="0" marR="0" indent="0" algn="ctr">
                        <a:lnSpc>
                          <a:spcPct val="95000"/>
                        </a:lnSpc>
                        <a:spcBef>
                          <a:spcPts val="0"/>
                        </a:spcBef>
                        <a:spcAft>
                          <a:spcPts val="0"/>
                        </a:spcAft>
                        <a:tabLst>
                          <a:tab pos="182880" algn="l"/>
                        </a:tabLst>
                      </a:pPr>
                      <a:r>
                        <a:rPr lang="en-IN" sz="1400" spc="-5">
                          <a:effectLst/>
                          <a:latin typeface="Times New Roman" panose="02020603050405020304" pitchFamily="18" charset="0"/>
                          <a:cs typeface="Times New Roman" panose="02020603050405020304" pitchFamily="18" charset="0"/>
                        </a:rPr>
                        <a:t>Proposed</a:t>
                      </a:r>
                      <a:endParaRPr lang="en-US" sz="1800" spc="-5">
                        <a:effectLst/>
                        <a:latin typeface="Times New Roman" panose="02020603050405020304" pitchFamily="18" charset="0"/>
                        <a:cs typeface="Times New Roman" panose="02020603050405020304" pitchFamily="18" charset="0"/>
                      </a:endParaRPr>
                    </a:p>
                    <a:p>
                      <a:pPr marL="0" marR="0" indent="0" algn="ctr">
                        <a:lnSpc>
                          <a:spcPct val="95000"/>
                        </a:lnSpc>
                        <a:spcBef>
                          <a:spcPts val="0"/>
                        </a:spcBef>
                        <a:spcAft>
                          <a:spcPts val="0"/>
                        </a:spcAft>
                        <a:tabLst>
                          <a:tab pos="182880" algn="l"/>
                        </a:tabLst>
                      </a:pPr>
                      <a:r>
                        <a:rPr lang="en-IN" sz="1400" spc="-5">
                          <a:effectLst/>
                          <a:latin typeface="Times New Roman" panose="02020603050405020304" pitchFamily="18" charset="0"/>
                          <a:cs typeface="Times New Roman" panose="02020603050405020304" pitchFamily="18" charset="0"/>
                        </a:rPr>
                        <a:t>Method</a:t>
                      </a:r>
                      <a:endParaRPr lang="en-US" sz="1800" spc="-5">
                        <a:effectLst/>
                        <a:latin typeface="Times New Roman" panose="02020603050405020304" pitchFamily="18" charset="0"/>
                        <a:ea typeface="MS Mincho"/>
                        <a:cs typeface="Times New Roman" panose="02020603050405020304" pitchFamily="18" charset="0"/>
                      </a:endParaRPr>
                    </a:p>
                  </a:txBody>
                  <a:tcPr marL="27305" marR="27305" marT="0" marB="0" anchor="ctr"/>
                </a:tc>
                <a:tc hMerge="1">
                  <a:txBody>
                    <a:bodyPr/>
                    <a:lstStyle/>
                    <a:p>
                      <a:endParaRPr lang="en-US"/>
                    </a:p>
                  </a:txBody>
                  <a:tcPr/>
                </a:tc>
                <a:extLst>
                  <a:ext uri="{0D108BD9-81ED-4DB2-BD59-A6C34878D82A}">
                    <a16:rowId xmlns:a16="http://schemas.microsoft.com/office/drawing/2014/main" val="2452726046"/>
                  </a:ext>
                </a:extLst>
              </a:tr>
              <a:tr h="438141">
                <a:tc vMerge="1">
                  <a:txBody>
                    <a:bodyPr/>
                    <a:lstStyle/>
                    <a:p>
                      <a:endParaRPr lang="en-US"/>
                    </a:p>
                  </a:txBody>
                  <a:tcPr/>
                </a:tc>
                <a:tc>
                  <a:txBody>
                    <a:bodyPr/>
                    <a:lstStyle/>
                    <a:p>
                      <a:pPr marL="0" marR="0" indent="0" algn="ctr">
                        <a:lnSpc>
                          <a:spcPct val="95000"/>
                        </a:lnSpc>
                        <a:spcBef>
                          <a:spcPts val="0"/>
                        </a:spcBef>
                        <a:spcAft>
                          <a:spcPts val="0"/>
                        </a:spcAft>
                        <a:tabLst>
                          <a:tab pos="182880" algn="l"/>
                        </a:tabLst>
                      </a:pPr>
                      <a:r>
                        <a:rPr lang="en-IN" sz="1400" spc="-5">
                          <a:effectLst/>
                          <a:latin typeface="Times New Roman" panose="02020603050405020304" pitchFamily="18" charset="0"/>
                          <a:cs typeface="Times New Roman" panose="02020603050405020304" pitchFamily="18" charset="0"/>
                        </a:rPr>
                        <a:t>2D</a:t>
                      </a:r>
                      <a:endParaRPr lang="en-US" sz="1800" spc="-5">
                        <a:effectLst/>
                        <a:latin typeface="Times New Roman" panose="02020603050405020304" pitchFamily="18" charset="0"/>
                        <a:ea typeface="MS Mincho"/>
                        <a:cs typeface="Times New Roman" panose="02020603050405020304" pitchFamily="18" charset="0"/>
                      </a:endParaRPr>
                    </a:p>
                  </a:txBody>
                  <a:tcPr marL="27305" marR="27305" marT="0" marB="0" anchor="ctr"/>
                </a:tc>
                <a:tc>
                  <a:txBody>
                    <a:bodyPr/>
                    <a:lstStyle/>
                    <a:p>
                      <a:pPr marL="0" marR="0" indent="0" algn="ctr">
                        <a:lnSpc>
                          <a:spcPct val="95000"/>
                        </a:lnSpc>
                        <a:spcBef>
                          <a:spcPts val="0"/>
                        </a:spcBef>
                        <a:spcAft>
                          <a:spcPts val="0"/>
                        </a:spcAft>
                        <a:tabLst>
                          <a:tab pos="182880" algn="l"/>
                        </a:tabLst>
                      </a:pPr>
                      <a:r>
                        <a:rPr lang="en-IN" sz="1400" spc="-5">
                          <a:effectLst/>
                          <a:latin typeface="Times New Roman" panose="02020603050405020304" pitchFamily="18" charset="0"/>
                          <a:cs typeface="Times New Roman" panose="02020603050405020304" pitchFamily="18" charset="0"/>
                        </a:rPr>
                        <a:t>3D</a:t>
                      </a:r>
                      <a:endParaRPr lang="en-US" sz="1800" spc="-5">
                        <a:effectLst/>
                        <a:latin typeface="Times New Roman" panose="02020603050405020304" pitchFamily="18" charset="0"/>
                        <a:ea typeface="MS Mincho"/>
                        <a:cs typeface="Times New Roman" panose="02020603050405020304" pitchFamily="18" charset="0"/>
                      </a:endParaRPr>
                    </a:p>
                  </a:txBody>
                  <a:tcPr marL="27305" marR="27305" marT="0" marB="0" anchor="ctr"/>
                </a:tc>
                <a:tc>
                  <a:txBody>
                    <a:bodyPr/>
                    <a:lstStyle/>
                    <a:p>
                      <a:pPr marL="0" marR="0" indent="0" algn="ctr">
                        <a:lnSpc>
                          <a:spcPct val="95000"/>
                        </a:lnSpc>
                        <a:spcBef>
                          <a:spcPts val="0"/>
                        </a:spcBef>
                        <a:spcAft>
                          <a:spcPts val="0"/>
                        </a:spcAft>
                        <a:tabLst>
                          <a:tab pos="182880" algn="l"/>
                        </a:tabLst>
                      </a:pPr>
                      <a:r>
                        <a:rPr lang="en-IN" sz="1400" spc="-5">
                          <a:effectLst/>
                          <a:latin typeface="Times New Roman" panose="02020603050405020304" pitchFamily="18" charset="0"/>
                          <a:cs typeface="Times New Roman" panose="02020603050405020304" pitchFamily="18" charset="0"/>
                        </a:rPr>
                        <a:t>2D</a:t>
                      </a:r>
                      <a:endParaRPr lang="en-US" sz="1800" spc="-5">
                        <a:effectLst/>
                        <a:latin typeface="Times New Roman" panose="02020603050405020304" pitchFamily="18" charset="0"/>
                        <a:ea typeface="MS Mincho"/>
                        <a:cs typeface="Times New Roman" panose="02020603050405020304" pitchFamily="18" charset="0"/>
                      </a:endParaRPr>
                    </a:p>
                  </a:txBody>
                  <a:tcPr marL="27305" marR="27305" marT="0" marB="0" anchor="ctr"/>
                </a:tc>
                <a:tc>
                  <a:txBody>
                    <a:bodyPr/>
                    <a:lstStyle/>
                    <a:p>
                      <a:pPr marL="0" marR="0" indent="0" algn="ctr">
                        <a:lnSpc>
                          <a:spcPct val="95000"/>
                        </a:lnSpc>
                        <a:spcBef>
                          <a:spcPts val="0"/>
                        </a:spcBef>
                        <a:spcAft>
                          <a:spcPts val="0"/>
                        </a:spcAft>
                        <a:tabLst>
                          <a:tab pos="182880" algn="l"/>
                        </a:tabLst>
                      </a:pPr>
                      <a:r>
                        <a:rPr lang="en-IN" sz="1400" spc="-5">
                          <a:effectLst/>
                          <a:latin typeface="Times New Roman" panose="02020603050405020304" pitchFamily="18" charset="0"/>
                          <a:cs typeface="Times New Roman" panose="02020603050405020304" pitchFamily="18" charset="0"/>
                        </a:rPr>
                        <a:t>3D</a:t>
                      </a:r>
                      <a:endParaRPr lang="en-US" sz="1800" spc="-5">
                        <a:effectLst/>
                        <a:latin typeface="Times New Roman" panose="02020603050405020304" pitchFamily="18" charset="0"/>
                        <a:ea typeface="MS Mincho"/>
                        <a:cs typeface="Times New Roman" panose="02020603050405020304" pitchFamily="18" charset="0"/>
                      </a:endParaRPr>
                    </a:p>
                  </a:txBody>
                  <a:tcPr marL="27305" marR="27305" marT="0" marB="0" anchor="ctr"/>
                </a:tc>
                <a:tc>
                  <a:txBody>
                    <a:bodyPr/>
                    <a:lstStyle/>
                    <a:p>
                      <a:pPr marL="0" marR="0" indent="0" algn="ctr">
                        <a:lnSpc>
                          <a:spcPct val="95000"/>
                        </a:lnSpc>
                        <a:spcBef>
                          <a:spcPts val="0"/>
                        </a:spcBef>
                        <a:spcAft>
                          <a:spcPts val="0"/>
                        </a:spcAft>
                        <a:tabLst>
                          <a:tab pos="182880" algn="l"/>
                        </a:tabLst>
                      </a:pPr>
                      <a:r>
                        <a:rPr lang="en-IN" sz="1400" spc="-5">
                          <a:effectLst/>
                          <a:latin typeface="Times New Roman" panose="02020603050405020304" pitchFamily="18" charset="0"/>
                          <a:cs typeface="Times New Roman" panose="02020603050405020304" pitchFamily="18" charset="0"/>
                        </a:rPr>
                        <a:t>2D</a:t>
                      </a:r>
                      <a:endParaRPr lang="en-US" sz="1800" spc="-5">
                        <a:effectLst/>
                        <a:latin typeface="Times New Roman" panose="02020603050405020304" pitchFamily="18" charset="0"/>
                        <a:ea typeface="MS Mincho"/>
                        <a:cs typeface="Times New Roman" panose="02020603050405020304" pitchFamily="18" charset="0"/>
                      </a:endParaRPr>
                    </a:p>
                  </a:txBody>
                  <a:tcPr marL="27305" marR="27305" marT="0" marB="0" anchor="ctr"/>
                </a:tc>
                <a:tc>
                  <a:txBody>
                    <a:bodyPr/>
                    <a:lstStyle/>
                    <a:p>
                      <a:pPr marL="0" marR="0" indent="0" algn="ctr">
                        <a:lnSpc>
                          <a:spcPct val="95000"/>
                        </a:lnSpc>
                        <a:spcBef>
                          <a:spcPts val="0"/>
                        </a:spcBef>
                        <a:spcAft>
                          <a:spcPts val="0"/>
                        </a:spcAft>
                        <a:tabLst>
                          <a:tab pos="182880" algn="l"/>
                        </a:tabLst>
                      </a:pPr>
                      <a:r>
                        <a:rPr lang="en-IN" sz="1400" spc="-5">
                          <a:effectLst/>
                          <a:latin typeface="Times New Roman" panose="02020603050405020304" pitchFamily="18" charset="0"/>
                          <a:cs typeface="Times New Roman" panose="02020603050405020304" pitchFamily="18" charset="0"/>
                        </a:rPr>
                        <a:t>3D</a:t>
                      </a:r>
                      <a:endParaRPr lang="en-US" sz="1800" spc="-5">
                        <a:effectLst/>
                        <a:latin typeface="Times New Roman" panose="02020603050405020304" pitchFamily="18" charset="0"/>
                        <a:ea typeface="MS Mincho"/>
                        <a:cs typeface="Times New Roman" panose="02020603050405020304" pitchFamily="18" charset="0"/>
                      </a:endParaRPr>
                    </a:p>
                  </a:txBody>
                  <a:tcPr marL="27305" marR="27305" marT="0" marB="0" anchor="ctr"/>
                </a:tc>
                <a:tc>
                  <a:txBody>
                    <a:bodyPr/>
                    <a:lstStyle/>
                    <a:p>
                      <a:pPr marL="0" marR="0" indent="0" algn="ctr">
                        <a:lnSpc>
                          <a:spcPct val="95000"/>
                        </a:lnSpc>
                        <a:spcBef>
                          <a:spcPts val="0"/>
                        </a:spcBef>
                        <a:spcAft>
                          <a:spcPts val="0"/>
                        </a:spcAft>
                        <a:tabLst>
                          <a:tab pos="182880" algn="l"/>
                        </a:tabLst>
                      </a:pPr>
                      <a:r>
                        <a:rPr lang="en-IN" sz="1400" spc="-5">
                          <a:effectLst/>
                          <a:latin typeface="Times New Roman" panose="02020603050405020304" pitchFamily="18" charset="0"/>
                          <a:cs typeface="Times New Roman" panose="02020603050405020304" pitchFamily="18" charset="0"/>
                        </a:rPr>
                        <a:t>2D</a:t>
                      </a:r>
                      <a:endParaRPr lang="en-US" sz="1800" spc="-5">
                        <a:effectLst/>
                        <a:latin typeface="Times New Roman" panose="02020603050405020304" pitchFamily="18" charset="0"/>
                        <a:ea typeface="MS Mincho"/>
                        <a:cs typeface="Times New Roman" panose="02020603050405020304" pitchFamily="18" charset="0"/>
                      </a:endParaRPr>
                    </a:p>
                  </a:txBody>
                  <a:tcPr marL="27305" marR="27305" marT="0" marB="0" anchor="ctr"/>
                </a:tc>
                <a:tc>
                  <a:txBody>
                    <a:bodyPr/>
                    <a:lstStyle/>
                    <a:p>
                      <a:pPr marL="0" marR="0" indent="0" algn="ctr">
                        <a:lnSpc>
                          <a:spcPct val="95000"/>
                        </a:lnSpc>
                        <a:spcBef>
                          <a:spcPts val="0"/>
                        </a:spcBef>
                        <a:spcAft>
                          <a:spcPts val="0"/>
                        </a:spcAft>
                        <a:tabLst>
                          <a:tab pos="182880" algn="l"/>
                        </a:tabLst>
                      </a:pPr>
                      <a:r>
                        <a:rPr lang="en-IN" sz="1400" spc="-5">
                          <a:effectLst/>
                          <a:latin typeface="Times New Roman" panose="02020603050405020304" pitchFamily="18" charset="0"/>
                          <a:cs typeface="Times New Roman" panose="02020603050405020304" pitchFamily="18" charset="0"/>
                        </a:rPr>
                        <a:t>3D</a:t>
                      </a:r>
                      <a:endParaRPr lang="en-US" sz="1800" spc="-5">
                        <a:effectLst/>
                        <a:latin typeface="Times New Roman" panose="02020603050405020304" pitchFamily="18" charset="0"/>
                        <a:ea typeface="MS Mincho"/>
                        <a:cs typeface="Times New Roman" panose="02020603050405020304" pitchFamily="18" charset="0"/>
                      </a:endParaRPr>
                    </a:p>
                  </a:txBody>
                  <a:tcPr marL="27305" marR="27305" marT="0" marB="0" anchor="ctr"/>
                </a:tc>
                <a:extLst>
                  <a:ext uri="{0D108BD9-81ED-4DB2-BD59-A6C34878D82A}">
                    <a16:rowId xmlns:a16="http://schemas.microsoft.com/office/drawing/2014/main" val="97202789"/>
                  </a:ext>
                </a:extLst>
              </a:tr>
              <a:tr h="461200">
                <a:tc>
                  <a:txBody>
                    <a:bodyPr/>
                    <a:lstStyle/>
                    <a:p>
                      <a:pPr marL="0" marR="0" indent="0" algn="ctr">
                        <a:lnSpc>
                          <a:spcPct val="95000"/>
                        </a:lnSpc>
                        <a:spcBef>
                          <a:spcPts val="0"/>
                        </a:spcBef>
                        <a:spcAft>
                          <a:spcPts val="0"/>
                        </a:spcAft>
                        <a:tabLst>
                          <a:tab pos="182880" algn="l"/>
                        </a:tabLst>
                      </a:pPr>
                      <a:r>
                        <a:rPr lang="en-IN" sz="1400" spc="-5" dirty="0">
                          <a:effectLst/>
                          <a:latin typeface="Times New Roman" panose="02020603050405020304" pitchFamily="18" charset="0"/>
                          <a:cs typeface="Times New Roman" panose="02020603050405020304" pitchFamily="18" charset="0"/>
                        </a:rPr>
                        <a:t>2D</a:t>
                      </a:r>
                      <a:endParaRPr lang="en-US" sz="1800" spc="-5" dirty="0">
                        <a:effectLst/>
                        <a:latin typeface="Times New Roman" panose="02020603050405020304" pitchFamily="18" charset="0"/>
                        <a:ea typeface="MS Mincho"/>
                        <a:cs typeface="Times New Roman" panose="02020603050405020304" pitchFamily="18" charset="0"/>
                      </a:endParaRPr>
                    </a:p>
                  </a:txBody>
                  <a:tcPr marL="27305" marR="27305" marT="0" marB="0" anchor="ctr"/>
                </a:tc>
                <a:tc>
                  <a:txBody>
                    <a:bodyPr/>
                    <a:lstStyle/>
                    <a:p>
                      <a:pPr marL="0" marR="0" algn="ctr">
                        <a:spcBef>
                          <a:spcPts val="0"/>
                        </a:spcBef>
                        <a:spcAft>
                          <a:spcPts val="0"/>
                        </a:spcAft>
                      </a:pPr>
                      <a:r>
                        <a:rPr lang="en-IN" sz="1400">
                          <a:effectLst/>
                          <a:latin typeface="Times New Roman" panose="02020603050405020304" pitchFamily="18" charset="0"/>
                          <a:cs typeface="Times New Roman" panose="02020603050405020304" pitchFamily="18" charset="0"/>
                        </a:rPr>
                        <a:t>61.25</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tc>
                <a:tc>
                  <a:txBody>
                    <a:bodyPr/>
                    <a:lstStyle/>
                    <a:p>
                      <a:pPr marL="0" marR="0" algn="ctr">
                        <a:spcBef>
                          <a:spcPts val="0"/>
                        </a:spcBef>
                        <a:spcAft>
                          <a:spcPts val="0"/>
                        </a:spcAft>
                      </a:pPr>
                      <a:r>
                        <a:rPr lang="en-IN" sz="1400">
                          <a:effectLst/>
                          <a:latin typeface="Times New Roman" panose="02020603050405020304" pitchFamily="18" charset="0"/>
                          <a:cs typeface="Times New Roman" panose="02020603050405020304" pitchFamily="18" charset="0"/>
                        </a:rPr>
                        <a:t>38.75</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tc>
                <a:tc>
                  <a:txBody>
                    <a:bodyPr/>
                    <a:lstStyle/>
                    <a:p>
                      <a:pPr marL="0" marR="0" algn="ctr">
                        <a:spcBef>
                          <a:spcPts val="0"/>
                        </a:spcBef>
                        <a:spcAft>
                          <a:spcPts val="0"/>
                        </a:spcAft>
                      </a:pPr>
                      <a:r>
                        <a:rPr lang="en-IN" sz="1400">
                          <a:effectLst/>
                          <a:latin typeface="Times New Roman" panose="02020603050405020304" pitchFamily="18" charset="0"/>
                          <a:cs typeface="Times New Roman" panose="02020603050405020304" pitchFamily="18" charset="0"/>
                        </a:rPr>
                        <a:t>76.25</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tc>
                <a:tc>
                  <a:txBody>
                    <a:bodyPr/>
                    <a:lstStyle/>
                    <a:p>
                      <a:pPr marL="0" marR="0" algn="ctr">
                        <a:spcBef>
                          <a:spcPts val="0"/>
                        </a:spcBef>
                        <a:spcAft>
                          <a:spcPts val="0"/>
                        </a:spcAft>
                      </a:pPr>
                      <a:r>
                        <a:rPr lang="en-IN" sz="1400">
                          <a:effectLst/>
                          <a:latin typeface="Times New Roman" panose="02020603050405020304" pitchFamily="18" charset="0"/>
                          <a:cs typeface="Times New Roman" panose="02020603050405020304" pitchFamily="18" charset="0"/>
                        </a:rPr>
                        <a:t>23.75</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tc>
                <a:tc>
                  <a:txBody>
                    <a:bodyPr/>
                    <a:lstStyle/>
                    <a:p>
                      <a:pPr marL="0" marR="0" algn="ctr">
                        <a:spcBef>
                          <a:spcPts val="0"/>
                        </a:spcBef>
                        <a:spcAft>
                          <a:spcPts val="0"/>
                        </a:spcAft>
                      </a:pPr>
                      <a:r>
                        <a:rPr lang="en-IN" sz="1400">
                          <a:effectLst/>
                          <a:latin typeface="Times New Roman" panose="02020603050405020304" pitchFamily="18" charset="0"/>
                          <a:cs typeface="Times New Roman" panose="02020603050405020304" pitchFamily="18" charset="0"/>
                        </a:rPr>
                        <a:t>77.5</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tc>
                <a:tc>
                  <a:txBody>
                    <a:bodyPr/>
                    <a:lstStyle/>
                    <a:p>
                      <a:pPr marL="0" marR="0" algn="ctr">
                        <a:spcBef>
                          <a:spcPts val="0"/>
                        </a:spcBef>
                        <a:spcAft>
                          <a:spcPts val="0"/>
                        </a:spcAft>
                      </a:pPr>
                      <a:r>
                        <a:rPr lang="en-IN" sz="1400">
                          <a:effectLst/>
                          <a:latin typeface="Times New Roman" panose="02020603050405020304" pitchFamily="18" charset="0"/>
                          <a:cs typeface="Times New Roman" panose="02020603050405020304" pitchFamily="18" charset="0"/>
                        </a:rPr>
                        <a:t>22.5</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tc>
                <a:tc>
                  <a:txBody>
                    <a:bodyPr/>
                    <a:lstStyle/>
                    <a:p>
                      <a:pPr marL="0" marR="0" algn="ctr">
                        <a:spcBef>
                          <a:spcPts val="0"/>
                        </a:spcBef>
                        <a:spcAft>
                          <a:spcPts val="0"/>
                        </a:spcAft>
                      </a:pPr>
                      <a:r>
                        <a:rPr lang="en-IN" sz="1400">
                          <a:effectLst/>
                          <a:latin typeface="Times New Roman" panose="02020603050405020304" pitchFamily="18" charset="0"/>
                          <a:cs typeface="Times New Roman" panose="02020603050405020304" pitchFamily="18" charset="0"/>
                        </a:rPr>
                        <a:t>85.0</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tc>
                <a:tc>
                  <a:txBody>
                    <a:bodyPr/>
                    <a:lstStyle/>
                    <a:p>
                      <a:pPr marL="0" marR="0" algn="ctr">
                        <a:spcBef>
                          <a:spcPts val="0"/>
                        </a:spcBef>
                        <a:spcAft>
                          <a:spcPts val="0"/>
                        </a:spcAft>
                      </a:pPr>
                      <a:r>
                        <a:rPr lang="en-IN" sz="1400">
                          <a:effectLst/>
                          <a:latin typeface="Times New Roman" panose="02020603050405020304" pitchFamily="18" charset="0"/>
                          <a:cs typeface="Times New Roman" panose="02020603050405020304" pitchFamily="18" charset="0"/>
                        </a:rPr>
                        <a:t>15.0</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tc>
                <a:extLst>
                  <a:ext uri="{0D108BD9-81ED-4DB2-BD59-A6C34878D82A}">
                    <a16:rowId xmlns:a16="http://schemas.microsoft.com/office/drawing/2014/main" val="3087280877"/>
                  </a:ext>
                </a:extLst>
              </a:tr>
              <a:tr h="461200">
                <a:tc>
                  <a:txBody>
                    <a:bodyPr/>
                    <a:lstStyle/>
                    <a:p>
                      <a:pPr marL="0" marR="0" indent="0" algn="ctr">
                        <a:lnSpc>
                          <a:spcPct val="95000"/>
                        </a:lnSpc>
                        <a:spcBef>
                          <a:spcPts val="0"/>
                        </a:spcBef>
                        <a:spcAft>
                          <a:spcPts val="0"/>
                        </a:spcAft>
                        <a:tabLst>
                          <a:tab pos="182880" algn="l"/>
                        </a:tabLst>
                      </a:pPr>
                      <a:r>
                        <a:rPr lang="en-IN" sz="1400" spc="-5" dirty="0">
                          <a:effectLst/>
                          <a:latin typeface="Times New Roman" panose="02020603050405020304" pitchFamily="18" charset="0"/>
                          <a:cs typeface="Times New Roman" panose="02020603050405020304" pitchFamily="18" charset="0"/>
                        </a:rPr>
                        <a:t>3D</a:t>
                      </a:r>
                      <a:endParaRPr lang="en-US" sz="1800" spc="-5" dirty="0">
                        <a:effectLst/>
                        <a:latin typeface="Times New Roman" panose="02020603050405020304" pitchFamily="18" charset="0"/>
                        <a:ea typeface="MS Mincho"/>
                        <a:cs typeface="Times New Roman" panose="02020603050405020304" pitchFamily="18" charset="0"/>
                      </a:endParaRPr>
                    </a:p>
                  </a:txBody>
                  <a:tcPr marL="27305" marR="27305" marT="0" marB="0" anchor="ctr"/>
                </a:tc>
                <a:tc>
                  <a:txBody>
                    <a:bodyPr/>
                    <a:lstStyle/>
                    <a:p>
                      <a:pPr marL="0" marR="0" algn="ctr">
                        <a:spcBef>
                          <a:spcPts val="0"/>
                        </a:spcBef>
                        <a:spcAft>
                          <a:spcPts val="0"/>
                        </a:spcAft>
                      </a:pPr>
                      <a:r>
                        <a:rPr lang="en-IN" sz="1400" dirty="0">
                          <a:effectLst/>
                          <a:latin typeface="Times New Roman" panose="02020603050405020304" pitchFamily="18" charset="0"/>
                          <a:cs typeface="Times New Roman" panose="02020603050405020304" pitchFamily="18" charset="0"/>
                        </a:rPr>
                        <a:t>47.5</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tc>
                <a:tc>
                  <a:txBody>
                    <a:bodyPr/>
                    <a:lstStyle/>
                    <a:p>
                      <a:pPr marL="0" marR="0" algn="ctr">
                        <a:spcBef>
                          <a:spcPts val="0"/>
                        </a:spcBef>
                        <a:spcAft>
                          <a:spcPts val="0"/>
                        </a:spcAft>
                      </a:pPr>
                      <a:r>
                        <a:rPr lang="en-IN" sz="1400">
                          <a:effectLst/>
                          <a:latin typeface="Times New Roman" panose="02020603050405020304" pitchFamily="18" charset="0"/>
                          <a:cs typeface="Times New Roman" panose="02020603050405020304" pitchFamily="18" charset="0"/>
                        </a:rPr>
                        <a:t>52.5</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tc>
                <a:tc>
                  <a:txBody>
                    <a:bodyPr/>
                    <a:lstStyle/>
                    <a:p>
                      <a:pPr marL="0" marR="0" algn="ctr">
                        <a:spcBef>
                          <a:spcPts val="0"/>
                        </a:spcBef>
                        <a:spcAft>
                          <a:spcPts val="0"/>
                        </a:spcAft>
                      </a:pPr>
                      <a:r>
                        <a:rPr lang="en-IN" sz="1400">
                          <a:effectLst/>
                          <a:latin typeface="Times New Roman" panose="02020603050405020304" pitchFamily="18" charset="0"/>
                          <a:cs typeface="Times New Roman" panose="02020603050405020304" pitchFamily="18" charset="0"/>
                        </a:rPr>
                        <a:t>41.25</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tc>
                <a:tc>
                  <a:txBody>
                    <a:bodyPr/>
                    <a:lstStyle/>
                    <a:p>
                      <a:pPr marL="0" marR="0" algn="ctr">
                        <a:spcBef>
                          <a:spcPts val="0"/>
                        </a:spcBef>
                        <a:spcAft>
                          <a:spcPts val="0"/>
                        </a:spcAft>
                      </a:pPr>
                      <a:r>
                        <a:rPr lang="en-IN" sz="1400">
                          <a:effectLst/>
                          <a:latin typeface="Times New Roman" panose="02020603050405020304" pitchFamily="18" charset="0"/>
                          <a:cs typeface="Times New Roman" panose="02020603050405020304" pitchFamily="18" charset="0"/>
                        </a:rPr>
                        <a:t>58.75</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tc>
                <a:tc>
                  <a:txBody>
                    <a:bodyPr/>
                    <a:lstStyle/>
                    <a:p>
                      <a:pPr marL="0" marR="0" algn="ctr">
                        <a:spcBef>
                          <a:spcPts val="0"/>
                        </a:spcBef>
                        <a:spcAft>
                          <a:spcPts val="0"/>
                        </a:spcAft>
                      </a:pPr>
                      <a:r>
                        <a:rPr lang="en-IN" sz="1400">
                          <a:effectLst/>
                          <a:latin typeface="Times New Roman" panose="02020603050405020304" pitchFamily="18" charset="0"/>
                          <a:cs typeface="Times New Roman" panose="02020603050405020304" pitchFamily="18" charset="0"/>
                        </a:rPr>
                        <a:t>27.5</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tc>
                <a:tc>
                  <a:txBody>
                    <a:bodyPr/>
                    <a:lstStyle/>
                    <a:p>
                      <a:pPr marL="0" marR="0" algn="ctr">
                        <a:spcBef>
                          <a:spcPts val="0"/>
                        </a:spcBef>
                        <a:spcAft>
                          <a:spcPts val="0"/>
                        </a:spcAft>
                      </a:pPr>
                      <a:r>
                        <a:rPr lang="en-IN" sz="1400">
                          <a:effectLst/>
                          <a:latin typeface="Times New Roman" panose="02020603050405020304" pitchFamily="18" charset="0"/>
                          <a:cs typeface="Times New Roman" panose="02020603050405020304" pitchFamily="18" charset="0"/>
                        </a:rPr>
                        <a:t>72.5</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tc>
                <a:tc>
                  <a:txBody>
                    <a:bodyPr/>
                    <a:lstStyle/>
                    <a:p>
                      <a:pPr marL="0" marR="0" algn="ctr">
                        <a:spcBef>
                          <a:spcPts val="0"/>
                        </a:spcBef>
                        <a:spcAft>
                          <a:spcPts val="0"/>
                        </a:spcAft>
                      </a:pPr>
                      <a:r>
                        <a:rPr lang="en-IN" sz="1400">
                          <a:effectLst/>
                          <a:latin typeface="Times New Roman" panose="02020603050405020304" pitchFamily="18" charset="0"/>
                          <a:cs typeface="Times New Roman" panose="02020603050405020304" pitchFamily="18" charset="0"/>
                        </a:rPr>
                        <a:t>21.25</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tc>
                <a:tc>
                  <a:txBody>
                    <a:bodyPr/>
                    <a:lstStyle/>
                    <a:p>
                      <a:pPr marL="0" marR="0" algn="ctr">
                        <a:spcBef>
                          <a:spcPts val="0"/>
                        </a:spcBef>
                        <a:spcAft>
                          <a:spcPts val="0"/>
                        </a:spcAft>
                      </a:pPr>
                      <a:r>
                        <a:rPr lang="en-IN" sz="1400">
                          <a:effectLst/>
                          <a:latin typeface="Times New Roman" panose="02020603050405020304" pitchFamily="18" charset="0"/>
                          <a:cs typeface="Times New Roman" panose="02020603050405020304" pitchFamily="18" charset="0"/>
                        </a:rPr>
                        <a:t>78.75</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tc>
                <a:extLst>
                  <a:ext uri="{0D108BD9-81ED-4DB2-BD59-A6C34878D82A}">
                    <a16:rowId xmlns:a16="http://schemas.microsoft.com/office/drawing/2014/main" val="3722153012"/>
                  </a:ext>
                </a:extLst>
              </a:tr>
              <a:tr h="438141">
                <a:tc>
                  <a:txBody>
                    <a:bodyPr/>
                    <a:lstStyle/>
                    <a:p>
                      <a:pPr marL="0" marR="0" indent="0" algn="ctr">
                        <a:lnSpc>
                          <a:spcPct val="95000"/>
                        </a:lnSpc>
                        <a:spcBef>
                          <a:spcPts val="0"/>
                        </a:spcBef>
                        <a:spcAft>
                          <a:spcPts val="0"/>
                        </a:spcAft>
                        <a:tabLst>
                          <a:tab pos="182880" algn="l"/>
                        </a:tabLst>
                      </a:pPr>
                      <a:r>
                        <a:rPr lang="en-IN" sz="1400" spc="-5">
                          <a:effectLst/>
                          <a:latin typeface="Times New Roman" panose="02020603050405020304" pitchFamily="18" charset="0"/>
                          <a:cs typeface="Times New Roman" panose="02020603050405020304" pitchFamily="18" charset="0"/>
                        </a:rPr>
                        <a:t>Average</a:t>
                      </a:r>
                      <a:endParaRPr lang="en-US" sz="1800" spc="-5">
                        <a:effectLst/>
                        <a:latin typeface="Times New Roman" panose="02020603050405020304" pitchFamily="18" charset="0"/>
                        <a:ea typeface="MS Mincho"/>
                        <a:cs typeface="Times New Roman" panose="02020603050405020304" pitchFamily="18" charset="0"/>
                      </a:endParaRPr>
                    </a:p>
                  </a:txBody>
                  <a:tcPr marL="27305" marR="27305" marT="0" marB="0" anchor="ctr"/>
                </a:tc>
                <a:tc gridSpan="2">
                  <a:txBody>
                    <a:bodyPr/>
                    <a:lstStyle/>
                    <a:p>
                      <a:pPr marL="0" marR="0" indent="0" algn="ctr">
                        <a:lnSpc>
                          <a:spcPct val="95000"/>
                        </a:lnSpc>
                        <a:spcBef>
                          <a:spcPts val="0"/>
                        </a:spcBef>
                        <a:spcAft>
                          <a:spcPts val="0"/>
                        </a:spcAft>
                        <a:tabLst>
                          <a:tab pos="182880" algn="l"/>
                        </a:tabLst>
                      </a:pPr>
                      <a:r>
                        <a:rPr lang="en-IN" sz="1400" spc="-5" dirty="0">
                          <a:effectLst/>
                          <a:latin typeface="Times New Roman" panose="02020603050405020304" pitchFamily="18" charset="0"/>
                          <a:cs typeface="Times New Roman" panose="02020603050405020304" pitchFamily="18" charset="0"/>
                        </a:rPr>
                        <a:t>56.875</a:t>
                      </a:r>
                      <a:endParaRPr lang="en-US" sz="1800" spc="-5" dirty="0">
                        <a:effectLst/>
                        <a:latin typeface="Times New Roman" panose="02020603050405020304" pitchFamily="18" charset="0"/>
                        <a:ea typeface="MS Mincho"/>
                        <a:cs typeface="Times New Roman" panose="02020603050405020304" pitchFamily="18" charset="0"/>
                      </a:endParaRPr>
                    </a:p>
                  </a:txBody>
                  <a:tcPr marL="27305" marR="27305" marT="0" marB="0" anchor="ctr"/>
                </a:tc>
                <a:tc hMerge="1">
                  <a:txBody>
                    <a:bodyPr/>
                    <a:lstStyle/>
                    <a:p>
                      <a:endParaRPr lang="en-US"/>
                    </a:p>
                  </a:txBody>
                  <a:tcPr/>
                </a:tc>
                <a:tc gridSpan="2">
                  <a:txBody>
                    <a:bodyPr/>
                    <a:lstStyle/>
                    <a:p>
                      <a:pPr marL="0" marR="0" indent="0" algn="ctr">
                        <a:lnSpc>
                          <a:spcPct val="95000"/>
                        </a:lnSpc>
                        <a:spcBef>
                          <a:spcPts val="0"/>
                        </a:spcBef>
                        <a:spcAft>
                          <a:spcPts val="0"/>
                        </a:spcAft>
                        <a:tabLst>
                          <a:tab pos="182880" algn="l"/>
                        </a:tabLst>
                      </a:pPr>
                      <a:r>
                        <a:rPr lang="en-IN" sz="1400" spc="-5" dirty="0">
                          <a:effectLst/>
                          <a:latin typeface="Times New Roman" panose="02020603050405020304" pitchFamily="18" charset="0"/>
                          <a:cs typeface="Times New Roman" panose="02020603050405020304" pitchFamily="18" charset="0"/>
                        </a:rPr>
                        <a:t>67.5</a:t>
                      </a:r>
                      <a:endParaRPr lang="en-US" sz="1800" spc="-5" dirty="0">
                        <a:effectLst/>
                        <a:latin typeface="Times New Roman" panose="02020603050405020304" pitchFamily="18" charset="0"/>
                        <a:ea typeface="MS Mincho"/>
                        <a:cs typeface="Times New Roman" panose="02020603050405020304" pitchFamily="18" charset="0"/>
                      </a:endParaRPr>
                    </a:p>
                  </a:txBody>
                  <a:tcPr marL="27305" marR="27305" marT="0" marB="0" anchor="ctr"/>
                </a:tc>
                <a:tc hMerge="1">
                  <a:txBody>
                    <a:bodyPr/>
                    <a:lstStyle/>
                    <a:p>
                      <a:endParaRPr lang="en-US"/>
                    </a:p>
                  </a:txBody>
                  <a:tcPr/>
                </a:tc>
                <a:tc gridSpan="2">
                  <a:txBody>
                    <a:bodyPr/>
                    <a:lstStyle/>
                    <a:p>
                      <a:pPr marL="0" marR="0" indent="0" algn="ctr">
                        <a:lnSpc>
                          <a:spcPct val="95000"/>
                        </a:lnSpc>
                        <a:spcBef>
                          <a:spcPts val="0"/>
                        </a:spcBef>
                        <a:spcAft>
                          <a:spcPts val="0"/>
                        </a:spcAft>
                        <a:tabLst>
                          <a:tab pos="182880" algn="l"/>
                        </a:tabLst>
                      </a:pPr>
                      <a:r>
                        <a:rPr lang="en-IN" sz="1400" spc="-5" dirty="0">
                          <a:effectLst/>
                          <a:latin typeface="Times New Roman" panose="02020603050405020304" pitchFamily="18" charset="0"/>
                          <a:cs typeface="Times New Roman" panose="02020603050405020304" pitchFamily="18" charset="0"/>
                        </a:rPr>
                        <a:t>75.0</a:t>
                      </a:r>
                      <a:endParaRPr lang="en-US" sz="1800" spc="-5" dirty="0">
                        <a:effectLst/>
                        <a:latin typeface="Times New Roman" panose="02020603050405020304" pitchFamily="18" charset="0"/>
                        <a:ea typeface="MS Mincho"/>
                        <a:cs typeface="Times New Roman" panose="02020603050405020304" pitchFamily="18" charset="0"/>
                      </a:endParaRPr>
                    </a:p>
                  </a:txBody>
                  <a:tcPr marL="27305" marR="27305" marT="0" marB="0" anchor="ctr"/>
                </a:tc>
                <a:tc hMerge="1">
                  <a:txBody>
                    <a:bodyPr/>
                    <a:lstStyle/>
                    <a:p>
                      <a:endParaRPr lang="en-US"/>
                    </a:p>
                  </a:txBody>
                  <a:tcPr/>
                </a:tc>
                <a:tc gridSpan="2">
                  <a:txBody>
                    <a:bodyPr/>
                    <a:lstStyle/>
                    <a:p>
                      <a:pPr marL="0" marR="0" indent="0" algn="ctr">
                        <a:lnSpc>
                          <a:spcPct val="95000"/>
                        </a:lnSpc>
                        <a:spcBef>
                          <a:spcPts val="0"/>
                        </a:spcBef>
                        <a:spcAft>
                          <a:spcPts val="0"/>
                        </a:spcAft>
                        <a:tabLst>
                          <a:tab pos="182880" algn="l"/>
                        </a:tabLst>
                      </a:pPr>
                      <a:r>
                        <a:rPr lang="en-IN" sz="1400" spc="-5" dirty="0">
                          <a:effectLst/>
                          <a:latin typeface="Times New Roman" panose="02020603050405020304" pitchFamily="18" charset="0"/>
                          <a:cs typeface="Times New Roman" panose="02020603050405020304" pitchFamily="18" charset="0"/>
                        </a:rPr>
                        <a:t>81.875</a:t>
                      </a:r>
                      <a:endParaRPr lang="en-US" sz="1800" spc="-5" dirty="0">
                        <a:effectLst/>
                        <a:latin typeface="Times New Roman" panose="02020603050405020304" pitchFamily="18" charset="0"/>
                        <a:ea typeface="MS Mincho"/>
                        <a:cs typeface="Times New Roman" panose="02020603050405020304" pitchFamily="18" charset="0"/>
                      </a:endParaRPr>
                    </a:p>
                  </a:txBody>
                  <a:tcPr marL="27305" marR="27305" marT="0" marB="0" anchor="ctr"/>
                </a:tc>
                <a:tc hMerge="1">
                  <a:txBody>
                    <a:bodyPr/>
                    <a:lstStyle/>
                    <a:p>
                      <a:endParaRPr lang="en-US"/>
                    </a:p>
                  </a:txBody>
                  <a:tcPr/>
                </a:tc>
                <a:extLst>
                  <a:ext uri="{0D108BD9-81ED-4DB2-BD59-A6C34878D82A}">
                    <a16:rowId xmlns:a16="http://schemas.microsoft.com/office/drawing/2014/main" val="2758402314"/>
                  </a:ext>
                </a:extLst>
              </a:tr>
            </a:tbl>
          </a:graphicData>
        </a:graphic>
      </p:graphicFrame>
    </p:spTree>
    <p:extLst>
      <p:ext uri="{BB962C8B-B14F-4D97-AF65-F5344CB8AC3E}">
        <p14:creationId xmlns:p14="http://schemas.microsoft.com/office/powerpoint/2010/main" val="179907777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367</TotalTime>
  <Words>1605</Words>
  <Application>Microsoft Office PowerPoint</Application>
  <PresentationFormat>On-screen Show (4:3)</PresentationFormat>
  <Paragraphs>408</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Calibri Light</vt:lpstr>
      <vt:lpstr>Cambria Math</vt:lpstr>
      <vt:lpstr>MS Mincho</vt:lpstr>
      <vt:lpstr>Times New Roman</vt:lpstr>
      <vt:lpstr>Office Theme</vt:lpstr>
      <vt:lpstr>Paper ID-475: Local Gradient Difference Features for Classification of 2D-3D Natural Scene Text Images Lokesh NANDANWAR, Palaiahnakote Shivakumara, Ramachandra Raghavendra, Tong Lu, Umapada Pal and Daniel Lopresti and Nor Badrul Anuar</vt:lpstr>
      <vt:lpstr>The Proposed Method</vt:lpstr>
      <vt:lpstr>The Proposed Method</vt:lpstr>
      <vt:lpstr>The Proposed Method</vt:lpstr>
      <vt:lpstr>The Proposed Method</vt:lpstr>
      <vt:lpstr>The Proposed Method</vt:lpstr>
      <vt:lpstr>The Proposed Method</vt:lpstr>
      <vt:lpstr>Experimental Results</vt:lpstr>
      <vt:lpstr>Experimental Results</vt:lpstr>
      <vt:lpstr>Experimental Results</vt:lpstr>
      <vt:lpstr>Experimental Results</vt:lpstr>
      <vt:lpstr>Conclusion and Future Work</vt:lpstr>
      <vt:lpstr>Thank you for your patience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Moments based Fuzzy Similarity Measure for Text Detection in Distorted Social Media Images Soumyadip Roy, 2Palaiahnakote Shivakumara, 1Umapada Pal, 3Tong Lu and 4Michael Blumenstein</dc:title>
  <dc:creator>Shiva</dc:creator>
  <cp:lastModifiedBy>Shiva</cp:lastModifiedBy>
  <cp:revision>28</cp:revision>
  <dcterms:created xsi:type="dcterms:W3CDTF">2019-11-12T06:09:02Z</dcterms:created>
  <dcterms:modified xsi:type="dcterms:W3CDTF">2020-12-08T12:41:53Z</dcterms:modified>
</cp:coreProperties>
</file>