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6" r:id="rId3"/>
    <p:sldId id="278" r:id="rId4"/>
    <p:sldId id="277" r:id="rId5"/>
    <p:sldId id="279" r:id="rId6"/>
    <p:sldId id="280" r:id="rId7"/>
    <p:sldId id="257" r:id="rId8"/>
    <p:sldId id="258" r:id="rId9"/>
    <p:sldId id="259" r:id="rId10"/>
    <p:sldId id="281" r:id="rId11"/>
    <p:sldId id="282" r:id="rId12"/>
    <p:sldId id="26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13/01/2021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16057-06CC-4D0A-A374-9EAA62D8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9657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13/01/2021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46043-190C-45F4-B212-1000003A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8264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6043-190C-45F4-B212-1000003AF154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13/01/2021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0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0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5034" cy="365125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Freestyle Script" panose="030804020302050B0404" pitchFamily="66" charset="0"/>
              </a:defRPr>
            </a:lvl1pPr>
          </a:lstStyle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62994" y="6356350"/>
            <a:ext cx="5913119" cy="365125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Freestyle Script" panose="030804020302050B0404" pitchFamily="66" charset="0"/>
              </a:defRPr>
            </a:lvl1pPr>
          </a:lstStyle>
          <a:p>
            <a:r>
              <a:rPr lang="en-GB" dirty="0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46080" y="6356350"/>
            <a:ext cx="80772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2E22A7C5-34B5-48BC-8998-A73512233B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4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8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4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7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9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7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A7C5-34B5-48BC-8998-A73512233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4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9.xml"/><Relationship Id="rId7" Type="http://schemas.openxmlformats.org/officeDocument/2006/relationships/image" Target="../media/image5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tags" Target="../tags/tag40.xml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43.xml"/><Relationship Id="rId7" Type="http://schemas.openxmlformats.org/officeDocument/2006/relationships/image" Target="../media/image59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tags" Target="../tags/tag11.xml"/><Relationship Id="rId21" Type="http://schemas.openxmlformats.org/officeDocument/2006/relationships/image" Target="../media/image24.png"/><Relationship Id="rId7" Type="http://schemas.openxmlformats.org/officeDocument/2006/relationships/tags" Target="../tags/tag15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tags" Target="../tags/tag10.xml"/><Relationship Id="rId16" Type="http://schemas.microsoft.com/office/2007/relationships/hdphoto" Target="../media/hdphoto1.wdp"/><Relationship Id="rId20" Type="http://schemas.openxmlformats.org/officeDocument/2006/relationships/image" Target="../media/image23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5.png"/><Relationship Id="rId5" Type="http://schemas.openxmlformats.org/officeDocument/2006/relationships/tags" Target="../tags/tag1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tags" Target="../tags/tag1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17.xml"/><Relationship Id="rId16" Type="http://schemas.openxmlformats.org/officeDocument/2006/relationships/image" Target="../media/image3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7.png"/><Relationship Id="rId5" Type="http://schemas.openxmlformats.org/officeDocument/2006/relationships/tags" Target="../tags/tag20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tags" Target="../tags/tag19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5.xml"/><Relationship Id="rId7" Type="http://schemas.openxmlformats.org/officeDocument/2006/relationships/image" Target="../media/image3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26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9.xml"/><Relationship Id="rId7" Type="http://schemas.openxmlformats.org/officeDocument/2006/relationships/image" Target="../media/image4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3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35.xml"/><Relationship Id="rId10" Type="http://schemas.openxmlformats.org/officeDocument/2006/relationships/image" Target="../media/image46.png"/><Relationship Id="rId4" Type="http://schemas.openxmlformats.org/officeDocument/2006/relationships/tags" Target="../tags/tag34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84" y="76661"/>
            <a:ext cx="5120640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" y="76661"/>
            <a:ext cx="1270816" cy="128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6" y="76661"/>
            <a:ext cx="2658572" cy="1280160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\center{\textbf{DCT/IDCT Filter Design for Ultrasound \\&#10;Image Filtering}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16" y="1834896"/>
            <a:ext cx="8813603" cy="914400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\center{Barmak Honarvar Shakibaei Asli*, Jan Flusser, Yifan Zhao,\\ &#10;John Ahmet Erkoyuncu and Rajkumar Roy}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72" y="2930191"/>
            <a:ext cx="7223637" cy="59436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xcolor}&#10;\pagestyle{empty}&#10;\begin{document}&#10;\definecolor{blue(ncs)}{rgb}{0.0, 0.53, 0.74}&#10;&#10;\center{\textcolor{blue(ncs)}&#10;{Through-Life Engineering Services Centre, School of Aerospace, Transport and Manufacturing, Cranfield University, UK}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28" y="3806493"/>
            <a:ext cx="8912282" cy="548640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xcolor}&#10;\pagestyle{empty}&#10;\begin{document}&#10;&#10;\definecolor{blue(ncs)}{rgb}{0.0, 0.53, 0.74}&#10;\center\textcolor{blue(ncs)}{&#10;{Czech Academy of Sciences, The Institute of Information Theory and Automation (UTIA), Prague, Czech Republic}}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72" y="4575705"/>
            <a:ext cx="7557445" cy="539496"/>
          </a:xfrm>
          <a:prstGeom prst="rect">
            <a:avLst/>
          </a:prstGeom>
        </p:spPr>
      </p:pic>
      <p:pic>
        <p:nvPicPr>
          <p:cNvPr id="21" name="Picture 20" descr="\documentclass{article}&#10;\usepackage{amsmath}&#10;\pagestyle{empty}&#10;\begin{document}&#10;&#10;*\underline{barmak@cranfield.ac.uk}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74" y="5366046"/>
            <a:ext cx="2723515" cy="228600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begin{document}&#10;&#10;January 10-15, 2021, Milan, Italy&#10;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31" y="6473479"/>
            <a:ext cx="3313371" cy="2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 descr="\documentclass{article}&#10;\usepackage{amsmath}&#10;\pagestyle{empty}&#10;\begin{document}&#10;&#10;$\bullet$ DCT-based Ultrasound Image Filtering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6" y="207936"/>
            <a:ext cx="4959296" cy="250202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\noindent $\bullet$ Similar to Wiener filter, the Wiener DCT-based filter in the DCT domain can be formulated as:&#10;&#10;\begin{equation}&#10;    \widehat{H}_W(k_1,k_2)=\frac{\widehat{P}_x(k_1,k_2)}{\widehat{P}_x(k_1,k_2)+\lambda(k_1,k_2)\sigma^2}&#10;  \\ \nonumber&#10;\end{equation}&#10;&#10;\noindent where $\widehat{H}_W(k_1,k_2)$ is an estimate of the frequency response of the Wiener filter and $\widehat{P}_x(k_1,k_2)$ is power spectral density estimates of the noise-free image and $\sigma^2$ is noise variance since $\lambda(k_1,k_2)$ is proportional to the image size, and $\lambda(0,0)=0$ because we assume the Gaussian noise to have zero mean.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7" y="2293365"/>
            <a:ext cx="7086598" cy="2341971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\noindent $\bullet$ The model of speckle noise in ultrasound images:&#10;&#10;\begin{equation}&#10;    g(n,m)=x(n,m)v(n,m)+\eta(n,m)&#10;  \\ \nonumber&#10;\end{equation}&#10;&#10;\noindent where $g(n,m)$ is an observed noisy image, $n$ and $m$ are the image pixel values, $x(n,m)$ denotes a noise-free image, $v(n,m)$ and $\eta(n,m)$ are multiplicative noise and white Gaussian noise not correlated with $x(n,m)$, respectively.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9" y="605920"/>
            <a:ext cx="7090612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56" y="55416"/>
            <a:ext cx="4545782" cy="630936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noindent $\bullet$ By assigning the unit gain for all spatial DCT coefficients where $\left|U(k_1,k_2)\right|\geq\beta \sigma$ and zero gain otherwise. The hard thresholding technique:&#10;&#10;&#10;\begin{equation}&#10;    H_{T}\left( k_{1},k_{2}\right) =\begin{cases}1\,\,\ ;\,\,\ \left|U(k_1,k_2)\right|\geq\beta \sigma\\ 0\,\,\ ;\,\,\ \text{otherwise}\end{cases},&#10;  \\ \nonumber&#10;\end{equation}&#10;&#10;\noindent where $\beta$ is a control parameter.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8" y="4786773"/>
            <a:ext cx="7018932" cy="15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\documentclass{article}&#10;\usepackage{amsmath}&#10;\pagestyle{empty}&#10;\begin{document}&#10;&#10;\noindent $\bullet$ Ultrasound Image Reconstruction Using \\ Proposed Filter Structure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6" y="207937"/>
            <a:ext cx="5047116" cy="573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42" y="89477"/>
            <a:ext cx="5143664" cy="6266873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\noindent $\bullet$ The structural similarity (SSIM) index to measure the performance of the proposed&#10;IDCT filtering. Lower values of SNIRE and higher values&#10;of SSIM means a better reconstruction with less error.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" y="2668734"/>
            <a:ext cx="6858000" cy="629559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\noindent $\bullet$ The statistical-normalization image&#10;reconstruction error (SNIRE) for measuring the difference between the original image and the enhanced image by using pixel values. \\&#10;\noindent $\bullet$ The blind/referenceless image spatial quality evaluator (BRISQUE) is applied to get a score for image measurement from a natural image model.&#10;For this score, lower values conduct us to a better subjective quality. These scores show that the quality of enhanced images are improved after DCT filtering processes.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" y="935130"/>
            <a:ext cx="6859199" cy="162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3" y="3222913"/>
            <a:ext cx="4572000" cy="34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4251" y="260989"/>
            <a:ext cx="2276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Picture 14" descr="\documentclass{article}&#10;\usepackage{amsmath}&#10;\pagestyle{empty}&#10;\begin{document}&#10;&#10;\begin{itemize}&#10; \item A new approach for DCT/IDCT calculation based on FIR filter structures and its performance on ultrasound image filtering and reconstruction&#10;\item  Using convolution model of DCT to use its Z-transform for designing an FIR digital filter network &#10;\item  Applying the same method to find a recursive filter to reconstruct ultrasound images using IDCT structure&#10;\item  To validate the performance of the new filters, a set of normal/abnormal fetus ultrasound images have been used&#10;\item  By choosing a correct threshold level, the denoising results using our method is better than the classical Wiener filter denoising while the proposed filter is simpler and faster&#10;\item  To illustrate the proposed method accuracy, BRISQUE, SNIRE and SSIM indexes showed the image quality scores, the error measurement and the structural similarity in our analysis, respectively&#10;\item  The main advantage of the proposed method is the speed and the ability to perform both lossy and loss-less reconstruction&#10;\end{itemize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260989"/>
            <a:ext cx="8412480" cy="60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 descr="\documentclass{article}&#10;\usepackage{amsmath}&#10;\pagestyle{empty}&#10;\begin{document}&#10;&#10;\noindent \textbf{Thank You} \\&#10;Any Questions?&#10;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90" y="1958109"/>
            <a:ext cx="8229600" cy="25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08448" y="187098"/>
            <a:ext cx="2121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Overview 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 descr="\documentclass{article}&#10;\usepackage{amsmath}&#10;\pagestyle{empty}&#10;\begin{document}&#10;&#10;\begin{minipage}[t]{2\linewidth}&#10;    \begin{itemize}&#10;     \item{Introduction}&#10;     \item{Derivation of an FIR Filter For 1-D DCT/IDCT}&#10;      \item{Generalized algorithms for 2-D DCT/IDCT Implementation}&#10;      \item{Experimental Results}&#10;      \begin{itemize}&#10;        \item{Computational Time}&#10;       \item{DCT-based Ultrasound Image Filtering}&#10;        \item{Ultrasound Image Reconstruction Using Proposed Filter Structure}&#10;      \end{itemize}&#10;      \item{Conclusion}&#10;    \end{itemize}&#10;\end{minipage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4" y="1044596"/>
            <a:ext cx="106066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8448" y="187098"/>
            <a:ext cx="2685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Introduction 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8" descr="\documentclass{article}&#10;\usepackage{amsmath}&#10;\pagestyle{empty}&#10;\begin{document}&#10;&#10;\begin{itemize}&#10;\item Medical ultrasound images are usually corrupted by noise in its acquisition and transmission&#10;\item Ultrasound images have two main noise components - electronic noise, modeled as an additive white Gaussian noise, &#10;and speckle noise&#10;\item In raw RF data, speckle noise is multiplicative but in the B-mode image we consider it as an additive noise which is correlated with the signal and is not Gaussian&#10;\item Filtering techniques can be classified as single scale spatial filtering (linear, nonlinear, adaptive methods, etc.) and multiscale filtering &#10;(diffusion-based methods, DCT, Wiener, wavelet, curvelet, etc.)&#10;\item The proposed FIR filters make an automatic system to accelerate the generated DCT coefficients to apply it for the proposed DCT-based ultrasound image filtering&#10;\end{itemize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60" y="875397"/>
            <a:ext cx="9661235" cy="54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8448" y="187098"/>
            <a:ext cx="5543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Blur and Noise Formulation 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Picture 18" descr="\documentclass{article}&#10;\usepackage{amsmath}&#10;\pagestyle{empty}&#10;\begin{document}&#10;&#10;&#10;    $g(n,m)\:\:\:=\:\:\:x(n,m)\:\:\: \ast \:\:\: h(n,m)\:\:\:+\:\:\: \eta(n,m)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9" y="1343753"/>
            <a:ext cx="10946114" cy="540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6520" y="2090961"/>
            <a:ext cx="2560320" cy="2560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3234" y="2090961"/>
            <a:ext cx="2573795" cy="256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294" y="2090961"/>
            <a:ext cx="2560320" cy="2560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7639" y="2090961"/>
            <a:ext cx="2564796" cy="2560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3" y="3043785"/>
            <a:ext cx="10886922" cy="539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5" y="4906912"/>
            <a:ext cx="10886922" cy="539496"/>
          </a:xfrm>
          <a:prstGeom prst="rect">
            <a:avLst/>
          </a:prstGeom>
        </p:spPr>
      </p:pic>
      <p:pic>
        <p:nvPicPr>
          <p:cNvPr id="26" name="Picture 25" descr="\documentclass{article}&#10;\usepackage{amsmath}&#10;\pagestyle{empty}&#10;\begin{document}&#10;&#10;$\{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3079" y="4108295"/>
            <a:ext cx="368205" cy="2964473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\textbf{Degraded image}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2" y="5039517"/>
            <a:ext cx="2455641" cy="27122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\textbf{Original image}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87" y="5063340"/>
            <a:ext cx="2200008" cy="270687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textbf{PSF} &#10;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04" y="5054534"/>
            <a:ext cx="646124" cy="222932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\textbf{Noise}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3" y="5045286"/>
            <a:ext cx="890549" cy="230588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xcolor}&#10;\pagestyle{empty}&#10;\begin{document}&#10;&#10;\definecolor{aurometalsaurus}{rgb}{0.43, 0.5, 0.5}&#10;&#10;\textcolor{aurometalsaurus}{\textbf{Point spread function}}&#10;&#10;&#10;\end{document}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23" y="5840710"/>
            <a:ext cx="332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251" y="260989"/>
            <a:ext cx="7599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Derivation of an FIR Filter For 1-D </a:t>
            </a:r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DCT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10" descr="\documentclass{article}&#10;\usepackage{amsmath}&#10;\pagestyle{empty}&#10;\begin{document}&#10;&#10;\textbf{Theorem 1.} A discrete transformation of a discrete signal, $f(n)$ of length $N$, over a kernel function of $g(n,k)$ &#10;can be derived by the discrete convolution of the kernel and the flipped signal which is evaluated at $N-1$.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3" y="932874"/>
            <a:ext cx="9390243" cy="91440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\begin{equation}&#10;\begin{aligned}&#10;  F_k = f^F(n) \ast g(n,k) \Bigg|_{n=N-1}&#10; \\ \nonumber&#10;  \end{aligned}&#10;\end{equation}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975721"/>
            <a:ext cx="2848929" cy="73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1" y="1863572"/>
            <a:ext cx="3566160" cy="9318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72" y="3055243"/>
            <a:ext cx="5808173" cy="2560320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\begin{equation}&#10;\begin{aligned}&#10;X_k &amp;= c(k) \sum_{n=0}^{N-1} x(n) \cos \left[\frac{\pi}{N}\left(n+\frac{1}{2}\right)k\right]  \\&#10;    &amp;= c(k) \left\{x^F\left( n\right) \ast h_k\left( n\right) \Bigg|_{n=N-1}\right\}&#10;\\ \nonumber&#10;\end{aligned}&#10;\end{equation}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2" y="2895889"/>
            <a:ext cx="4205940" cy="160020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\begin{equation}&#10;H_k(z)=\frac{\alpha_k \left(1-z^{-1}\right)}{1-2z^{-1} \cos \varphi_k +z^{-2}}&#10;\\ \nonumber&#10;\end{equation}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4653108"/>
            <a:ext cx="3445635" cy="640080"/>
          </a:xfrm>
          <a:prstGeom prst="rect">
            <a:avLst/>
          </a:prstGeom>
        </p:spPr>
      </p:pic>
      <p:pic>
        <p:nvPicPr>
          <p:cNvPr id="19" name="Picture 18" descr="\documentclass{article}&#10;\usepackage{amsmath}&#10;\pagestyle{empty}&#10;\begin{document}&#10;&#10;where $\alpha_k=\cos \left(\frac{\pi k}{2N}\right)$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4" y="5548964"/>
            <a:ext cx="2334413" cy="320040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begin{document}&#10;&#10;\textbf{DCT network:} Recursive FIR filter structure to generate \textbf{DCT-II} coefficients for $k=0,1,\ldots,N-1$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63" y="5671054"/>
            <a:ext cx="7310482" cy="445308"/>
          </a:xfrm>
          <a:prstGeom prst="rect">
            <a:avLst/>
          </a:prstGeom>
        </p:spPr>
      </p:pic>
      <p:pic>
        <p:nvPicPr>
          <p:cNvPr id="30" name="Picture 29" descr="\documentclass{article}&#10;\usepackage{amsmath}&#10;\usepackage{xcolor}&#10;\pagestyle{empty}&#10;\begin{document}&#10;&#10;\begin{equation}&#10;\begin{aligned}&#10;\textcolor{red}{\textbf{Recursive equation:}} \\ &#10; X_k(n) &amp;= c(k) \biggl\{\Big[x^F(n)-x^F(n-1)\Big] \cos\left(\frac{\varphi_k}{2}\right) \\&#10;        &amp;+ 2 \cos\varphi_k X_k(n-1)-X_k(n-2)\biggr\}&#10;\\ \nonumber&#10;\end{aligned}&#10;\end{equation}&#10;&#10;&#10;\end{document}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35" y="1980366"/>
            <a:ext cx="4068009" cy="100584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702694" y="1872829"/>
            <a:ext cx="4387705" cy="114638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4251" y="260989"/>
            <a:ext cx="7599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Derivation of an FIR Filter For 1-D </a:t>
            </a:r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IDCT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 descr="\documentclass{article}&#10;\usepackage{amsmath}&#10;\pagestyle{empty}&#10;\begin{document}&#10;&#10;\begin{equation}&#10;\begin{aligned}&#10;x(n) &amp;=  \sum_{n=0}^{N-1} c(k) X_k \cos \left[\frac{\pi}{N}\left(n+\frac{1}{2}\right)k\right]  \\&#10;     &amp;= Y^F\left( k\right) \ast h_n\left( k\right) \Bigg|_{k=N-1}&#10;\\ \nonumber&#10;\end{aligned}&#10;\end{equation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997987"/>
            <a:ext cx="4045131" cy="155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91" y="616589"/>
            <a:ext cx="4847918" cy="3200400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\textbf{IDCT network:} Recursive FIR filter structure \\ to reconstruct the original signal from its DCT-II\\ coefficients for $n=0,1,\ldots,N-1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92" y="3797503"/>
            <a:ext cx="5130515" cy="750172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\begin{equation}&#10;H_n(z)=\frac{1-z^{-1} \cos \omega_n}{1-2z^{-1} \cos \omega_n +z^{-2}}&#10;\\ \nonumber&#10;\end{equation}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8" y="2643133"/>
            <a:ext cx="3264924" cy="566928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xcolor}&#10;\pagestyle{empty}&#10;\begin{document}&#10;&#10;\begin{equation}&#10;\begin{aligned}&#10;\textcolor{red}{\textbf{Recursive equation:}} \\&#10; x_n(k) &amp;= Y^F(k)- \left(\cos\omega_n\right) Y^F(k-1)+2\cos\omega_n \\&#10;        &amp; \times x_n(k-1)-x_n(k-2)&#10;\\ \nonumber&#10;\end{aligned}&#10;\end{equation}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5" y="3809617"/>
            <a:ext cx="6213884" cy="914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0340" y="3487560"/>
            <a:ext cx="6443733" cy="168480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4251" y="260989"/>
            <a:ext cx="11058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Generalized Algorithms For 2-D DCT/IDC Implementation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" name="Picture 21" descr="\documentclass{article}&#10;\usepackage{amsmath}&#10;\pagestyle{empty}&#10;\begin{document}&#10;&#10;\begin{equation}&#10;\begin{aligned}&#10;  X_{k_1,k_2}(n,m) &amp; = c_1(k_1) c_2(k_2) \biggl\{\Big[x^F(n,m)-x^F(n-1,m) \\&#10;                  &amp; - x^F(n,m-1)+x^F(n-1,m-1)\Big] \\&#10;          &amp; \times \cos\left(\frac{\varphi_{k_1}}{2}\right) \cos\left(\frac{\varphi_{k_2}}{2}\right) \\&#10;                   &amp; + 2 \cos\varphi_{k_1} \Big[X_{k_1,k_2}(n-1,m) \\&#10;          &amp; + X_{k_1,k_2}(n-1,m-2) \Big] \\&#10;          &amp; + 2 \cos\varphi_{k_2} \Big[X_{k_1,k_2}(n,m-1) \\&#10;          &amp; + X_{k_1,k_2}(n-2,m-1) \Big] \\&#10;          &amp; - 4 \cos\varphi_{k_1} \cos\varphi_{k_2} X_{k_1,k_2}(n-1,m-1) \\&#10;          &amp; - X_{k_1,k_2}(n,m-2) - X_{k_1,k_2}(n-2,m) \\&#10;          &amp; - X_{k_1,k_2}(n-2,m-2)\biggr\}     &#10;  \\ \nonumber&#10;\end{aligned}&#10;\end{equation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63" y="994994"/>
            <a:ext cx="5593157" cy="5029200"/>
          </a:xfrm>
          <a:prstGeom prst="rect">
            <a:avLst/>
          </a:prstGeom>
        </p:spPr>
      </p:pic>
      <p:pic>
        <p:nvPicPr>
          <p:cNvPr id="27" name="Picture 26" descr="\documentclass{article}&#10;\usepackage{amsmath}&#10;\pagestyle{empty}&#10;\begin{document}&#10;&#10;$\bullet$ For recursive formulas of 2-D DCT,\\&#10;we can follow 2-D version of 1-D DCT \\&#10;to obtain the right side recurrence relation\\&#10;for computing 2-D DCT.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" y="1126836"/>
            <a:ext cx="5142254" cy="1243584"/>
          </a:xfrm>
          <a:prstGeom prst="rect">
            <a:avLst/>
          </a:prstGeom>
        </p:spPr>
      </p:pic>
      <p:pic>
        <p:nvPicPr>
          <p:cNvPr id="38" name="Picture 37" descr="\documentclass{article}&#10;\usepackage{amsmath}&#10;\pagestyle{empty}&#10;\begin{document}&#10;&#10;$\bullet$ for $k_1,n=0,1,\ldots,N-1$ and \\&#10;$k_2,m=0,1,\ldots,M-1$ where \\&#10;$c_1(k_1)=\left[\delta(k_1)+\sqrt{2}u(k_1-1)\right]/ \sqrt{N}$,\\&#10;$c_2(k_2)=\left[\delta(k_2)+\sqrt{2}u(k_2-1)\right]/\sqrt{M}$, \\&#10;$\varphi_{k_1}=\pi k_1/N$ and $\varphi_{k_2}=\pi k_2/M$\\&#10;(for an image with size of $N \times M$)&#10; 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" y="2654366"/>
            <a:ext cx="4616330" cy="2011680"/>
          </a:xfrm>
          <a:prstGeom prst="rect">
            <a:avLst/>
          </a:prstGeom>
        </p:spPr>
      </p:pic>
      <p:pic>
        <p:nvPicPr>
          <p:cNvPr id="39" name="Picture 38" descr="\documentclass{article}&#10;\usepackage{amsmath}&#10;\pagestyle{empty}&#10;\begin{document}&#10;&#10;$\bullet$ It is easy to find a similar recursive \\&#10;formula as above for reconstructing the original \\&#10;image via its 2-D IDCT coefficients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4889697"/>
            <a:ext cx="6052997" cy="963495"/>
          </a:xfrm>
          <a:prstGeom prst="rect">
            <a:avLst/>
          </a:prstGeom>
        </p:spPr>
      </p:pic>
      <p:sp>
        <p:nvSpPr>
          <p:cNvPr id="37" name="Trapezoid 36"/>
          <p:cNvSpPr/>
          <p:nvPr/>
        </p:nvSpPr>
        <p:spPr>
          <a:xfrm rot="10800000">
            <a:off x="6114473" y="893398"/>
            <a:ext cx="5874326" cy="5202606"/>
          </a:xfrm>
          <a:prstGeom prst="trapezoid">
            <a:avLst>
              <a:gd name="adj" fmla="val 11886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58236" y="41688"/>
            <a:ext cx="4208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Experimental Results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2" name="Picture 31" descr="\documentclass{article}&#10;\usepackage{amsmath}&#10;\usepackage{caption}&#10;\usepackage{multirow}&#10;\pagestyle{empty}&#10;\begin{document}&#10;&#10;\begin{table}[b]&#10;\centering&#10;\caption*{Number of multiplication and addition operations \\ for computation of DCT coefficients}&#10;\label{tab:1}&#10;\begin{tabular}{cccll} &#10;\hline &#10;\multirow{2}{*}{Operation} &amp; \multicolumn{2}{l}{\underline{Fast algorithms}} &amp; \multicolumn{2}{l}{\multirow{2}{*}{Proposed  algorithm}} \\ [0.5ex]&#10;                           &amp; [2]          &amp;  [11]        &amp; \multicolumn{2}{l}{}                                     \\ &#10;\hline\hline &#10;Multiplication             &amp; 560              &amp; 245              &amp; \multicolumn{2}{c}{\textbf{162}}                                  \\&#10;Addition                   &amp; 2450             &amp; N/A              &amp; \multicolumn{2}{c}{\textbf{520}}                                  \\ [1ex]&#10;\hline&#10;\end{tabular}&#10;\end{table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7" y="4433988"/>
            <a:ext cx="6040272" cy="182880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noindent \textbf{References:}\\&#10;$\left[2\right]$ Che-Hong Chen, Bin-Da Liu, and Jar-Ferr Yang, IEEE Transactions on Circuits and Systems I: Regular Papers, vol. 51, no. 10, pp. 2017–2030, Oct. 2004\\&#10;$\left[11\right]$ S. Tsai and S.-M. Yang, Mathematical Problems in Engineering, vol. 2017, 2017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3" y="5069609"/>
            <a:ext cx="5646375" cy="110201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98221" y="5006900"/>
            <a:ext cx="6107545" cy="1220144"/>
          </a:xfrm>
          <a:prstGeom prst="round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\documentclass{article}&#10;\usepackage{amsmath}&#10;\pagestyle{empty}&#10;\begin{document}&#10;&#10;$\bullet$ Computational Time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6" y="207936"/>
            <a:ext cx="2727365" cy="246888"/>
          </a:xfrm>
          <a:prstGeom prst="rect">
            <a:avLst/>
          </a:prstGeom>
        </p:spPr>
      </p:pic>
      <p:pic>
        <p:nvPicPr>
          <p:cNvPr id="25" name="Picture 24" descr="\documentclass{article}&#10;\usepackage{amsmath}&#10;\pagestyle{empty}&#10;\begin{document}&#10;&#10;\begin{itemize}&#10;\item{Comparison with two reference algorithms: the direct recursive structure method [2] and the fast discrete cosine transform (FDCT) algorithm [11]}&#10;\item The number of multiplications has no reduction and is increased more than 100\% which is a drawback of this method. For the second fast DCT method described in [11], the authors achieved a 40\% of reduction in the number of multiplications with no improvement for decreasing of the additions number&#10;\item To compare those algorithms with the proposed method using digital filter technique, we obtained a 71\% and 34\% decrement in the number of multiplications comparing to [2] and [11], respectively. In terms of the number of additions, the proposed method has almost a 79\% reduction in comparison with [2]&#10;\end{itemize}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1" y="647762"/>
            <a:ext cx="7435218" cy="35506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36" y="682625"/>
            <a:ext cx="4218907" cy="3120544"/>
          </a:xfrm>
          <a:prstGeom prst="rect">
            <a:avLst/>
          </a:prstGeom>
        </p:spPr>
      </p:pic>
      <p:pic>
        <p:nvPicPr>
          <p:cNvPr id="29" name="Picture 28" descr="\documentclass{article}&#10;\usepackage{amsmath}&#10;\pagestyle{empty}&#10;\begin{document}&#10;&#10;\noindent Some examples of fetus ultrasound \\ data-set with the size of $400 \times 400$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52" y="3874266"/>
            <a:ext cx="2731999" cy="347472"/>
          </a:xfrm>
          <a:prstGeom prst="rect">
            <a:avLst/>
          </a:prstGeom>
        </p:spPr>
      </p:pic>
      <p:cxnSp>
        <p:nvCxnSpPr>
          <p:cNvPr id="34" name="Straight Connector 33"/>
          <p:cNvCxnSpPr>
            <a:stCxn id="25" idx="2"/>
            <a:endCxn id="25" idx="2"/>
          </p:cNvCxnSpPr>
          <p:nvPr/>
        </p:nvCxnSpPr>
        <p:spPr>
          <a:xfrm>
            <a:off x="3915830" y="41984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5566" y="4341091"/>
            <a:ext cx="111912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2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January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25th International Conference in Pattern Recognition,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A7C5-34B5-48BC-8998-A73512233BD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 descr="\documentclass{article}&#10;\usepackage{amsmath}&#10;\pagestyle{empty}&#10;\begin{document}&#10;&#10;\noindent Average elapsed CPU times in seconds: full set of DCT coefficients extraction/IDCT image reconstruction for ultrasound data-sets using different methods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1" y="424003"/>
            <a:ext cx="10070738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3" y="1330028"/>
            <a:ext cx="6093679" cy="457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48" y="1330028"/>
            <a:ext cx="60936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165"/>
  <p:tag name="ORIGINALWIDTH" val="2580.427"/>
  <p:tag name="LATEXADDIN" val="\documentclass{article}&#10;\usepackage{amsmath}&#10;\pagestyle{empty}&#10;\begin{document}&#10;&#10;\center{\textbf{DCT/IDCT Filter Design for Ultrasound \\&#10;Image Filtering}}&#10;&#10;&#10;&#10;\end{document}"/>
  <p:tag name="IGUANATEXSIZE" val="18"/>
  <p:tag name="IGUANATEXCURSOR" val="15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4.99441"/>
  <p:tag name="LATEXADDIN" val="\documentclass{article}&#10;\usepackage{amsmath}&#10;\pagestyle{empty}&#10;\begin{document}&#10;&#10;$\{$&#10;&#10;&#10;\end{document}"/>
  <p:tag name="IGUANATEXSIZE" val="18"/>
  <p:tag name="IGUANATEXCURSOR" val="84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9861"/>
  <p:tag name="ORIGINALWIDTH" val="1004.874"/>
  <p:tag name="LATEXADDIN" val="\documentclass{article}&#10;\usepackage{amsmath}&#10;\pagestyle{empty}&#10;\begin{document}&#10;&#10;\textbf{Degraded image}&#10;&#10;&#10;\end{document}"/>
  <p:tag name="IGUANATEXSIZE" val="18"/>
  <p:tag name="IGUANATEXCURSOR" val="104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908.1365"/>
  <p:tag name="LATEXADDIN" val="\documentclass{article}&#10;\usepackage{amsmath}&#10;\pagestyle{empty}&#10;\begin{document}&#10;&#10;\textbf{Original image}&#10;&#10;&#10;\end{document}"/>
  <p:tag name="IGUANATEXSIZE" val="18"/>
  <p:tag name="IGUANATEXCURSOR" val="104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256.468"/>
  <p:tag name="LATEXADDIN" val="\documentclass{article}&#10;\usepackage{amsmath}&#10;\pagestyle{empty}&#10;\begin{document}&#10;&#10;\textbf{PSF} &#10;&#10;&#10;&#10;\end{document}"/>
  <p:tag name="IGUANATEXSIZE" val="18"/>
  <p:tag name="IGUANATEXCURSOR" val="93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35.958"/>
  <p:tag name="LATEXADDIN" val="\documentclass{article}&#10;\usepackage{amsmath}&#10;\pagestyle{empty}&#10;\begin{document}&#10;&#10;\textbf{Noise}&#10;&#10;&#10;\end{document}"/>
  <p:tag name="IGUANATEXSIZE" val="18"/>
  <p:tag name="IGUANATEXCURSOR" val="9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9861"/>
  <p:tag name="ORIGINALWIDTH" val="1346.832"/>
  <p:tag name="LATEXADDIN" val="\documentclass{article}&#10;\usepackage{amsmath}&#10;\usepackage{xcolor}&#10;\pagestyle{empty}&#10;\begin{document}&#10;&#10;\definecolor{aurometalsaurus}{rgb}{0.43, 0.5, 0.5}&#10;&#10;\textcolor{aurometalsaurus}{\textbf{Point spread function}}&#10;&#10;&#10;\end{document}"/>
  <p:tag name="IGUANATEXSIZE" val="18"/>
  <p:tag name="IGUANATEXCURSOR" val="210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7.6978"/>
  <p:tag name="ORIGINALWIDTH" val="4289.464"/>
  <p:tag name="LATEXADDIN" val="\documentclass{article}&#10;\usepackage{amsmath}&#10;\pagestyle{empty}&#10;\begin{document}&#10;&#10;\textbf{Theorem 1.} A discrete transformation of a discrete signal, $f(n)$ of length $N$, over a kernel function of $g(n,k)$ &#10;can be derived by the discrete convolution of the kernel and the flipped signal which is evaluated at $N-1$.&#10;&#10;&#10;\end{document}"/>
  <p:tag name="IGUANATEXSIZE" val="18"/>
  <p:tag name="IGUANATEXCURSOR" val="31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3.952"/>
  <p:tag name="ORIGINALWIDTH" val="1495.313"/>
  <p:tag name="LATEXADDIN" val="\documentclass{article}&#10;\usepackage{amsmath}&#10;\pagestyle{empty}&#10;\begin{document}&#10;&#10;\begin{equation}&#10;\begin{aligned}&#10;  F_k = f^F(n) \ast g(n,k) \Bigg|_{n=N-1}&#10; \\ \nonumber&#10;  \end{aligned}&#10;\end{equation}&#10;&#10;&#10;\end{document}"/>
  <p:tag name="IGUANATEXSIZE" val="18"/>
  <p:tag name="IGUANATEXCURSOR" val="15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3.1496"/>
  <p:tag name="ORIGINALWIDTH" val="2110.986"/>
  <p:tag name="LATEXADDIN" val="\documentclass{article}&#10;\usepackage{amsmath}&#10;\pagestyle{empty}&#10;\begin{document}&#10;&#10;\begin{equation}&#10;\begin{aligned}&#10;X_k &amp;= c(k) \sum_{n=0}^{N-1} x(n) \cos \left[\frac{\pi}{N}\left(n+\frac{1}{2}\right)k\right]  \\&#10;    &amp;= c(k) \left\{x^F\left( n\right) \ast h_k\left( n\right) \Bigg|_{n=N-1}\right\}&#10;\\ \nonumber&#10;\end{aligned}&#10;\end{equation}&#10;&#10;&#10;\end{document}"/>
  <p:tag name="IGUANATEXSIZE" val="18"/>
  <p:tag name="IGUANATEXCURSOR" val="29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1675.291"/>
  <p:tag name="LATEXADDIN" val="\documentclass{article}&#10;\usepackage{amsmath}&#10;\pagestyle{empty}&#10;\begin{document}&#10;&#10;\begin{equation}&#10;H_k(z)=\frac{\alpha_k \left(1-z^{-1}\right)}{1-2z^{-1} \cos \varphi_k +z^{-2}}&#10;\\ \nonumber&#10;\end{equation}&#10;&#10;&#10;\end{document}"/>
  <p:tag name="IGUANATEXSIZE" val="18"/>
  <p:tag name="IGUANATEXCURSOR" val="176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3262.842"/>
  <p:tag name="LATEXADDIN" val="\documentclass{article}&#10;\usepackage{amsmath}&#10;\pagestyle{empty}&#10;\begin{document}&#10;&#10;\center{Barmak Honarvar Shakibaei Asli*, Jan Flusser, Yifan Zhao,\\ &#10;John Ahmet Erkoyuncu and Rajkumar Roy}&#10;&#10;&#10;&#10;\end{document}"/>
  <p:tag name="IGUANATEXSIZE" val="18"/>
  <p:tag name="IGUANATEXCURSOR" val="148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115.86"/>
  <p:tag name="LATEXADDIN" val="\documentclass{article}&#10;\usepackage{amsmath}&#10;\pagestyle{empty}&#10;\begin{document}&#10;&#10;where $\alpha_k=\cos \left(\frac{\pi k}{2N}\right)$&#10;&#10;&#10;\end{document}"/>
  <p:tag name="IGUANATEXSIZE" val="18"/>
  <p:tag name="IGUANATEXCURSOR" val="87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4284.214"/>
  <p:tag name="LATEXADDIN" val="\documentclass{article}&#10;\usepackage{amsmath}&#10;\pagestyle{empty}&#10;\begin{document}&#10;&#10;\textbf{DCT network:} Recursive FIR filter structure to generate \textbf{DCT-II} coefficients for $k=0,1,\ldots,N-1$&#10;&#10;\end{document}"/>
  <p:tag name="IGUANATEXSIZE" val="18"/>
  <p:tag name="IGUANATEXCURSOR" val="16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7.8965"/>
  <p:tag name="ORIGINALWIDTH" val="3348.331"/>
  <p:tag name="LATEXADDIN" val="\documentclass{article}&#10;\usepackage{amsmath}&#10;\usepackage{xcolor}&#10;\pagestyle{empty}&#10;\begin{document}&#10;&#10;\begin{equation}&#10;\begin{aligned}&#10;\textcolor{red}{\textbf{Recursive equation:}} \\ &#10; X_k(n) &amp;= c(k) \biggl\{\Big[x^F(n)-x^F(n-1)\Big] \cos\left(\frac{\varphi_k}{2}\right) \\&#10;        &amp;+ 2 \cos\varphi_k X_k(n-1)-X_k(n-2)\biggr\}&#10;\\ \nonumber&#10;\end{aligned}&#10;\end{equation}&#10;&#10;&#10;\end{document}"/>
  <p:tag name="IGUANATEXSIZE" val="18"/>
  <p:tag name="IGUANATEXCURSOR" val="183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3.1496"/>
  <p:tag name="ORIGINALWIDTH" val="2089.989"/>
  <p:tag name="LATEXADDIN" val="\documentclass{article}&#10;\usepackage{amsmath}&#10;\pagestyle{empty}&#10;\begin{document}&#10;&#10;\begin{equation}&#10;\begin{aligned}&#10;x(n) &amp;=  \sum_{n=0}^{N-1} c(k) X_k \cos \left[\frac{\pi}{N}\left(n+\frac{1}{2}\right)k\right]  \\&#10;     &amp;= Y^F\left( k\right) \ast h_n\left( k\right) \Bigg|_{k=N-1}&#10;\\ \nonumber&#10;\end{aligned}&#10;\end{equation}&#10;&#10;\end{document}"/>
  <p:tag name="IGUANATEXSIZE" val="18"/>
  <p:tag name="IGUANATEXCURSOR" val="290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2805.399"/>
  <p:tag name="LATEXADDIN" val="\documentclass{article}&#10;\usepackage{amsmath}&#10;\pagestyle{empty}&#10;\begin{document}&#10;&#10;\textbf{IDCT network:} Recursive FIR filter structure \\ to reconstruct the original signal from its DCT-II\\ coefficients for $n=0,1,\ldots,N-1$&#10;&#10;&#10;\end{document}"/>
  <p:tag name="IGUANATEXSIZE" val="18"/>
  <p:tag name="IGUANATEXCURSOR" val="19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1684.289"/>
  <p:tag name="LATEXADDIN" val="\documentclass{article}&#10;\usepackage{amsmath}&#10;\pagestyle{empty}&#10;\begin{document}&#10;&#10;\begin{equation}&#10;H_n(z)=\frac{1-z^{-1} \cos \omega_n}{1-2z^{-1} \cos \omega_n +z^{-2}}&#10;\\ \nonumber&#10;\end{equation}&#10;&#10;\end{document}"/>
  <p:tag name="IGUANATEXSIZE" val="18"/>
  <p:tag name="IGUANATEXCURSOR" val="180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9.9362"/>
  <p:tag name="ORIGINALWIDTH" val="3465.317"/>
  <p:tag name="LATEXADDIN" val="\documentclass{article}&#10;\usepackage{amsmath}&#10;\usepackage{xcolor}&#10;\pagestyle{empty}&#10;\begin{document}&#10;&#10;\begin{equation}&#10;\begin{aligned}&#10;\textcolor{red}{\textbf{Recursive equation:}} \\&#10; x_n(k) &amp;= Y^F(k)- \left(\cos\omega_n\right) Y^F(k-1)+2\cos\omega_n \\&#10;        &amp; \times x_n(k-1)-x_n(k-2)&#10;\\ \nonumber&#10;\end{aligned}&#10;\end{equation}&#10;&#10;&#10;\end{document}"/>
  <p:tag name="IGUANATEXSIZE" val="18"/>
  <p:tag name="IGUANATEXCURSOR" val="63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1.665"/>
  <p:tag name="ORIGINALWIDTH" val="2982.377"/>
  <p:tag name="LATEXADDIN" val="\documentclass{article}&#10;\usepackage{amsmath}&#10;\pagestyle{empty}&#10;\begin{document}&#10;&#10;\begin{equation}&#10;\begin{aligned}&#10;  X_{k_1,k_2}(n,m) &amp; = c_1(k_1) c_2(k_2) \biggl\{\Big[x^F(n,m)-x^F(n-1,m) \\&#10;                  &amp; - x^F(n,m-1)+x^F(n-1,m-1)\Big] \\&#10;          &amp; \times \cos\left(\frac{\varphi_{k_1}}{2}\right) \cos\left(\frac{\varphi_{k_2}}{2}\right) \\&#10;                   &amp; + 2 \cos\varphi_{k_1} \Big[X_{k_1,k_2}(n-1,m) \\&#10;          &amp; + X_{k_1,k_2}(n-1,m-2) \Big] \\&#10;          &amp; + 2 \cos\varphi_{k_2} \Big[X_{k_1,k_2}(n,m-1) \\&#10;          &amp; + X_{k_1,k_2}(n-2,m-1) \Big] \\&#10;          &amp; - 4 \cos\varphi_{k_1} \cos\varphi_{k_2} X_{k_1,k_2}(n-1,m-1) \\&#10;          &amp; - X_{k_1,k_2}(n,m-2) - X_{k_1,k_2}(n-2,m) \\&#10;          &amp; - X_{k_1,k_2}(n-2,m-2)\biggr\}     &#10;  \\ \nonumber&#10;\end{aligned}&#10;\end{equation}&#10;&#10;\end{document}"/>
  <p:tag name="IGUANATEXSIZE" val="18"/>
  <p:tag name="IGUANATEXCURSOR" val="743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0.9299"/>
  <p:tag name="ORIGINALWIDTH" val="2319.46"/>
  <p:tag name="LATEXADDIN" val="\documentclass{article}&#10;\usepackage{amsmath}&#10;\pagestyle{empty}&#10;\begin{document}&#10;&#10;$\bullet$ For recursive formulas of 2-D DCT,\\&#10;we can follow 2-D version of 1-D DCT \\&#10;to obtain the right side recurrence relation\\&#10;for computing 2-D DCT.&#10;&#10;\end{document}"/>
  <p:tag name="IGUANATEXSIZE" val="18"/>
  <p:tag name="IGUANATEXCURSOR" val="90"/>
  <p:tag name="TRANSPARENCY" val="True"/>
  <p:tag name="FILENAME" val=""/>
  <p:tag name="LATEXENGINEID" val="0"/>
  <p:tag name="TEMPFOLDER" val="C:\Users\barma\Desktop\ICPR presentation\ICPR slides 2020\"/>
  <p:tag name="LATEXFORMHEIGHT" val="347.4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7.889"/>
  <p:tag name="ORIGINALWIDTH" val="2037.495"/>
  <p:tag name="LATEXADDIN" val="\documentclass{article}&#10;\usepackage{amsmath}&#10;\pagestyle{empty}&#10;\begin{document}&#10;&#10;$\bullet$ for $k_1,n=0,1,\ldots,N-1$ and \\&#10;$k_2,m=0,1,\ldots,M-1$ where \\&#10;$c_1(k_1)=\left[\delta(k_1)+\sqrt{2}u(k_1-1)\right]/ \sqrt{N}$,\\&#10;$c_2(k_2)=\left[\delta(k_2)+\sqrt{2}u(k_2-1)\right]/\sqrt{M}$, \\&#10;$\varphi_{k_1}=\pi k_1/N$ and $\varphi_{k_2}=\pi k_2/M$\\&#10;(for an image with size of $N \times M$)&#10; &#10;&#10;\end{document}"/>
  <p:tag name="IGUANATEXSIZE" val="18"/>
  <p:tag name="IGUANATEXCURSOR" val="389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522.6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4287.964"/>
  <p:tag name="LATEXADDIN" val="\documentclass{article}&#10;\usepackage{amsmath}&#10;\usepackage{xcolor}&#10;\pagestyle{empty}&#10;\begin{document}&#10;\definecolor{blue(ncs)}{rgb}{0.0, 0.53, 0.74}&#10;&#10;\center{\textcolor{blue(ncs)}&#10;{Through-Life Engineering Services Centre, School of Aerospace, Transport and Manufacturing, Cranfield University, UK}}&#10;&#10;&#10;&#10;\end{document}"/>
  <p:tag name="IGUANATEXSIZE" val="20"/>
  <p:tag name="IGUANATEXCURSOR" val="296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586.427"/>
  <p:tag name="LATEXADDIN" val="\documentclass{article}&#10;\usepackage{amsmath}&#10;\pagestyle{empty}&#10;\begin{document}&#10;&#10;$\bullet$ It is easy to find a similar recursive \\&#10;formula as above for reconstructing the original \\&#10;image via its 2-D IDCT coefficients&#10;&#10;&#10;\end{document}"/>
  <p:tag name="IGUANATEXSIZE" val="18"/>
  <p:tag name="IGUANATEXCURSOR" val="19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460.8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4.109"/>
  <p:tag name="ORIGINALWIDTH" val="3712.786"/>
  <p:tag name="LATEXADDIN" val="\documentclass{article}&#10;\usepackage{amsmath}&#10;\usepackage{caption}&#10;\usepackage{multirow}&#10;\pagestyle{empty}&#10;\begin{document}&#10;&#10;\begin{table}[b]&#10;\centering&#10;\caption*{Number of multiplication and addition operations \\ for computation of DCT coefficients}&#10;\label{tab:1}&#10;\begin{tabular}{cccll} &#10;\hline &#10;\multirow{2}{*}{Operation} &amp; \multicolumn{2}{l}{\underline{Fast algorithms}} &amp; \multicolumn{2}{l}{\multirow{2}{*}{Proposed  algorithm}} \\ [0.5ex]&#10;                           &amp; [2]          &amp;  [11]        &amp; \multicolumn{2}{l}{}                                     \\ &#10;\hline\hline &#10;Multiplication             &amp; 560              &amp; 245              &amp; \multicolumn{2}{c}{\textbf{162}}                                  \\&#10;Addition                   &amp; 2450             &amp; N/A              &amp; \multicolumn{2}{c}{\textbf{520}}                                  \\ [1ex]&#10;\hline&#10;\end{tabular}&#10;\end{table}&#10;&#10;&#10;\end{document}"/>
  <p:tag name="IGUANATEXSIZE" val="18"/>
  <p:tag name="IGUANATEXCURSOR" val="199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6.8953"/>
  <p:tag name="ORIGINALWIDTH" val="4287.964"/>
  <p:tag name="LATEXADDIN" val="\documentclass{article}&#10;\usepackage{amsmath}&#10;\pagestyle{empty}&#10;\begin{document}&#10;&#10;\noindent \textbf{References:}\\&#10;$\left[2\right]$ Che-Hong Chen, Bin-Da Liu, and Jar-Ferr Yang, IEEE Transactions on Circuits and Systems I: Regular Papers, vol. 51, no. 10, pp. 2017–2030, Oct. 2004\\&#10;$\left[11\right]$ S. Tsai and S.-M. Yang, Mathematical Problems in Engineering, vol. 2017, 2017&#10;&#10;\end{document}"/>
  <p:tag name="IGUANATEXSIZE" val="18"/>
  <p:tag name="IGUANATEXCURSOR" val="11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489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34.346"/>
  <p:tag name="LATEXADDIN" val="\documentclass{article}&#10;\usepackage{amsmath}&#10;\pagestyle{empty}&#10;\begin{document}&#10;&#10;$\bullet$ Computational Time&#10;&#10;\end{document}"/>
  <p:tag name="IGUANATEXSIZE" val="18"/>
  <p:tag name="IGUANATEXCURSOR" val="109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1.755"/>
  <p:tag name="ORIGINALWIDTH" val="4107.986"/>
  <p:tag name="LATEXADDIN" val="\documentclass{article}&#10;\usepackage{amsmath}&#10;\pagestyle{empty}&#10;\begin{document}&#10;&#10;\begin{itemize}&#10;\item{Comparison with two reference algorithms: the direct recursive structure method [2] and the fast discrete cosine transform (FDCT) algorithm [11]}&#10;\item The number of multiplications has no reduction and is increased more than 100\% which is a drawback of this method. For the second fast DCT method described in [11], the authors achieved a 40\% of reduction in the number of multiplications with no improvement for decreasing of the additions number&#10;\item To compare those algorithms with the proposed method using digital filter technique, we obtained a 71\% and 34\% decrement in the number of multiplications comparing to [2] and [11], respectively. In terms of the number of additions, the proposed method has almost a 79\% reduction in comparison with [2]&#10;\end{itemize}&#10;&#10;&#10;\end{document}"/>
  <p:tag name="IGUANATEXSIZE" val="18"/>
  <p:tag name="IGUANATEXCURSOR" val="248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987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9.97"/>
  <p:tag name="ORIGINALWIDTH" val="1886.764"/>
  <p:tag name="LATEXADDIN" val="\documentclass{article}&#10;\usepackage{amsmath}&#10;\pagestyle{empty}&#10;\begin{document}&#10;&#10;\noindent Some examples of fetus ultrasound \\ data-set with the size of $400 \times 400$&#10;&#10;\end{document}"/>
  <p:tag name="IGUANATEXSIZE" val="18"/>
  <p:tag name="IGUANATEXCURSOR" val="9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9.2013"/>
  <p:tag name="ORIGINALWIDTH" val="4286.464"/>
  <p:tag name="LATEXADDIN" val="\documentclass{article}&#10;\usepackage{amsmath}&#10;\pagestyle{empty}&#10;\begin{document}&#10;&#10;\noindent Average elapsed CPU times in seconds: full set of DCT coefficients extraction/IDCT image reconstruction for ultrasound data-sets using different methods&#10;&#10;&#10;\end{document}"/>
  <p:tag name="IGUANATEXSIZE" val="18"/>
  <p:tag name="IGUANATEXCURSOR" val="90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44.469"/>
  <p:tag name="LATEXADDIN" val="\documentclass{article}&#10;\usepackage{amsmath}&#10;\pagestyle{empty}&#10;\begin{document}&#10;&#10;$\bullet$ DCT-based Ultrasound Image Filtering&#10;&#10;\end{document}"/>
  <p:tag name="IGUANATEXSIZE" val="18"/>
  <p:tag name="IGUANATEXCURSOR" val="127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8.073"/>
  <p:tag name="ORIGINALWIDTH" val="4290.964"/>
  <p:tag name="LATEXADDIN" val="\documentclass{article}&#10;\usepackage{amsmath}&#10;\pagestyle{empty}&#10;\begin{document}&#10;&#10;\noindent $\bullet$ Similar to Wiener filter, the Wiener DCT-based filter in the DCT domain can be formulated as:&#10;&#10;\begin{equation}&#10;    \widehat{H}_W(k_1,k_2)=\frac{\widehat{P}_x(k_1,k_2)}{\widehat{P}_x(k_1,k_2)+\lambda(k_1,k_2)\sigma^2}&#10;  \\ \nonumber&#10;\end{equation}&#10;&#10;\noindent where $\widehat{H}_W(k_1,k_2)$ is an estimate of the frequency response of the Wiener filter and $\widehat{P}_x(k_1,k_2)$ is power spectral density estimates of the noise-free image and $\sigma^2$ is noise variance since $\lambda(k_1,k_2)$ is proportional to the image size, and $\lambda(0,0)=0$ because we assume the Gaussian noise to have zero mean.&#10;&#10;&#10;\end{document}"/>
  <p:tag name="IGUANATEXSIZE" val="18"/>
  <p:tag name="IGUANATEXCURSOR" val="92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0.3824"/>
  <p:tag name="ORIGINALWIDTH" val="4289.464"/>
  <p:tag name="LATEXADDIN" val="\documentclass{article}&#10;\usepackage{amsmath}&#10;\pagestyle{empty}&#10;\begin{document}&#10;&#10;\noindent $\bullet$ The model of speckle noise in ultrasound images:&#10;&#10;\begin{equation}&#10;    g(n,m)=x(n,m)v(n,m)+\eta(n,m)&#10;  \\ \nonumber&#10;\end{equation}&#10;&#10;\noindent where $g(n,m)$ is an observed noisy image, $n$ and $m$ are the image pixel values, $x(n,m)$ denotes a noise-free image, $v(n,m)$ and $\eta(n,m)$ are multiplicative noise and white Gaussian noise not correlated with $x(n,m)$, respectively.&#10;\end{document}"/>
  <p:tag name="IGUANATEXSIZE" val="18"/>
  <p:tag name="IGUANATEXCURSOR" val="99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9662"/>
  <p:tag name="ORIGINALWIDTH" val="3781.777"/>
  <p:tag name="LATEXADDIN" val="\documentclass{article}&#10;\usepackage{amsmath}&#10;\usepackage{xcolor}&#10;\pagestyle{empty}&#10;\begin{document}&#10;&#10;\definecolor{blue(ncs)}{rgb}{0.0, 0.53, 0.74}&#10;\center\textcolor{blue(ncs)}{&#10;{Czech Academy of Sciences, The Institute of Information Theory and Automation (UTIA), Prague, Czech Republic}}&#10;&#10;&#10;\end{document}"/>
  <p:tag name="IGUANATEXSIZE" val="18"/>
  <p:tag name="IGUANATEXCURSOR" val="174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5.6281"/>
  <p:tag name="ORIGINALWIDTH" val="4283.464"/>
  <p:tag name="LATEXADDIN" val="\documentclass{article}&#10;\usepackage{amsmath}&#10;\pagestyle{empty}&#10;\begin{document}&#10;&#10;\noindent $\bullet$ By assigning the unit gain for all spatial DCT coefficients where $\left|U(k_1,k_2)\right|\geq\beta \sigma$ and zero gain otherwise. The hard thresholding technique:&#10;&#10;&#10;\begin{equation}&#10;    H_{T}\left( k_{1},k_{2}\right) =\begin{cases}1\,\,\ ;\,\,\ \left|U(k_1,k_2)\right|\geq\beta \sigma\\ 0\,\,\ ;\,\,\ \text{otherwise}\end{cases},&#10;  \\ \nonumber&#10;\end{equation}&#10;&#10;\noindent where $\beta$ is a control parameter.&#10;&#10;\end{document}"/>
  <p:tag name="IGUANATEXSIZE" val="18"/>
  <p:tag name="IGUANATEXCURSOR" val="234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.4676"/>
  <p:tag name="ORIGINALWIDTH" val="2284.215"/>
  <p:tag name="LATEXADDIN" val="\documentclass{article}&#10;\usepackage{amsmath}&#10;\pagestyle{empty}&#10;\begin{document}&#10;&#10;\noindent $\bullet$ Ultrasound Image Reconstruction Using \\ Proposed Filter Structure&#10;&#10;\end{document}"/>
  <p:tag name="IGUANATEXSIZE" val="18"/>
  <p:tag name="IGUANATEXCURSOR" val="9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3.7008"/>
  <p:tag name="ORIGINALWIDTH" val="4288.714"/>
  <p:tag name="LATEXADDIN" val="\documentclass{article}&#10;\usepackage{amsmath}&#10;\pagestyle{empty}&#10;\begin{document}&#10;&#10;\noindent $\bullet$ The structural similarity (SSIM) index to measure the performance of the proposed&#10;IDCT filtering. Lower values of SNIRE and higher values&#10;of SSIM means a better reconstruction with less error.&#10;&#10;\end{document}"/>
  <p:tag name="IGUANATEXSIZE" val="18"/>
  <p:tag name="IGUANATEXCURSOR" val="102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5.373"/>
  <p:tag name="ORIGINALWIDTH" val="4290.213"/>
  <p:tag name="LATEXADDIN" val="\documentclass{article}&#10;\usepackage{amsmath}&#10;\pagestyle{empty}&#10;\begin{document}&#10;&#10;\noindent $\bullet$ The statistical-normalization image&#10;reconstruction error (SNIRE) for measuring the difference between the original image and the enhanced image by using pixel values. \\&#10;\noindent $\bullet$ The blind/referenceless image spatial quality evaluator (BRISQUE) is applied to get a score for image measurement from a natural image model.&#10;For this score, lower values conduct us to a better subjective quality. These scores show that the quality of enhanced images are improved after DCT filtering processes.&#10;\end{document}"/>
  <p:tag name="IGUANATEXSIZE" val="18"/>
  <p:tag name="IGUANATEXCURSOR" val="270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57.63"/>
  <p:tag name="ORIGINALWIDTH" val="4099.737"/>
  <p:tag name="LATEXADDIN" val="\documentclass{article}&#10;\usepackage{amsmath}&#10;\pagestyle{empty}&#10;\begin{document}&#10;&#10;\begin{itemize}&#10; \item A new approach for DCT/IDCT calculation based on FIR filter structures and its performance on ultrasound image filtering and reconstruction&#10;\item  Using convolution model of DCT to use its Z-transform for designing an FIR digital filter network &#10;\item  Applying the same method to find a recursive filter to reconstruct ultrasound images using IDCT structure&#10;\item  To validate the performance of the new filters, a set of normal/abnormal fetus ultrasound images have been used&#10;\item  By choosing a correct threshold level, the denoising results using our method is better than the classical Wiener filter denoising while the proposed filter is simpler and faster&#10;\item  To illustrate the proposed method accuracy, BRISQUE, SNIRE and SSIM indexes showed the image quality scores, the error measurement and the structural similarity in our analysis, respectively&#10;\item  The main advantage of the proposed method is the speed and the ability to perform both lossy and loss-less reconstruction&#10;\end{itemize}&#10;&#10;&#10;&#10;\end{document}"/>
  <p:tag name="IGUANATEXSIZE" val="18"/>
  <p:tag name="IGUANATEXCURSOR" val="348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847.3941"/>
  <p:tag name="LATEXADDIN" val="\documentclass{article}&#10;\usepackage{amsmath}&#10;\pagestyle{empty}&#10;\begin{document}&#10;&#10;\noindent \textbf{Thank You} \\&#10;Any Questions?&#10;&#10;&#10;&#10;&#10;\end{document}"/>
  <p:tag name="IGUANATEXSIZE" val="18"/>
  <p:tag name="IGUANATEXCURSOR" val="91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349.081"/>
  <p:tag name="LATEXADDIN" val="\documentclass{article}&#10;\usepackage{amsmath}&#10;\pagestyle{empty}&#10;\begin{document}&#10;&#10;*\underline{barmak@cranfield.ac.uk}&#10;&#10;&#10;\end{document}"/>
  <p:tag name="IGUANATEXSIZE" val="18"/>
  <p:tag name="IGUANATEXCURSOR" val="11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811.774"/>
  <p:tag name="LATEXADDIN" val="\documentclass{article}&#10;\usepackage{amsmath}&#10;\pagestyle{empty}&#10;\begin{document}&#10;&#10;January 10-15, 2021, Milan, Italy&#10;&#10;&#10;&#10;\end{document}"/>
  <p:tag name="IGUANATEXSIZE" val="18"/>
  <p:tag name="IGUANATEXCURSOR" val="115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2.283"/>
  <p:tag name="ORIGINALWIDTH" val="4018.748"/>
  <p:tag name="LATEXADDIN" val="\documentclass{article}&#10;\usepackage{amsmath}&#10;\pagestyle{empty}&#10;\begin{document}&#10;&#10;\begin{minipage}[t]{2\linewidth}&#10;    \begin{itemize}&#10;     \item{Introduction}&#10;     \item{Derivation of an FIR Filter For 1-D DCT/IDCT}&#10;      \item{Generalized algorithms for 2-D DCT/IDCT Implementation}&#10;      \item{Experimental Results}&#10;      \begin{itemize}&#10;        \item{Computational Time}&#10;       \item{DCT-based Ultrasound Image Filtering}&#10;        \item{Ultrasound Image Reconstruction Using Proposed Filter Structure}&#10;      \end{itemize}&#10;      \item{Conclusion}&#10;    \end{itemize}&#10;\end{minipage}&#10;&#10;&#10;&#10;\end{document}"/>
  <p:tag name="IGUANATEXSIZE" val="18"/>
  <p:tag name="IGUANATEXCURSOR" val="102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2.212"/>
  <p:tag name="ORIGINALWIDTH" val="4098.988"/>
  <p:tag name="LATEXADDIN" val="\documentclass{article}&#10;\usepackage{amsmath}&#10;\pagestyle{empty}&#10;\begin{document}&#10;&#10;\begin{itemize}&#10;\item Medical ultrasound images are usually corrupted by noise in its acquisition and transmission&#10;\item Ultrasound images have two main noise components - electronic noise, modeled as an additive white Gaussian noise, &#10;and speckle noise&#10;\item In raw RF data, speckle noise is multiplicative but in the B-mode image we consider it as an additive noise which is correlated with the signal and is not Gaussian&#10;\item Filtering techniques can be classified as single scale spatial filtering (linear, nonlinear, adaptive methods, etc.) and multiscale filtering &#10;(diffusion-based methods, DCT, Wiener, wavelet, curvelet, etc.)&#10;\item The proposed FIR filters make an automatic system to accelerate the generated DCT coefficients to apply it for the proposed DCT-based ultrasound image filtering&#10;\end{itemize}&#10;&#10;&#10;&#10;\end{document}"/>
  <p:tag name="IGUANATEXSIZE" val="18"/>
  <p:tag name="IGUANATEXCURSOR" val="899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37.683"/>
  <p:tag name="LATEXADDIN" val="\documentclass{article}&#10;\usepackage{amsmath}&#10;\pagestyle{empty}&#10;\begin{document}&#10;&#10;&#10;    $g(n,m)\:\:\:=\:\:\:x(n,m)\:\:\: \ast \:\:\: h(n,m)\:\:\:+\:\:\: \eta(n,m)$&#10;&#10;&#10;\end{document}"/>
  <p:tag name="IGUANATEXSIZE" val="18"/>
  <p:tag name="IGUANATEXCURSOR" val="144"/>
  <p:tag name="TRANSPARENCY" val="True"/>
  <p:tag name="FILENAME" val=""/>
  <p:tag name="LATEXENGINEID" val="0"/>
  <p:tag name="TEMPFOLDER" val="C:\Users\barma\Desktop\ICPR presentation\ICPR slides 2020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4361</TotalTime>
  <Words>211</Words>
  <Application>Microsoft Office PowerPoint</Application>
  <PresentationFormat>Widescreen</PresentationFormat>
  <Paragraphs>47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Freestyle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Barmak Honarvar</dc:creator>
  <cp:lastModifiedBy>Barmak Honarvar</cp:lastModifiedBy>
  <cp:revision>81</cp:revision>
  <dcterms:created xsi:type="dcterms:W3CDTF">2020-12-03T23:58:42Z</dcterms:created>
  <dcterms:modified xsi:type="dcterms:W3CDTF">2020-12-07T11:32:00Z</dcterms:modified>
</cp:coreProperties>
</file>