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254" autoAdjust="0"/>
  </p:normalViewPr>
  <p:slideViewPr>
    <p:cSldViewPr snapToGrid="0">
      <p:cViewPr varScale="1">
        <p:scale>
          <a:sx n="91" d="100"/>
          <a:sy n="91" d="100"/>
        </p:scale>
        <p:origin x="13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3D4F-3512-4350-BDD0-28CF550FDDCF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25930-C9D0-4BE8-A4C9-3848FE1138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147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Clustering is an important technique as it Performs the determination of the intrinsic grouping among the unlabeled dataset.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5930-C9D0-4BE8-A4C9-3848FE11384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155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Clustering is an important technique as it Performs the determination of the intrinsic grouping among the unlabeled dataset.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5930-C9D0-4BE8-A4C9-3848FE11384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786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Clustering is an important technique as it Performs the determination of the intrinsic grouping among the unlabeled dataset.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5930-C9D0-4BE8-A4C9-3848FE11384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0383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Clustering is an important technique as it Performs the determination of the intrinsic grouping among the unlabeled dataset.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5930-C9D0-4BE8-A4C9-3848FE11384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845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Clustering is an important technique as it Performs the determination of the intrinsic grouping among the unlabeled dataset.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5930-C9D0-4BE8-A4C9-3848FE11384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893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Clustering is an important technique as it Performs the determination of the intrinsic grouping among the unlabeled dataset.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5930-C9D0-4BE8-A4C9-3848FE11384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127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Clustering is an important technique as it Performs the determination of the intrinsic grouping among the unlabeled dataset.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5930-C9D0-4BE8-A4C9-3848FE11384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564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Clustering is an important technique as it Performs the determination of the intrinsic grouping among the unlabeled dataset.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5930-C9D0-4BE8-A4C9-3848FE11384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76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Clustering is an important technique as it Performs the determination of the intrinsic grouping among the unlabeled dataset.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5930-C9D0-4BE8-A4C9-3848FE11384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909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Clustering is an important technique as it Performs the determination of the intrinsic grouping among the unlabeled dataset.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5930-C9D0-4BE8-A4C9-3848FE11384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835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Clustering is an important technique as it Performs the determination of the intrinsic grouping among the unlabeled dataset.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5930-C9D0-4BE8-A4C9-3848FE11384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986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Clustering is an important technique as it Performs the determination of the intrinsic grouping among the unlabeled dataset.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5930-C9D0-4BE8-A4C9-3848FE11384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583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Clustering is an important technique as it Performs the determination of the intrinsic grouping among the unlabeled dataset.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5930-C9D0-4BE8-A4C9-3848FE11384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016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Clustering is an important technique as it Performs the determination of the intrinsic grouping among the unlabeled dataset.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5930-C9D0-4BE8-A4C9-3848FE11384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066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Clustering is an important technique as it Performs the determination of the intrinsic grouping among the unlabeled dataset.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5930-C9D0-4BE8-A4C9-3848FE11384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422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29D7-F79F-4613-9625-B2DAC2D20CBC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9F36-78C2-44F6-818A-211197DEA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44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29D7-F79F-4613-9625-B2DAC2D20CBC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9F36-78C2-44F6-818A-211197DEA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534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29D7-F79F-4613-9625-B2DAC2D20CBC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9F36-78C2-44F6-818A-211197DEA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48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29D7-F79F-4613-9625-B2DAC2D20CBC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9F36-78C2-44F6-818A-211197DEA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278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29D7-F79F-4613-9625-B2DAC2D20CBC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9F36-78C2-44F6-818A-211197DEA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139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29D7-F79F-4613-9625-B2DAC2D20CBC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9F36-78C2-44F6-818A-211197DEA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98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29D7-F79F-4613-9625-B2DAC2D20CBC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9F36-78C2-44F6-818A-211197DEA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64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29D7-F79F-4613-9625-B2DAC2D20CBC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9F36-78C2-44F6-818A-211197DEA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18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29D7-F79F-4613-9625-B2DAC2D20CBC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9F36-78C2-44F6-818A-211197DEA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63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29D7-F79F-4613-9625-B2DAC2D20CBC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9F36-78C2-44F6-818A-211197DEA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834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29D7-F79F-4613-9625-B2DAC2D20CBC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9F36-78C2-44F6-818A-211197DEA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056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629D7-F79F-4613-9625-B2DAC2D20CBC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D9F36-78C2-44F6-818A-211197DEA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41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4.w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0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Relationship Id="rId9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45322" y="1503486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Variational Deep Embedding Clustering by Augmented Mutual Information Maximization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22431" y="3191608"/>
            <a:ext cx="5178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Qiang</a:t>
            </a:r>
            <a:r>
              <a:rPr lang="en-US" altLang="zh-C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Ji</a:t>
            </a:r>
            <a:r>
              <a:rPr lang="en-US" altLang="zh-CN" sz="20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zh-C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zh-CN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Yanfeng</a:t>
            </a:r>
            <a:r>
              <a:rPr lang="en-US" altLang="zh-C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Sun</a:t>
            </a:r>
            <a:r>
              <a:rPr lang="en-US" altLang="zh-CN" sz="20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zh-C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zh-CN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Yongli</a:t>
            </a:r>
            <a:r>
              <a:rPr lang="en-US" altLang="zh-C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Hu</a:t>
            </a:r>
            <a:r>
              <a:rPr lang="en-US" altLang="zh-CN" sz="20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zh-C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zh-CN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Baocai</a:t>
            </a:r>
            <a:r>
              <a:rPr lang="en-US" altLang="zh-C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Yin</a:t>
            </a:r>
            <a:r>
              <a:rPr lang="en-US" altLang="zh-CN" sz="20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420" y="35309"/>
            <a:ext cx="1037493" cy="1037493"/>
          </a:xfrm>
          <a:prstGeom prst="flowChartConnector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39814" y="4448908"/>
            <a:ext cx="848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zh-CN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Faculty of Information Technology, Beijing University of Technology, Beijing, China</a:t>
            </a:r>
            <a:endParaRPr lang="en-US" altLang="zh-CN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zh-CN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zh-CN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Faculty of Electronic Information and Electrical Engineering, Dalian University of Technology, Dalian, China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" t="3035" r="86648" b="61012"/>
          <a:stretch/>
        </p:blipFill>
        <p:spPr>
          <a:xfrm>
            <a:off x="9983531" y="35309"/>
            <a:ext cx="1081721" cy="101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1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7472" y="211314"/>
            <a:ext cx="10515600" cy="657667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VCAMI: </a:t>
            </a:r>
            <a:r>
              <a:rPr lang="en-US" altLang="zh-CN" sz="4000" dirty="0">
                <a:latin typeface="Calibri" panose="020F0502020204030204" pitchFamily="34" charset="0"/>
                <a:cs typeface="Calibri" panose="020F0502020204030204" pitchFamily="34" charset="0"/>
              </a:rPr>
              <a:t>Robustness</a:t>
            </a:r>
            <a:endParaRPr lang="zh-CN" alt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0913" y="1203249"/>
            <a:ext cx="10624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Using data augmentation techniques to improve robustness clustering loss  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1012277" y="3534067"/>
                <a:ext cx="100859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is a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randomly </a:t>
                </a:r>
                <a:r>
                  <a:rPr lang="en-US" altLang="zh-CN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perturbed version of the input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altLang="zh-CN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</m:oMath>
                </a14:m>
                <a:r>
                  <a:rPr lang="en-US" altLang="zh-CN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is a neural network 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the distribution of a discrete </a:t>
                </a:r>
                <a:r>
                  <a:rPr lang="en-US" altLang="zh-CN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random variable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𝑦</m:t>
                    </m:r>
                  </m:oMath>
                </a14:m>
                <a:r>
                  <a:rPr lang="en-US" altLang="zh-CN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over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𝐾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category</a:t>
                </a:r>
                <a:r>
                  <a:rPr lang="en-US" altLang="zh-CN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77" y="3534067"/>
                <a:ext cx="10085990" cy="830997"/>
              </a:xfrm>
              <a:prstGeom prst="rect">
                <a:avLst/>
              </a:prstGeom>
              <a:blipFill>
                <a:blip r:embed="rId4"/>
                <a:stretch>
                  <a:fillRect l="-906" t="-5882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281650"/>
              </p:ext>
            </p:extLst>
          </p:nvPr>
        </p:nvGraphicFramePr>
        <p:xfrm>
          <a:off x="3737248" y="2323433"/>
          <a:ext cx="3675063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Formula" r:id="rId5" imgW="1854360" imgH="259200" progId="Equation.Ribbit">
                  <p:embed/>
                </p:oleObj>
              </mc:Choice>
              <mc:Fallback>
                <p:oleObj name="Formula" r:id="rId5" imgW="1854360" imgH="25920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37248" y="2323433"/>
                        <a:ext cx="3675063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977665"/>
              </p:ext>
            </p:extLst>
          </p:nvPr>
        </p:nvGraphicFramePr>
        <p:xfrm>
          <a:off x="4369865" y="2943715"/>
          <a:ext cx="240982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Formula" r:id="rId7" imgW="1215720" imgH="196920" progId="Equation.Ribbit">
                  <p:embed/>
                </p:oleObj>
              </mc:Choice>
              <mc:Fallback>
                <p:oleObj name="Formula" r:id="rId7" imgW="1215720" imgH="19692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69865" y="2943715"/>
                        <a:ext cx="2409825" cy="38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610913" y="4709364"/>
            <a:ext cx="10624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Why degenerate solutions are avoided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304848"/>
              </p:ext>
            </p:extLst>
          </p:nvPr>
        </p:nvGraphicFramePr>
        <p:xfrm>
          <a:off x="3943621" y="5503255"/>
          <a:ext cx="326231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Formula" r:id="rId9" imgW="1645920" imgH="182880" progId="Equation.Ribbit">
                  <p:embed/>
                </p:oleObj>
              </mc:Choice>
              <mc:Fallback>
                <p:oleObj name="Formula" r:id="rId9" imgW="1645920" imgH="18288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43621" y="5503255"/>
                        <a:ext cx="3262312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1086507" y="6165114"/>
            <a:ext cx="8544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Balancing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reinforcement of predictions with </a:t>
            </a: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mass equalization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79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7472" y="211314"/>
            <a:ext cx="10515600" cy="657667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VCAMI: </a:t>
            </a:r>
            <a:r>
              <a:rPr lang="en-US" altLang="zh-CN" sz="4000" dirty="0">
                <a:latin typeface="Calibri" panose="020F0502020204030204" pitchFamily="34" charset="0"/>
                <a:cs typeface="Calibri" panose="020F0502020204030204" pitchFamily="34" charset="0"/>
              </a:rPr>
              <a:t>Smoothness of latent space</a:t>
            </a:r>
            <a:endParaRPr lang="zh-CN" alt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566683"/>
              </p:ext>
            </p:extLst>
          </p:nvPr>
        </p:nvGraphicFramePr>
        <p:xfrm>
          <a:off x="550615" y="2491624"/>
          <a:ext cx="11009313" cy="181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Formula" r:id="rId4" imgW="5553720" imgH="914400" progId="Equation.Ribbit">
                  <p:embed/>
                </p:oleObj>
              </mc:Choice>
              <mc:Fallback>
                <p:oleObj name="Formula" r:id="rId4" imgW="5553720" imgH="91440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0615" y="2491624"/>
                        <a:ext cx="11009313" cy="181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41503"/>
              </p:ext>
            </p:extLst>
          </p:nvPr>
        </p:nvGraphicFramePr>
        <p:xfrm>
          <a:off x="3672188" y="4546325"/>
          <a:ext cx="5070475" cy="211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Formula" r:id="rId6" imgW="2556720" imgH="1064520" progId="Equation.Ribbit">
                  <p:embed/>
                </p:oleObj>
              </mc:Choice>
              <mc:Fallback>
                <p:oleObj name="Formula" r:id="rId6" imgW="2556720" imgH="106452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72188" y="4546325"/>
                        <a:ext cx="5070475" cy="211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610913" y="1203249"/>
            <a:ext cx="10624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representation follows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zh-CN" sz="28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 mixture distribution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to obtain smooth and cluster-friendly latent </a:t>
            </a:r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space.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93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7472" y="211314"/>
            <a:ext cx="10515600" cy="657667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Calibri" panose="020F0502020204030204" pitchFamily="34" charset="0"/>
                <a:cs typeface="Calibri" panose="020F0502020204030204" pitchFamily="34" charset="0"/>
              </a:rPr>
              <a:t>VCAMI</a:t>
            </a:r>
            <a:r>
              <a:rPr lang="en-US" altLang="zh-CN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Model </a:t>
            </a:r>
            <a:r>
              <a:rPr lang="en-US" altLang="zh-CN" sz="4000" dirty="0">
                <a:latin typeface="Calibri" panose="020F0502020204030204" pitchFamily="34" charset="0"/>
                <a:cs typeface="Calibri" panose="020F0502020204030204" pitchFamily="34" charset="0"/>
              </a:rPr>
              <a:t>Formulation</a:t>
            </a:r>
            <a:endParaRPr lang="zh-CN" alt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10913" y="1024577"/>
            <a:ext cx="10624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Scalability of network </a:t>
            </a:r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capacity.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070564"/>
              </p:ext>
            </p:extLst>
          </p:nvPr>
        </p:nvGraphicFramePr>
        <p:xfrm>
          <a:off x="3458228" y="5862496"/>
          <a:ext cx="48704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Formula" r:id="rId4" imgW="2457720" imgH="379800" progId="Equation.Ribbit">
                  <p:embed/>
                </p:oleObj>
              </mc:Choice>
              <mc:Fallback>
                <p:oleObj name="Formula" r:id="rId4" imgW="2457720" imgH="37980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58228" y="5862496"/>
                        <a:ext cx="4870450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610912" y="2364643"/>
            <a:ext cx="10624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Robustness of loss </a:t>
            </a:r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function.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0912" y="3704709"/>
            <a:ext cx="5516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Smoothness of latent space.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500704"/>
              </p:ext>
            </p:extLst>
          </p:nvPr>
        </p:nvGraphicFramePr>
        <p:xfrm>
          <a:off x="3369222" y="1763182"/>
          <a:ext cx="5080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Formula" r:id="rId6" imgW="2561760" imgH="185760" progId="Equation.Ribbit">
                  <p:embed/>
                </p:oleObj>
              </mc:Choice>
              <mc:Fallback>
                <p:oleObj name="Formula" r:id="rId6" imgW="2561760" imgH="185760" progId="Equation.Ribbit">
                  <p:embed/>
                  <p:pic>
                    <p:nvPicPr>
                      <p:cNvPr id="4" name="对象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69222" y="1763182"/>
                        <a:ext cx="50800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326655"/>
              </p:ext>
            </p:extLst>
          </p:nvPr>
        </p:nvGraphicFramePr>
        <p:xfrm>
          <a:off x="4085702" y="3101053"/>
          <a:ext cx="3675063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Formula" r:id="rId8" imgW="1854360" imgH="259200" progId="Equation.Ribbit">
                  <p:embed/>
                </p:oleObj>
              </mc:Choice>
              <mc:Fallback>
                <p:oleObj name="Formula" r:id="rId8" imgW="1854360" imgH="259200" progId="Equation.Ribbit">
                  <p:embed/>
                  <p:pic>
                    <p:nvPicPr>
                      <p:cNvPr id="4" name="对象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85702" y="3101053"/>
                        <a:ext cx="3675063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242073"/>
              </p:ext>
            </p:extLst>
          </p:nvPr>
        </p:nvGraphicFramePr>
        <p:xfrm>
          <a:off x="3483850" y="4318823"/>
          <a:ext cx="546735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Formula" r:id="rId10" imgW="2757240" imgH="435960" progId="Equation.Ribbit">
                  <p:embed/>
                </p:oleObj>
              </mc:Choice>
              <mc:Fallback>
                <p:oleObj name="Formula" r:id="rId10" imgW="2757240" imgH="43596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83850" y="4318823"/>
                        <a:ext cx="5467350" cy="865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610912" y="5167071"/>
            <a:ext cx="5516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Final model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91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7472" y="211314"/>
            <a:ext cx="10515600" cy="657667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Calibri" panose="020F0502020204030204" pitchFamily="34" charset="0"/>
                <a:cs typeface="Calibri" panose="020F0502020204030204" pitchFamily="34" charset="0"/>
              </a:rPr>
              <a:t>VCAMI</a:t>
            </a:r>
            <a:r>
              <a:rPr lang="en-US" altLang="zh-CN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Experiments</a:t>
            </a:r>
            <a:endParaRPr lang="zh-CN" alt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10913" y="1024577"/>
            <a:ext cx="10624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Datasets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721" y="1935874"/>
            <a:ext cx="774382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0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7472" y="211314"/>
            <a:ext cx="10515600" cy="657667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Calibri" panose="020F0502020204030204" pitchFamily="34" charset="0"/>
                <a:cs typeface="Calibri" panose="020F0502020204030204" pitchFamily="34" charset="0"/>
              </a:rPr>
              <a:t>VCAMI</a:t>
            </a:r>
            <a:r>
              <a:rPr lang="en-US" altLang="zh-CN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Experiments</a:t>
            </a:r>
            <a:endParaRPr lang="zh-CN" alt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10913" y="1024577"/>
            <a:ext cx="10624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Compared methods (13 approaches)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03" y="1859837"/>
            <a:ext cx="11289720" cy="346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0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7472" y="211314"/>
            <a:ext cx="10515600" cy="657667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Calibri" panose="020F0502020204030204" pitchFamily="34" charset="0"/>
                <a:cs typeface="Calibri" panose="020F0502020204030204" pitchFamily="34" charset="0"/>
              </a:rPr>
              <a:t>VCAMI</a:t>
            </a:r>
            <a:r>
              <a:rPr lang="en-US" altLang="zh-CN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Experiments</a:t>
            </a:r>
            <a:endParaRPr lang="zh-CN" alt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10913" y="1024577"/>
            <a:ext cx="10624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Ablation Study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072" y="2007311"/>
            <a:ext cx="72771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4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7472" y="211314"/>
            <a:ext cx="10515600" cy="657667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  <a:endParaRPr lang="zh-CN" alt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10911" y="1634177"/>
            <a:ext cx="113498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proposed augmented mutual information that </a:t>
            </a:r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combine the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mutual information estimation of continuous </a:t>
            </a:r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variables and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the accurate calculation of mutual information </a:t>
            </a:r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of discrete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variables.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0912" y="3173943"/>
            <a:ext cx="113498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From the perspective of VAE, we prove that </a:t>
            </a:r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minimizing reconstruction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loss is equivalent to maximizing the </a:t>
            </a:r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mutual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information of the input and its latent representation.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0911" y="4902892"/>
            <a:ext cx="113498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We use </a:t>
            </a:r>
            <a:r>
              <a:rPr lang="en-US" altLang="zh-CN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variational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inference to constrain the </a:t>
            </a:r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representation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to have desired statistical characteristics specific </a:t>
            </a:r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a prior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, which are more stable training than </a:t>
            </a:r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adversarial learning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15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29959" y="2764221"/>
            <a:ext cx="2722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/>
              <a:t>Thanks!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53082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endParaRPr lang="zh-CN" alt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368" y="1586878"/>
            <a:ext cx="4591691" cy="208626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23900" y="1586878"/>
            <a:ext cx="3015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Clustering?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23899" y="2277208"/>
            <a:ext cx="5474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Unsupervised learning </a:t>
            </a: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method  to classify </a:t>
            </a:r>
            <a:r>
              <a:rPr lang="en-US" altLang="zh-CN" sz="24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unlabeled </a:t>
            </a: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into different groups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3899" y="3823055"/>
            <a:ext cx="3015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Why Clustering?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23899" y="4622127"/>
            <a:ext cx="5360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Performing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the determination of the </a:t>
            </a:r>
            <a:r>
              <a:rPr lang="en-US" altLang="zh-CN" sz="2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intrinsic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grouping among the </a:t>
            </a:r>
            <a:r>
              <a:rPr lang="en-US" altLang="zh-CN" sz="2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unlabeled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dataset.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388" y="4084665"/>
            <a:ext cx="4411650" cy="175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8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endParaRPr lang="zh-CN" alt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3900" y="1586878"/>
            <a:ext cx="4636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Traditional clustering methods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23899" y="3486726"/>
            <a:ext cx="3015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Limitations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23899" y="4285798"/>
            <a:ext cx="8998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Distance metrics become unreliable for </a:t>
            </a:r>
            <a:r>
              <a:rPr lang="en-US" altLang="zh-CN" sz="2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</a:t>
            </a:r>
            <a:r>
              <a:rPr lang="en-US" altLang="zh-CN" sz="24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dimensional </a:t>
            </a: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Scalability issue with </a:t>
            </a:r>
            <a:r>
              <a:rPr lang="en-US" altLang="zh-CN" sz="24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</a:t>
            </a: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datasets.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3898" y="2385950"/>
            <a:ext cx="9092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Popular algorithms: K-means, </a:t>
            </a:r>
            <a:r>
              <a:rPr lang="en-US" altLang="zh-CN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Dbscan</a:t>
            </a: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GMM and  Spectral clustering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58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endParaRPr lang="zh-CN" alt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3900" y="1586878"/>
            <a:ext cx="4636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Deep clustering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23899" y="4106837"/>
            <a:ext cx="3015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Challenges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23899" y="4905909"/>
            <a:ext cx="8998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Lack of supervision signal in clustering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Degenerate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solutions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3898" y="2385950"/>
            <a:ext cx="10438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 altLang="zh-CN" sz="24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Neural Networks </a:t>
            </a: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learn representations from raw data suitable for clustering.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Three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essential </a:t>
            </a: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components: neural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network, network loss, and clustering loss.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37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7667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Related Work</a:t>
            </a:r>
            <a:endParaRPr lang="zh-CN" alt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3898" y="1288654"/>
            <a:ext cx="1055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Existing deep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clustering models </a:t>
            </a:r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can be </a:t>
            </a:r>
            <a:r>
              <a:rPr lang="en-US" altLang="zh-CN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categorised</a:t>
            </a:r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into three groups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23898" y="2070645"/>
            <a:ext cx="10438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Autoencoder based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Fine-tune the encoder </a:t>
            </a:r>
            <a:r>
              <a:rPr lang="en-US" altLang="zh-CN" sz="24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latent space</a:t>
            </a: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to make representations clustering friendly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Popular algorithms: DEC, DBC, DCN, DEPICT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23898" y="3601578"/>
            <a:ext cx="10438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Generative Model based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Extend the clustering task to generating samples from clusters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Popular algorithms: VAE, </a:t>
            </a:r>
            <a:r>
              <a:rPr lang="en-US" altLang="zh-CN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InfoGAN</a:t>
            </a: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zh-CN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ClusterGAN</a:t>
            </a:r>
            <a:endParaRPr lang="en-US" altLang="zh-CN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3898" y="5231283"/>
            <a:ext cx="10438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Direct Optimization under Clustering Loss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Fine-tune the encoder </a:t>
            </a:r>
            <a:r>
              <a:rPr lang="en-US" altLang="zh-CN" sz="24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latent space</a:t>
            </a: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to make representations clustering friendly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Popular algorithms: JULE, DAC, IMSAT, IIC</a:t>
            </a:r>
          </a:p>
        </p:txBody>
      </p:sp>
    </p:spTree>
    <p:extLst>
      <p:ext uri="{BB962C8B-B14F-4D97-AF65-F5344CB8AC3E}">
        <p14:creationId xmlns:p14="http://schemas.microsoft.com/office/powerpoint/2010/main" val="167306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7667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Related Work</a:t>
            </a:r>
            <a:endParaRPr lang="zh-CN" alt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3898" y="1288654"/>
            <a:ext cx="1055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Challenges with existing models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23898" y="2070645"/>
            <a:ext cx="10438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Autoencoder based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symmetry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of the encoder-decoder architecture </a:t>
            </a: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limits the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depth of the encoder for computational </a:t>
            </a: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feasibility.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23898" y="3601578"/>
            <a:ext cx="10438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Generative Model based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Mode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collapse and slow </a:t>
            </a: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convergence.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23898" y="4894956"/>
            <a:ext cx="10438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Direct Optimization under Clustering Loss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High risk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of learning </a:t>
            </a: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 corrupted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latent space</a:t>
            </a:r>
          </a:p>
        </p:txBody>
      </p:sp>
    </p:spTree>
    <p:extLst>
      <p:ext uri="{BB962C8B-B14F-4D97-AF65-F5344CB8AC3E}">
        <p14:creationId xmlns:p14="http://schemas.microsoft.com/office/powerpoint/2010/main" val="267513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7667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VCAMI: Motivation</a:t>
            </a:r>
            <a:endParaRPr lang="zh-CN" alt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3898" y="1898253"/>
            <a:ext cx="1055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good deep clustering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model should have three elements</a:t>
            </a:r>
            <a:endParaRPr lang="en-US" altLang="zh-CN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82566" y="2984937"/>
            <a:ext cx="92070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Scalability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network capacity</a:t>
            </a:r>
          </a:p>
          <a:p>
            <a:endParaRPr lang="en-US" altLang="zh-CN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Robustness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of loss </a:t>
            </a: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function </a:t>
            </a:r>
          </a:p>
          <a:p>
            <a:endParaRPr lang="en-US" altLang="zh-CN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Smoothness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of latent space.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16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7472" y="211314"/>
            <a:ext cx="10515600" cy="657667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VCAMI: </a:t>
            </a:r>
            <a:r>
              <a:rPr lang="en-US" altLang="zh-CN" sz="4000" dirty="0">
                <a:latin typeface="Calibri" panose="020F0502020204030204" pitchFamily="34" charset="0"/>
                <a:cs typeface="Calibri" panose="020F0502020204030204" pitchFamily="34" charset="0"/>
              </a:rPr>
              <a:t>Scalability</a:t>
            </a:r>
            <a:endParaRPr lang="zh-CN" alt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0913" y="1203249"/>
            <a:ext cx="10624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Using mutual information instead of decoder to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improve scalability 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547" y="1921405"/>
            <a:ext cx="6880335" cy="103607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0913" y="3358964"/>
            <a:ext cx="9199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Maximizing MI is equivalent to maximizing Jensen-Shannon </a:t>
            </a:r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divergence (JSD)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286912"/>
              </p:ext>
            </p:extLst>
          </p:nvPr>
        </p:nvGraphicFramePr>
        <p:xfrm>
          <a:off x="1338755" y="5217209"/>
          <a:ext cx="8408987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Formula" r:id="rId5" imgW="4241880" imgH="253080" progId="Equation.Ribbit">
                  <p:embed/>
                </p:oleObj>
              </mc:Choice>
              <mc:Fallback>
                <p:oleObj name="Formula" r:id="rId5" imgW="4241880" imgH="25308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8755" y="5217209"/>
                        <a:ext cx="8408987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1223141" y="5963298"/>
                <a:ext cx="5465379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𝜎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is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 discriminator network.</a:t>
                </a:r>
                <a:endParaRPr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141" y="5963298"/>
                <a:ext cx="5465379" cy="509178"/>
              </a:xfrm>
              <a:prstGeom prst="rect">
                <a:avLst/>
              </a:prstGeom>
              <a:blipFill>
                <a:blip r:embed="rId7"/>
                <a:stretch>
                  <a:fillRect l="-1786" t="-3571" r="-1674" b="-226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164818"/>
              </p:ext>
            </p:extLst>
          </p:nvPr>
        </p:nvGraphicFramePr>
        <p:xfrm>
          <a:off x="1300435" y="4536756"/>
          <a:ext cx="4622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Formula" r:id="rId8" imgW="2331720" imgH="179280" progId="Equation.Ribbit">
                  <p:embed/>
                </p:oleObj>
              </mc:Choice>
              <mc:Fallback>
                <p:oleObj name="Formula" r:id="rId8" imgW="2331720" imgH="17928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00435" y="4536756"/>
                        <a:ext cx="46228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6873766" y="4453252"/>
            <a:ext cx="2406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no upper bound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33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7472" y="211314"/>
            <a:ext cx="10515600" cy="657667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VCAMI: Scalability</a:t>
            </a:r>
            <a:endParaRPr lang="zh-CN" alt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8200" y="2995451"/>
            <a:ext cx="1558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Global MI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789238"/>
              </p:ext>
            </p:extLst>
          </p:nvPr>
        </p:nvGraphicFramePr>
        <p:xfrm>
          <a:off x="3436883" y="2924630"/>
          <a:ext cx="6088062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Formula" r:id="rId4" imgW="3071160" imgH="410400" progId="Equation.Ribbit">
                  <p:embed/>
                </p:oleObj>
              </mc:Choice>
              <mc:Fallback>
                <p:oleObj name="Formula" r:id="rId4" imgW="3071160" imgH="410400" progId="Equation.Ribbit">
                  <p:embed/>
                  <p:pic>
                    <p:nvPicPr>
                      <p:cNvPr id="10" name="对象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36883" y="2924630"/>
                        <a:ext cx="6088062" cy="814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838200" y="4641799"/>
            <a:ext cx="134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Local MI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338621"/>
              </p:ext>
            </p:extLst>
          </p:nvPr>
        </p:nvGraphicFramePr>
        <p:xfrm>
          <a:off x="3436883" y="4415132"/>
          <a:ext cx="6458715" cy="1376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Formula" r:id="rId6" imgW="3920760" imgH="837000" progId="Equation.Ribbit">
                  <p:embed/>
                </p:oleObj>
              </mc:Choice>
              <mc:Fallback>
                <p:oleObj name="Formula" r:id="rId6" imgW="3920760" imgH="837000" progId="Equation.Ribbit">
                  <p:embed/>
                  <p:pic>
                    <p:nvPicPr>
                      <p:cNvPr id="12" name="对象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36883" y="4415132"/>
                        <a:ext cx="6458715" cy="1376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672131"/>
              </p:ext>
            </p:extLst>
          </p:nvPr>
        </p:nvGraphicFramePr>
        <p:xfrm>
          <a:off x="3436883" y="1880215"/>
          <a:ext cx="6350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Formula" r:id="rId8" imgW="3204360" imgH="185760" progId="Equation.Ribbit">
                  <p:embed/>
                </p:oleObj>
              </mc:Choice>
              <mc:Fallback>
                <p:oleObj name="Formula" r:id="rId8" imgW="3204360" imgH="18576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36883" y="1880215"/>
                        <a:ext cx="63500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186355" y="1810768"/>
            <a:ext cx="861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DMI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86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806</Words>
  <Application>Microsoft Office PowerPoint</Application>
  <PresentationFormat>宽屏</PresentationFormat>
  <Paragraphs>110</Paragraphs>
  <Slides>17</Slides>
  <Notes>15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等线</vt:lpstr>
      <vt:lpstr>等线 Light</vt:lpstr>
      <vt:lpstr>Arial</vt:lpstr>
      <vt:lpstr>Calibri</vt:lpstr>
      <vt:lpstr>Cambria Math</vt:lpstr>
      <vt:lpstr>Wingdings</vt:lpstr>
      <vt:lpstr>Office 主题​​</vt:lpstr>
      <vt:lpstr>Aurora Equation</vt:lpstr>
      <vt:lpstr>PowerPoint 演示文稿</vt:lpstr>
      <vt:lpstr>Introduction</vt:lpstr>
      <vt:lpstr>Introduction</vt:lpstr>
      <vt:lpstr>Introduction</vt:lpstr>
      <vt:lpstr>Related Work</vt:lpstr>
      <vt:lpstr>Related Work</vt:lpstr>
      <vt:lpstr>VCAMI: Motivation</vt:lpstr>
      <vt:lpstr>VCAMI: Scalability</vt:lpstr>
      <vt:lpstr>VCAMI: Scalability</vt:lpstr>
      <vt:lpstr>VCAMI: Robustness</vt:lpstr>
      <vt:lpstr>VCAMI: Smoothness of latent space</vt:lpstr>
      <vt:lpstr>VCAMI: Model Formulation</vt:lpstr>
      <vt:lpstr>VCAMI: Experiments</vt:lpstr>
      <vt:lpstr>VCAMI: Experiments</vt:lpstr>
      <vt:lpstr>VCAMI: Experiments</vt:lpstr>
      <vt:lpstr>Conclusion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JQ</dc:creator>
  <cp:lastModifiedBy>JQ</cp:lastModifiedBy>
  <cp:revision>58</cp:revision>
  <dcterms:created xsi:type="dcterms:W3CDTF">2020-12-09T16:48:45Z</dcterms:created>
  <dcterms:modified xsi:type="dcterms:W3CDTF">2020-12-10T02:33:50Z</dcterms:modified>
</cp:coreProperties>
</file>