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5" r:id="rId4"/>
    <p:sldId id="270" r:id="rId5"/>
    <p:sldId id="271" r:id="rId6"/>
    <p:sldId id="276" r:id="rId7"/>
    <p:sldId id="277" r:id="rId8"/>
    <p:sldId id="278" r:id="rId9"/>
    <p:sldId id="279" r:id="rId10"/>
    <p:sldId id="280" r:id="rId11"/>
    <p:sldId id="281" r:id="rId12"/>
    <p:sldId id="27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/>
    <p:restoredTop sz="88844"/>
  </p:normalViewPr>
  <p:slideViewPr>
    <p:cSldViewPr snapToGrid="0" snapToObjects="1">
      <p:cViewPr varScale="1">
        <p:scale>
          <a:sx n="113" d="100"/>
          <a:sy n="113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9590C-F5DE-6249-9C7C-9D16DED9D597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9587-4FF9-994C-B68E-D502C0A7541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1709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Figure (a) indicates that radicals can show more details of characters;</a:t>
            </a:r>
          </a:p>
          <a:p>
            <a:r>
              <a:rPr kumimoji="1" lang="en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Figure (b) shows that </a:t>
            </a:r>
            <a:r>
              <a:rPr kumimoji="1" lang="en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Wubi</a:t>
            </a:r>
            <a:r>
              <a:rPr kumimoji="1" lang="en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code can capture the structure information of characters; </a:t>
            </a:r>
          </a:p>
          <a:p>
            <a:r>
              <a:rPr kumimoji="1" lang="en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Figure (c) expresses that the Pinyin (with pronounce) is important to Chinese characters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4119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Four parts in Moto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915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utilize the attention mechanism to calculate the weight of different element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at the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𝑡h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𝐵𝑖𝐿𝑆𝑇𝑀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r>
                      <a:rPr kumimoji="1"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cell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described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represents the weight rate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 can get an overall attention result by the multiplying operation and sum them. Furthermore, we employ a Linear layer on the concatenation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𝑎𝑡𝑡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Finally, it outputs a sequence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𝑙𝑐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utilize the attention mechanism to calculate the weight of different element 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𝑦_𝑖^𝑟</a:t>
                </a:r>
                <a:r>
                  <a:rPr kumimoji="1"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∈</a:t>
                </a:r>
                <a:r>
                  <a:rPr kumimoji="1"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𝑌^𝑟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at the 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𝑗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kumimoji="1" lang="en-US" altLang="zh-CN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𝑡ℎ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〖</a:t>
                </a:r>
                <a:r>
                  <a:rPr kumimoji="1" lang="en-US" altLang="zh-CN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𝐵𝑖𝐿𝑆𝑇𝑀〗^𝑐  cell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which is described as </a:t>
                </a:r>
                <a:r>
                  <a:rPr kumimoji="1" lang="en-US" altLang="zh-CN" i="0">
                    <a:latin typeface="Cambria Math" panose="02040503050406030204" pitchFamily="18" charset="0"/>
                    <a:cs typeface="Arial" panose="020B0604020202020204" pitchFamily="34" charset="0"/>
                  </a:rPr>
                  <a:t>〖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𝑟𝑒〗_(𝑖,𝑗)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</a:t>
                </a:r>
                <a:r>
                  <a:rPr kumimoji="1"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𝛼_(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𝑖,𝑗)  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represents the weight rate of 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𝑦_𝑖^𝑟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kumimoji="1" lang="en-US" altLang="zh-CN" b="0" i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𝑌^𝑟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Then, we can get an overall attention result by the multiplying operation and sum them. Furthermore, we employ a Linear layer on the concatenation of </a:t>
                </a:r>
                <a:r>
                  <a:rPr kumimoji="1" lang="en-US" altLang="zh-CN" i="0">
                    <a:latin typeface="Cambria Math" panose="02040503050406030204" pitchFamily="18" charset="0"/>
                    <a:cs typeface="Arial" panose="020B0604020202020204" pitchFamily="34" charset="0"/>
                  </a:rPr>
                  <a:t>〖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𝑎𝑡𝑡〗_𝑗^</a:t>
                </a:r>
                <a:r>
                  <a:rPr kumimoji="1" lang="en-US" altLang="zh-CN" i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𝛼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𝑒_(𝑗+1)^𝑐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 Finally, it outputs a sequence </a:t>
                </a:r>
                <a:r>
                  <a:rPr kumimoji="1" lang="en-US" altLang="zh-CN" b="0" i="0">
                    <a:latin typeface="Cambria Math" panose="02040503050406030204" pitchFamily="18" charset="0"/>
                    <a:cs typeface="Arial" panose="020B0604020202020204" pitchFamily="34" charset="0"/>
                  </a:rPr>
                  <a:t>𝑌_𝑙𝑐^(𝑐+𝑟)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298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19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62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261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FF9587-4FF9-994C-B68E-D502C0A75418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622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193E6-9E0A-4142-8398-4C37332EA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8740B-98F0-8645-97C8-3DEC958F5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FB0511-063E-C04D-A00C-7DFB9A17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AD2D31-BB9F-184C-8B94-8C45F4AF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8644C-08D8-2D4D-9159-AB520012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176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27E300-0942-6B48-8F70-544F7323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110260-A84D-564F-BF7B-6CC44FBD5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C7F8E7-D899-8746-91AE-95056FA3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460DD3-E3B3-B240-8982-9AAEAEC4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741232-7CBB-B34D-9843-04C43FB4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341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38F90AA-D550-C34F-97E8-E12317E0F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E02C43-EA45-DF48-BA69-6468FA599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F36B5B-3036-0E42-BCBE-FCE925B7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37EB1-9D83-274A-A395-4F43C806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32251-C283-674F-9690-CE9D9A53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892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1B350-7DA5-384E-AB54-0E446756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82A609-73D8-1240-AD43-85EBFEF9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6AC75-56E1-5040-8055-302C6EEC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DED6DF-BC92-E948-A7A6-350CCED2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7CA3BD-F934-024F-94C6-294F8664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860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436B4-00AD-5340-9CC9-7726562CA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5CD406-A51C-B542-A28F-6ED8E3130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70149D-054D-0843-B5A5-D0F3502E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A2A35-D81D-AA40-9AC1-AEC8BBC1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0B85B-A24B-D242-A65D-90EF9938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542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15F00E-2F04-A64B-85B8-93A550BC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3A240D-4EEC-4145-BB1C-2A91A08E3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B57EBD-D03E-4447-95EC-869F98F50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929847-077A-7240-9A2C-C3387F37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A40512-C6F9-6848-B3F5-27059627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364A78-A4E2-F945-9FAE-5ED9203F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30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B6386-D878-5740-A9AD-BD35F9C3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D5C7AD-C446-074F-AE67-238CC716E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F44E7D-4DE3-8A49-B844-4361C6EC7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DF0F25-7C03-9B46-9720-AEA71FDC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84893C-FB8A-3842-A126-A394D91F0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76EEF8-4EAC-FD45-B02F-3EDC5866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53629C1-5D0B-E34F-9530-B7F0DD2D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ADDC73-2DE6-3441-8458-901B81DB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6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C9B64-61A4-9A46-94DC-59DCE6B7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F901F37-7507-C042-AD09-12D5627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3B74CB-0147-F345-BF62-4272054A6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EEC4C9-CA23-5E46-B0DA-F3D30E3E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923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334F3B-8082-F641-A960-99C73133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9AC718-6697-0C48-9996-5D5EFB77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027961-4627-494B-9E46-90A2A8F2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686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295B3C-6B2A-B749-8B92-92D7083C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284C57-AD1E-8F4F-BC79-35CDAA7AE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D1FFB5-F14B-D34B-9629-BDEF93A0B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C24554-3F6B-B144-846E-C4B526094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5C6B5A-9171-AC4E-8239-D62BA9BD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AB9816-0858-0F4E-A224-ECDBC287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640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81059E-3EDC-8D44-95E1-47E14A8E8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B496479-ED18-7E4E-9630-6F610933A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ECDC6F-0F34-5B40-8704-B35A697A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30DF6-350B-444E-A1A7-827E0D11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F0EEE-D00C-0849-BC2A-BD158533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544160-CA7C-6B4F-8A68-C246DFE4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3318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F2DE69-D65A-0943-B483-8EBE1FF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6EC482-5974-364E-A84A-BB9297DF7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E92D9-26AD-9849-B2FA-672A50F77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D3B0-CB50-824D-83C5-CF63C99A991E}" type="datetimeFigureOut">
              <a:rPr kumimoji="1" lang="zh-CN" altLang="en-US" smtClean="0"/>
              <a:t>2020/12/9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EE8052-9547-4646-8DC9-20AD4D059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97CFB1-A1D5-A047-85E7-345B9B248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CF26-104B-1140-9253-E20F7D89987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987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6"/>
          <a:stretch/>
        </p:blipFill>
        <p:spPr>
          <a:xfrm>
            <a:off x="0" y="1076327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285" y="1174045"/>
            <a:ext cx="9144000" cy="1209830"/>
          </a:xfrm>
        </p:spPr>
        <p:txBody>
          <a:bodyPr>
            <a:normAutofit/>
          </a:bodyPr>
          <a:lstStyle/>
          <a:p>
            <a:pPr algn="l">
              <a:buClr>
                <a:schemeClr val="accent5">
                  <a:lumMod val="40000"/>
                  <a:lumOff val="60000"/>
                </a:schemeClr>
              </a:buClr>
            </a:pPr>
            <a:r>
              <a:rPr kumimoji="1" lang="en" altLang="zh-CN" sz="3200" b="1" dirty="0"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Moto: Enhancing Embedding with Multiple Joint Factors for Chinese Text Classification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816C0D-7DE3-0744-A3C0-758CF9C4E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083" y="2837999"/>
            <a:ext cx="8967833" cy="26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0A7036-052D-F04C-AB83-8F31CD99A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8470" y="1632403"/>
            <a:ext cx="9177259" cy="30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1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EEC000A-6412-9B4C-A0F5-3FAE5B97ED33}"/>
                  </a:ext>
                </a:extLst>
              </p:cNvPr>
              <p:cNvSpPr txBox="1"/>
              <p:nvPr/>
            </p:nvSpPr>
            <p:spPr>
              <a:xfrm>
                <a:off x="1059030" y="1910080"/>
                <a:ext cx="10587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" altLang="zh-CN" dirty="0"/>
                  <a:t>The order of importance in semantic of Chinese is that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𝑀𝑜𝑡𝑜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𝑀𝑜𝑡𝑜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𝑃𝑦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𝑀𝑜𝑡𝑜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𝑀𝑜𝑡𝑜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EEC000A-6412-9B4C-A0F5-3FAE5B97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30" y="1910080"/>
                <a:ext cx="10587898" cy="369332"/>
              </a:xfrm>
              <a:prstGeom prst="rect">
                <a:avLst/>
              </a:prstGeom>
              <a:blipFill>
                <a:blip r:embed="rId5"/>
                <a:stretch>
                  <a:fillRect l="-359" t="-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5653EF-B30E-864A-ACD2-7C02B2DD107B}"/>
                  </a:ext>
                </a:extLst>
              </p:cNvPr>
              <p:cNvSpPr txBox="1"/>
              <p:nvPr/>
            </p:nvSpPr>
            <p:spPr>
              <a:xfrm>
                <a:off x="1059030" y="2445684"/>
                <a:ext cx="101779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dirty="0"/>
                  <a:t>Our method Moto is 3.02% higher the second method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𝐵𝑖𝐿𝑆𝑇𝑀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" altLang="zh-CN" dirty="0"/>
                  <a:t> in average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" altLang="zh-CN" dirty="0"/>
                  <a:t>-value in four datasets. Specifically, Moto improve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" altLang="zh-CN" dirty="0"/>
                  <a:t>-value of four datasets: 1.28%, 2.11%, 1.24%, and 3.26%. In addition, our Moto achieves the SOTA in precision (1.89% average improvement)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A5653EF-B30E-864A-ACD2-7C02B2DD1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30" y="2445684"/>
                <a:ext cx="10177930" cy="923330"/>
              </a:xfrm>
              <a:prstGeom prst="rect">
                <a:avLst/>
              </a:prstGeom>
              <a:blipFill>
                <a:blip r:embed="rId6"/>
                <a:stretch>
                  <a:fillRect l="-374" t="-2740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9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300" y="2022969"/>
            <a:ext cx="9144000" cy="1786919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2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6"/>
          <a:stretch/>
        </p:blipFill>
        <p:spPr>
          <a:xfrm>
            <a:off x="0" y="1076327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300" y="524153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Motivation &amp; Question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60904F29-D923-9E43-A411-833DDA82F878}"/>
              </a:ext>
            </a:extLst>
          </p:cNvPr>
          <p:cNvSpPr txBox="1">
            <a:spLocks/>
          </p:cNvSpPr>
          <p:nvPr/>
        </p:nvSpPr>
        <p:spPr>
          <a:xfrm>
            <a:off x="1699556" y="1730188"/>
            <a:ext cx="8767488" cy="1819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accent1">
                  <a:lumMod val="75000"/>
                </a:schemeClr>
              </a:buClr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Motivation: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Most existing representation models are specially designed for English materials, which may fail in Chinese</a:t>
            </a:r>
            <a:endParaRPr kumimoji="1" lang="en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Pinyin, </a:t>
            </a:r>
            <a:r>
              <a:rPr kumimoji="1" lang="en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Wubi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codes, and radicals are good semantic carriers while previous researches neglected to find an effective way to combine them.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8F4E0CC4-0E66-7647-9652-89DF387EDBF2}"/>
              </a:ext>
            </a:extLst>
          </p:cNvPr>
          <p:cNvSpPr txBox="1">
            <a:spLocks/>
          </p:cNvSpPr>
          <p:nvPr/>
        </p:nvSpPr>
        <p:spPr>
          <a:xfrm>
            <a:off x="1699556" y="3651710"/>
            <a:ext cx="8767488" cy="18198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chemeClr val="accent1">
                  <a:lumMod val="75000"/>
                </a:schemeClr>
              </a:buClr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to employ the mechanism to capture the effective parts of each granularity</a:t>
            </a:r>
          </a:p>
          <a:p>
            <a:pPr marL="342900" indent="-342900" algn="l">
              <a:buClr>
                <a:schemeClr val="accent1">
                  <a:lumMod val="75000"/>
                </a:schemeClr>
              </a:buClr>
              <a:buFont typeface="Wingdings" pitchFamily="2" charset="2"/>
              <a:buChar char="u"/>
            </a:pPr>
            <a:r>
              <a:rPr kumimoji="1"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to combine the different features captured from different representations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81EDA9-AF6F-3242-9418-480AC4E8EFEE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27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F51F57-DFC9-5B4F-B22A-C73357B350BC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3497D7-25AA-404F-8B86-0CDD39792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690" y="1278919"/>
            <a:ext cx="9134620" cy="39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9F51F57-DFC9-5B4F-B22A-C73357B350BC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EFD9DC-A458-5646-88CC-3059B9DA6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0" y="1293025"/>
            <a:ext cx="11216640" cy="444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8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Input layer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3480A4-39BF-854C-93AD-636838A4D8F0}"/>
                  </a:ext>
                </a:extLst>
              </p:cNvPr>
              <p:cNvSpPr txBox="1"/>
              <p:nvPr/>
            </p:nvSpPr>
            <p:spPr>
              <a:xfrm>
                <a:off x="2542456" y="1975108"/>
                <a:ext cx="7881704" cy="29077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Chinese-character sequence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which contains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𝑙𝑐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characters, i.e.,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𝑙𝑐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mapped into the other three sequences via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𝑂𝑝𝑒𝑛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𝐶h𝑖𝑛𝑒𝑠𝑒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𝑑𝑖𝑐𝑡𝑖𝑜𝑛𝑎𝑟𝑦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𝑊𝑢𝑏𝑖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𝐿𝑖𝑏𝑟𝑎𝑟𝑦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𝑃𝑦𝑝𝑖𝑛𝑦𝑖𝑛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𝐿𝑖𝑏𝑟𝑎𝑟𝑦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then, we can get: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𝑙𝑟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𝑙𝑤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𝑎𝑛𝑑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𝑃𝑦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𝑝𝑦𝑟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𝑝𝑦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𝑝𝑦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𝑙𝑝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Therefore, embedding of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𝑃𝑦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can be described as 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𝑙𝑐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𝑙𝑟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𝑙𝑤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𝑝𝑦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𝑙𝑝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via </a:t>
                </a:r>
                <a:r>
                  <a:rPr kumimoji="1"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Gensim</a:t>
                </a:r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(word2vec tool) 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3480A4-39BF-854C-93AD-636838A4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456" y="1975108"/>
                <a:ext cx="7881704" cy="2907784"/>
              </a:xfrm>
              <a:prstGeom prst="rect">
                <a:avLst/>
              </a:prstGeom>
              <a:blipFill>
                <a:blip r:embed="rId4"/>
                <a:stretch>
                  <a:fillRect l="-482" b="-2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89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6"/>
          <a:stretch/>
        </p:blipFill>
        <p:spPr>
          <a:xfrm>
            <a:off x="0" y="1083407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Bidirectional LSTM Layer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3480A4-39BF-854C-93AD-636838A4D8F0}"/>
                  </a:ext>
                </a:extLst>
              </p:cNvPr>
              <p:cNvSpPr txBox="1"/>
              <p:nvPr/>
            </p:nvSpPr>
            <p:spPr>
              <a:xfrm>
                <a:off x="2430630" y="1296684"/>
                <a:ext cx="7881704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specific feature embedding sequence 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 whole progress in the forward LSTM is calculated as follows: </a:t>
                </a:r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13480A4-39BF-854C-93AD-636838A4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630" y="1296684"/>
                <a:ext cx="7881704" cy="923330"/>
              </a:xfrm>
              <a:prstGeom prst="rect">
                <a:avLst/>
              </a:prstGeom>
              <a:blipFill>
                <a:blip r:embed="rId4"/>
                <a:stretch>
                  <a:fillRect l="-482" r="-965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73C01A-F24B-F543-B3F3-A3F61FC53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693" y="2220014"/>
            <a:ext cx="4084254" cy="2058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AC18F9-2A45-FE42-8F71-8DEE0FE38062}"/>
                  </a:ext>
                </a:extLst>
              </p:cNvPr>
              <p:cNvSpPr txBox="1"/>
              <p:nvPr/>
            </p:nvSpPr>
            <p:spPr>
              <a:xfrm>
                <a:off x="5706793" y="4354881"/>
                <a:ext cx="4084254" cy="690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kumimoji="1" lang="en-US" altLang="zh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</m:oMath>
                </a14:m>
                <a:r>
                  <a:rPr kumimoji="1" lang="en-US" altLang="zh-CN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  <m:r>
                      <m:rPr>
                        <m:nor/>
                      </m:rPr>
                      <a:rPr kumimoji="1" lang="en-US" altLang="zh-CN" b="0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</m:oMath>
                </a14:m>
                <a:r>
                  <a:rPr kumimoji="1" lang="en-US" altLang="zh-CN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  <m:r>
                      <m:rPr>
                        <m:nor/>
                      </m:rPr>
                      <a:rPr kumimoji="1" lang="en-US" altLang="zh-CN" b="0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  <m:sSub>
                      <m:sSub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</m:oMath>
                </a14:m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AC18F9-2A45-FE42-8F71-8DEE0FE38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93" y="4354881"/>
                <a:ext cx="4084254" cy="690830"/>
              </a:xfrm>
              <a:prstGeom prst="rect">
                <a:avLst/>
              </a:prstGeom>
              <a:blipFill>
                <a:blip r:embed="rId6"/>
                <a:stretch>
                  <a:fillRect l="-929" t="-5455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808F60A-9348-E745-891E-DBDF58DB4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020" y="2237779"/>
            <a:ext cx="2499543" cy="4124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A7F1A8-DEBB-2A45-96AE-B93EBA5A9416}"/>
                  </a:ext>
                </a:extLst>
              </p:cNvPr>
              <p:cNvSpPr txBox="1"/>
              <p:nvPr/>
            </p:nvSpPr>
            <p:spPr>
              <a:xfrm>
                <a:off x="5706793" y="5054028"/>
                <a:ext cx="4084254" cy="12623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Outputs of  </a:t>
                </a:r>
                <a:r>
                  <a:rPr kumimoji="1" lang="en-US" altLang="zh-CN" i="1" dirty="0" err="1">
                    <a:latin typeface="Cambria Math" panose="02040503050406030204" pitchFamily="18" charset="0"/>
                    <a:cs typeface="Arial" panose="020B0604020202020204" pitchFamily="34" charset="0"/>
                  </a:rPr>
                  <a:t>BiLSTM</a:t>
                </a:r>
                <a:endParaRPr kumimoji="1" lang="en-US" altLang="zh-CN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𝑙𝑟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={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𝑙𝑤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𝑝𝑦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={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𝑝𝑦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𝑝𝑦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,…,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𝑙𝑝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𝑝𝑦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</m:t>
                      </m:r>
                    </m:oMath>
                  </m:oMathPara>
                </a14:m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A7F1A8-DEBB-2A45-96AE-B93EBA5A9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93" y="5054028"/>
                <a:ext cx="4084254" cy="1262333"/>
              </a:xfrm>
              <a:prstGeom prst="rect">
                <a:avLst/>
              </a:prstGeom>
              <a:blipFill>
                <a:blip r:embed="rId8"/>
                <a:stretch>
                  <a:fillRect l="-929" t="-1000" b="-1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27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Attention Layer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E980A92-C139-124A-ABA4-28AF724A4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36" y="1524634"/>
            <a:ext cx="3212602" cy="413369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800B7B-723B-C740-8268-C163D984D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371" y="2618277"/>
            <a:ext cx="3644900" cy="889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DC953EC-15EC-BE46-819C-48579FCD7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34" y="2564884"/>
            <a:ext cx="4787900" cy="9271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29BDC0E-CB5C-5143-A09B-846F62B42F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7821" y="3877038"/>
            <a:ext cx="3505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3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Prediction Layer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3AE8CB-AA2B-E24C-A14C-46B1B7EF6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33" y="1526863"/>
            <a:ext cx="2400300" cy="44958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5F81FBF-03D3-6D43-A8EA-09025CA96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398" y="1526863"/>
            <a:ext cx="4977405" cy="21084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8BFAAE-49D0-D947-BAAB-D0EDB6F2A3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226" y="3599869"/>
            <a:ext cx="2095500" cy="4064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77D6E3C-C0F6-FB43-BFDE-E55EABF75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273" y="4080402"/>
            <a:ext cx="4855653" cy="19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3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7B4BB81-47AB-B64A-A8F0-4E89E13F3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76"/>
          <a:stretch/>
        </p:blipFill>
        <p:spPr>
          <a:xfrm>
            <a:off x="8270" y="1090432"/>
            <a:ext cx="12192000" cy="5781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1D6B313-6CE5-5B44-A510-4221F14A3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77" y="174571"/>
            <a:ext cx="9144000" cy="1104348"/>
          </a:xfrm>
        </p:spPr>
        <p:txBody>
          <a:bodyPr>
            <a:normAutofit/>
          </a:bodyPr>
          <a:lstStyle/>
          <a:p>
            <a:r>
              <a:rPr kumimoji="1" lang="en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endParaRPr kumimoji="1"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EA9BE-7F86-7245-8365-17671BED3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22226"/>
            <a:ext cx="1536700" cy="10541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A5C61B5-CF3A-524D-BDDE-E18B166F3085}"/>
              </a:ext>
            </a:extLst>
          </p:cNvPr>
          <p:cNvSpPr/>
          <p:nvPr/>
        </p:nvSpPr>
        <p:spPr>
          <a:xfrm>
            <a:off x="-430591" y="26227"/>
            <a:ext cx="20890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" altLang="zh-C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Moto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38F6879-21CD-E641-855F-27BB9D87A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679" y="2209157"/>
            <a:ext cx="5009182" cy="37327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DB8ACE-0106-6540-B149-C866A8C5FAFC}"/>
              </a:ext>
            </a:extLst>
          </p:cNvPr>
          <p:cNvSpPr txBox="1"/>
          <p:nvPr/>
        </p:nvSpPr>
        <p:spPr>
          <a:xfrm>
            <a:off x="3383280" y="1293025"/>
            <a:ext cx="595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Chinese news titles(#1, #2), Fudan corpus, and </a:t>
            </a:r>
            <a:r>
              <a:rPr kumimoji="1" lang="en-US" altLang="zh-CN" dirty="0" err="1"/>
              <a:t>THUCNews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610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513</Words>
  <Application>Microsoft Macintosh PowerPoint</Application>
  <PresentationFormat>宽屏</PresentationFormat>
  <Paragraphs>64</Paragraphs>
  <Slides>12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Wingdings</vt:lpstr>
      <vt:lpstr>Office 主题​​</vt:lpstr>
      <vt:lpstr>Moto: Enhancing Embedding with Multiple Joint Factors for Chinese Text Classification</vt:lpstr>
      <vt:lpstr>Motivation &amp; Question</vt:lpstr>
      <vt:lpstr>Background</vt:lpstr>
      <vt:lpstr>Architecture</vt:lpstr>
      <vt:lpstr>Input layer</vt:lpstr>
      <vt:lpstr>Bidirectional LSTM Layer</vt:lpstr>
      <vt:lpstr>Attention Layer</vt:lpstr>
      <vt:lpstr>Prediction Layer</vt:lpstr>
      <vt:lpstr>Datasets</vt:lpstr>
      <vt:lpstr>Results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Summary</dc:title>
  <dc:creator>tang xunzhu</dc:creator>
  <cp:lastModifiedBy>tang xunzhu</cp:lastModifiedBy>
  <cp:revision>50</cp:revision>
  <dcterms:created xsi:type="dcterms:W3CDTF">2020-05-23T14:59:43Z</dcterms:created>
  <dcterms:modified xsi:type="dcterms:W3CDTF">2020-12-09T15:37:38Z</dcterms:modified>
</cp:coreProperties>
</file>