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sldIdLst>
    <p:sldId id="256" r:id="rId2"/>
    <p:sldId id="261" r:id="rId3"/>
    <p:sldId id="260" r:id="rId4"/>
    <p:sldId id="262" r:id="rId5"/>
    <p:sldId id="263" r:id="rId6"/>
    <p:sldId id="264" r:id="rId7"/>
    <p:sldId id="265" r:id="rId8"/>
    <p:sldId id="266" r:id="rId9"/>
    <p:sldId id="272" r:id="rId10"/>
    <p:sldId id="273" r:id="rId1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790"/>
    <p:restoredTop sz="88844"/>
  </p:normalViewPr>
  <p:slideViewPr>
    <p:cSldViewPr snapToGrid="0" snapToObjects="1">
      <p:cViewPr varScale="1">
        <p:scale>
          <a:sx n="113" d="100"/>
          <a:sy n="113" d="100"/>
        </p:scale>
        <p:origin x="1368"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19590C-F5DE-6249-9C7C-9D16DED9D597}" type="datetimeFigureOut">
              <a:rPr kumimoji="1" lang="zh-CN" altLang="en-US" smtClean="0"/>
              <a:t>2020/12/10</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FF9587-4FF9-994C-B68E-D502C0A75418}" type="slidenum">
              <a:rPr kumimoji="1" lang="zh-CN" altLang="en-US" smtClean="0"/>
              <a:t>‹#›</a:t>
            </a:fld>
            <a:endParaRPr kumimoji="1" lang="zh-CN" altLang="en-US"/>
          </a:p>
        </p:txBody>
      </p:sp>
    </p:spTree>
    <p:extLst>
      <p:ext uri="{BB962C8B-B14F-4D97-AF65-F5344CB8AC3E}">
        <p14:creationId xmlns:p14="http://schemas.microsoft.com/office/powerpoint/2010/main" val="3117096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E193E6-9E0A-4142-8398-4C37332EAC30}"/>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5CB8740B-98F0-8645-97C8-3DEC958F55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CBFB0511-063E-C04D-A00C-7DFB9A175836}"/>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FEAD2D31-BB9F-184C-8B94-8C45F4AFD870}"/>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4AB8644C-08D8-2D4D-9159-AB520012EBA4}"/>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28717686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27E300-0942-6B48-8F70-544F7323A8A5}"/>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E110260-A84D-564F-BF7B-6CC44FBD5CD2}"/>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EBC7F8E7-D899-8746-91AE-95056FA32337}"/>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38460DD3-E3B3-B240-8982-9AAEAEC48E2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7741232-7CBB-B34D-9843-04C43FB40BA8}"/>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23234193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838F90AA-D550-C34F-97E8-E12317E0F7FF}"/>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94E02C43-EA45-DF48-BA69-6468FA599F8F}"/>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2F36B5B-3036-0E42-BCBE-FCE925B7E45C}"/>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1A537EB1-9D83-274A-A395-4F43C806FCA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2D032251-C283-674F-9690-CE9D9A53AD0F}"/>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81892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311B350-7DA5-384E-AB54-0E446756CB6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782A609-73D8-1240-AD43-85EBFEF90D09}"/>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E66AC75-56E1-5040-8055-302C6EECAA68}"/>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5EDED6DF-BC92-E948-A7A6-350CCED235B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07CA3BD-F934-024F-94C6-294F86642E96}"/>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978604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95436B4-00AD-5340-9CC9-7726562CA10D}"/>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8B5CD406-A51C-B542-A28F-6ED8E31306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7670149D-054D-0843-B5A5-D0F3502E3F55}"/>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2F4A2A35-D81D-AA40-9AC1-AEC8BBC15C2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B810B85B-A24B-D242-A65D-90EF9938B3ED}"/>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175427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15F00E-2F04-A64B-85B8-93A550BCFA0F}"/>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C53A240D-4EEC-4145-BB1C-2A91A08E31B1}"/>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E6B57EBD-D03E-4447-95EC-869F98F50D90}"/>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AC929847-077A-7240-9A2C-C3387F378D28}"/>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6" name="页脚占位符 5">
            <a:extLst>
              <a:ext uri="{FF2B5EF4-FFF2-40B4-BE49-F238E27FC236}">
                <a16:creationId xmlns:a16="http://schemas.microsoft.com/office/drawing/2014/main" id="{0EA40512-C6F9-6848-B3F5-270596274194}"/>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90364A78-A4E2-F945-9FAE-5ED9203F29C1}"/>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6923006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4B6386-D878-5740-A9AD-BD35F9C32EEE}"/>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CD5C7AD-C446-074F-AE67-238CC716EA6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7EF44E7D-4DE3-8A49-B844-4361C6EC7429}"/>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50DF0F25-7C03-9B46-9720-AEA71FDCCD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B584893C-FB8A-3842-A126-A394D91F0C30}"/>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A976EEF8-4EAC-FD45-B02F-3EDC5866B8D7}"/>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8" name="页脚占位符 7">
            <a:extLst>
              <a:ext uri="{FF2B5EF4-FFF2-40B4-BE49-F238E27FC236}">
                <a16:creationId xmlns:a16="http://schemas.microsoft.com/office/drawing/2014/main" id="{453629C1-5D0B-E34F-9530-B7F0DD2DAF67}"/>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5CADDC73-2DE6-3441-8458-901B81DB04DA}"/>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39866465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DC9B64-61A4-9A46-94DC-59DCE6B76298}"/>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F901F37-7507-C042-AD09-12D56276D5EE}"/>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4" name="页脚占位符 3">
            <a:extLst>
              <a:ext uri="{FF2B5EF4-FFF2-40B4-BE49-F238E27FC236}">
                <a16:creationId xmlns:a16="http://schemas.microsoft.com/office/drawing/2014/main" id="{913B74CB-0147-F345-BF62-4272054A64E9}"/>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87EEC4C9-CA23-5E46-B0DA-F3D30E3EEC24}"/>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3979238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18334F3B-8082-F641-A960-99C731332864}"/>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3" name="页脚占位符 2">
            <a:extLst>
              <a:ext uri="{FF2B5EF4-FFF2-40B4-BE49-F238E27FC236}">
                <a16:creationId xmlns:a16="http://schemas.microsoft.com/office/drawing/2014/main" id="{F39AC718-6697-0C48-9996-5D5EFB77E70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C5027961-4627-494B-9E46-90A2A8F2FB8E}"/>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446869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295B3C-6B2A-B749-8B92-92D7083C8555}"/>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6E284C57-AD1E-8F4F-BC79-35CDAA7AE77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FD1FFB5-F14B-D34B-9629-BDEF93A0B6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AC24554-3F6B-B144-846E-C4B526094629}"/>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6" name="页脚占位符 5">
            <a:extLst>
              <a:ext uri="{FF2B5EF4-FFF2-40B4-BE49-F238E27FC236}">
                <a16:creationId xmlns:a16="http://schemas.microsoft.com/office/drawing/2014/main" id="{DC5C6B5A-9171-AC4E-8239-D62BA9BDF16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4AB9816-0858-0F4E-A224-ECDBC287E3BC}"/>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2164098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81059E-3EDC-8D44-95E1-47E14A8E81D1}"/>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2B496479-ED18-7E4E-9630-6F610933AA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65ECDC6F-0F34-5B40-8704-B35A697A6C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64E30DF6-350B-444E-A1A7-827E0D11F42E}"/>
              </a:ext>
            </a:extLst>
          </p:cNvPr>
          <p:cNvSpPr>
            <a:spLocks noGrp="1"/>
          </p:cNvSpPr>
          <p:nvPr>
            <p:ph type="dt" sz="half" idx="10"/>
          </p:nvPr>
        </p:nvSpPr>
        <p:spPr/>
        <p:txBody>
          <a:bodyPr/>
          <a:lstStyle/>
          <a:p>
            <a:fld id="{FAE7D3B0-CB50-824D-83C5-CF63C99A991E}" type="datetimeFigureOut">
              <a:rPr kumimoji="1" lang="zh-CN" altLang="en-US" smtClean="0"/>
              <a:t>2020/12/10</a:t>
            </a:fld>
            <a:endParaRPr kumimoji="1" lang="zh-CN" altLang="en-US"/>
          </a:p>
        </p:txBody>
      </p:sp>
      <p:sp>
        <p:nvSpPr>
          <p:cNvPr id="6" name="页脚占位符 5">
            <a:extLst>
              <a:ext uri="{FF2B5EF4-FFF2-40B4-BE49-F238E27FC236}">
                <a16:creationId xmlns:a16="http://schemas.microsoft.com/office/drawing/2014/main" id="{488F0EEE-D00C-0849-BC2A-BD1585336E82}"/>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7544160-CA7C-6B4F-8A68-C246DFE42E86}"/>
              </a:ext>
            </a:extLst>
          </p:cNvPr>
          <p:cNvSpPr>
            <a:spLocks noGrp="1"/>
          </p:cNvSpPr>
          <p:nvPr>
            <p:ph type="sldNum" sz="quarter" idx="12"/>
          </p:nvPr>
        </p:nvSpPr>
        <p:spPr/>
        <p:txBody>
          <a:body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833185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0F2DE69-D65A-0943-B483-8EBE1FF03E2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6C6EC482-5974-364E-A84A-BB9297DF7D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6A2E92D9-26AD-9849-B2FA-672A50F77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E7D3B0-CB50-824D-83C5-CF63C99A991E}" type="datetimeFigureOut">
              <a:rPr kumimoji="1" lang="zh-CN" altLang="en-US" smtClean="0"/>
              <a:t>2020/12/10</a:t>
            </a:fld>
            <a:endParaRPr kumimoji="1" lang="zh-CN" altLang="en-US"/>
          </a:p>
        </p:txBody>
      </p:sp>
      <p:sp>
        <p:nvSpPr>
          <p:cNvPr id="5" name="页脚占位符 4">
            <a:extLst>
              <a:ext uri="{FF2B5EF4-FFF2-40B4-BE49-F238E27FC236}">
                <a16:creationId xmlns:a16="http://schemas.microsoft.com/office/drawing/2014/main" id="{17EE8052-9547-4646-8DC9-20AD4D0598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4597CFB1-A1D5-A047-85E7-345B9B248A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74CF26-104B-1140-9253-E20F7D89987D}" type="slidenum">
              <a:rPr kumimoji="1" lang="zh-CN" altLang="en-US" smtClean="0"/>
              <a:t>‹#›</a:t>
            </a:fld>
            <a:endParaRPr kumimoji="1" lang="zh-CN" altLang="en-US"/>
          </a:p>
        </p:txBody>
      </p:sp>
    </p:spTree>
    <p:extLst>
      <p:ext uri="{BB962C8B-B14F-4D97-AF65-F5344CB8AC3E}">
        <p14:creationId xmlns:p14="http://schemas.microsoft.com/office/powerpoint/2010/main" val="14098743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0" y="1076327"/>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511300" y="1076326"/>
            <a:ext cx="9144000" cy="1104348"/>
          </a:xfrm>
        </p:spPr>
        <p:txBody>
          <a:bodyPr>
            <a:normAutofit fontScale="90000"/>
          </a:bodyPr>
          <a:lstStyle/>
          <a:p>
            <a:pPr algn="l">
              <a:buClr>
                <a:schemeClr val="accent5">
                  <a:lumMod val="40000"/>
                  <a:lumOff val="60000"/>
                </a:schemeClr>
              </a:buClr>
            </a:pPr>
            <a:r>
              <a:rPr kumimoji="1" lang="en" altLang="zh-CN" sz="4000" b="1" dirty="0">
                <a:latin typeface="Arial" panose="020B0604020202020204" pitchFamily="34" charset="0"/>
                <a:ea typeface="STZhongsong" panose="02010600040101010101" pitchFamily="2" charset="-122"/>
                <a:cs typeface="Arial" panose="020B0604020202020204" pitchFamily="34" charset="0"/>
              </a:rPr>
              <a:t>CKG: Dynamic Representation Based on Context and Knowledge Graph</a:t>
            </a: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pic>
        <p:nvPicPr>
          <p:cNvPr id="8" name="图片 7">
            <a:extLst>
              <a:ext uri="{FF2B5EF4-FFF2-40B4-BE49-F238E27FC236}">
                <a16:creationId xmlns:a16="http://schemas.microsoft.com/office/drawing/2014/main" id="{D371354E-4F69-8E4F-B9C6-3AC0AA564115}"/>
              </a:ext>
            </a:extLst>
          </p:cNvPr>
          <p:cNvPicPr>
            <a:picLocks noChangeAspect="1"/>
          </p:cNvPicPr>
          <p:nvPr/>
        </p:nvPicPr>
        <p:blipFill>
          <a:blip r:embed="rId4"/>
          <a:stretch>
            <a:fillRect/>
          </a:stretch>
        </p:blipFill>
        <p:spPr>
          <a:xfrm>
            <a:off x="1488916" y="2680654"/>
            <a:ext cx="9166384" cy="2573020"/>
          </a:xfrm>
          <a:prstGeom prst="rect">
            <a:avLst/>
          </a:prstGeom>
        </p:spPr>
      </p:pic>
    </p:spTree>
    <p:extLst>
      <p:ext uri="{BB962C8B-B14F-4D97-AF65-F5344CB8AC3E}">
        <p14:creationId xmlns:p14="http://schemas.microsoft.com/office/powerpoint/2010/main" val="864682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936877" y="1989102"/>
            <a:ext cx="9144000" cy="1786919"/>
          </a:xfrm>
        </p:spPr>
        <p:txBody>
          <a:bodyPr>
            <a:normAutofit/>
          </a:bodyPr>
          <a:lstStyle/>
          <a:p>
            <a:r>
              <a:rPr kumimoji="1" lang="en" altLang="zh-CN" sz="4000" dirty="0">
                <a:latin typeface="Arial" panose="020B0604020202020204" pitchFamily="34" charset="0"/>
                <a:cs typeface="Arial" panose="020B0604020202020204" pitchFamily="34" charset="0"/>
              </a:rPr>
              <a:t>Thank you</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spTree>
    <p:extLst>
      <p:ext uri="{BB962C8B-B14F-4D97-AF65-F5344CB8AC3E}">
        <p14:creationId xmlns:p14="http://schemas.microsoft.com/office/powerpoint/2010/main" val="5262270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0" y="1076327"/>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511300" y="524153"/>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Motivation &amp; Question</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sp>
        <p:nvSpPr>
          <p:cNvPr id="8" name="标题 1">
            <a:extLst>
              <a:ext uri="{FF2B5EF4-FFF2-40B4-BE49-F238E27FC236}">
                <a16:creationId xmlns:a16="http://schemas.microsoft.com/office/drawing/2014/main" id="{60904F29-D923-9E43-A411-833DDA82F878}"/>
              </a:ext>
            </a:extLst>
          </p:cNvPr>
          <p:cNvSpPr txBox="1">
            <a:spLocks/>
          </p:cNvSpPr>
          <p:nvPr/>
        </p:nvSpPr>
        <p:spPr>
          <a:xfrm>
            <a:off x="1699556" y="1730188"/>
            <a:ext cx="8767488" cy="1819835"/>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342900" indent="-342900" algn="l">
              <a:buClr>
                <a:schemeClr val="accent1">
                  <a:lumMod val="75000"/>
                </a:schemeClr>
              </a:buClr>
              <a:buFont typeface="Wingdings" pitchFamily="2" charset="2"/>
              <a:buChar char="u"/>
            </a:pPr>
            <a:endParaRPr kumimoji="1" lang="en" altLang="zh-CN" sz="2000" dirty="0">
              <a:latin typeface="Arial" panose="020B0604020202020204" pitchFamily="34" charset="0"/>
              <a:cs typeface="Arial" panose="020B0604020202020204" pitchFamily="34" charset="0"/>
            </a:endParaRPr>
          </a:p>
          <a:p>
            <a:pPr marL="342900" indent="-342900" algn="l">
              <a:buClr>
                <a:schemeClr val="accent1">
                  <a:lumMod val="75000"/>
                </a:schemeClr>
              </a:buClr>
              <a:buFont typeface="Wingdings" pitchFamily="2" charset="2"/>
              <a:buChar char="u"/>
            </a:pPr>
            <a:endParaRPr kumimoji="1" lang="en" altLang="zh-CN" sz="2000" dirty="0">
              <a:latin typeface="Arial" panose="020B0604020202020204" pitchFamily="34" charset="0"/>
              <a:cs typeface="Arial" panose="020B0604020202020204" pitchFamily="34" charset="0"/>
            </a:endParaRPr>
          </a:p>
          <a:p>
            <a:pPr marL="342900" indent="-342900" algn="l">
              <a:buClr>
                <a:schemeClr val="accent1">
                  <a:lumMod val="75000"/>
                </a:schemeClr>
              </a:buClr>
              <a:buFont typeface="Wingdings" pitchFamily="2" charset="2"/>
              <a:buChar char="u"/>
            </a:pPr>
            <a:endParaRPr kumimoji="1" lang="en" altLang="zh-CN" sz="2000" dirty="0">
              <a:latin typeface="Arial" panose="020B0604020202020204" pitchFamily="34" charset="0"/>
              <a:cs typeface="Arial" panose="020B0604020202020204" pitchFamily="34" charset="0"/>
            </a:endParaRPr>
          </a:p>
          <a:p>
            <a:pPr algn="l">
              <a:buClr>
                <a:schemeClr val="accent1">
                  <a:lumMod val="75000"/>
                </a:schemeClr>
              </a:buClr>
            </a:pPr>
            <a:r>
              <a:rPr kumimoji="1" lang="en" altLang="zh-CN" sz="2000" dirty="0">
                <a:latin typeface="Arial" panose="020B0604020202020204" pitchFamily="34" charset="0"/>
                <a:cs typeface="Arial" panose="020B0604020202020204" pitchFamily="34" charset="0"/>
              </a:rPr>
              <a:t>Motivation:</a:t>
            </a:r>
          </a:p>
          <a:p>
            <a:pPr marL="342900" indent="-342900" algn="l">
              <a:buClr>
                <a:schemeClr val="accent1">
                  <a:lumMod val="75000"/>
                </a:schemeClr>
              </a:buClr>
              <a:buFont typeface="Wingdings" pitchFamily="2" charset="2"/>
              <a:buChar char="u"/>
            </a:pPr>
            <a:r>
              <a:rPr kumimoji="1" lang="en" altLang="zh-CN" sz="2000" dirty="0">
                <a:latin typeface="Arial" panose="020B0604020202020204" pitchFamily="34" charset="0"/>
                <a:cs typeface="Arial" panose="020B0604020202020204" pitchFamily="34" charset="0"/>
              </a:rPr>
              <a:t>Current neural language representation models can hardly capture structure-information (</a:t>
            </a:r>
            <a:r>
              <a:rPr kumimoji="1" lang="en" altLang="zh-CN" sz="2000" dirty="0" err="1">
                <a:latin typeface="Arial" panose="020B0604020202020204" pitchFamily="34" charset="0"/>
                <a:cs typeface="Arial" panose="020B0604020202020204" pitchFamily="34" charset="0"/>
              </a:rPr>
              <a:t>ie</a:t>
            </a:r>
            <a:r>
              <a:rPr kumimoji="1" lang="en" altLang="zh-CN" sz="2000" dirty="0">
                <a:latin typeface="Arial" panose="020B0604020202020204" pitchFamily="34" charset="0"/>
                <a:cs typeface="Arial" panose="020B0604020202020204" pitchFamily="34" charset="0"/>
              </a:rPr>
              <a:t>, similar, opposite), which is</a:t>
            </a:r>
            <a:r>
              <a:rPr kumimoji="1" lang="zh-CN" altLang="en-US" sz="2000" dirty="0">
                <a:latin typeface="Arial" panose="020B0604020202020204" pitchFamily="34" charset="0"/>
                <a:cs typeface="Arial" panose="020B0604020202020204" pitchFamily="34" charset="0"/>
              </a:rPr>
              <a:t> </a:t>
            </a:r>
            <a:r>
              <a:rPr kumimoji="1" lang="en" altLang="zh-CN" sz="2000" dirty="0">
                <a:latin typeface="Arial" panose="020B0604020202020204" pitchFamily="34" charset="0"/>
                <a:cs typeface="Arial" panose="020B0604020202020204" pitchFamily="34" charset="0"/>
              </a:rPr>
              <a:t>composed in global knowledge graph</a:t>
            </a:r>
          </a:p>
          <a:p>
            <a:pPr marL="342900" indent="-342900" algn="l">
              <a:buClr>
                <a:schemeClr val="accent1">
                  <a:lumMod val="75000"/>
                </a:schemeClr>
              </a:buClr>
              <a:buFont typeface="Wingdings" pitchFamily="2" charset="2"/>
              <a:buChar char="u"/>
            </a:pPr>
            <a:r>
              <a:rPr kumimoji="1" lang="en" altLang="zh-CN" sz="2000" dirty="0">
                <a:latin typeface="Arial" panose="020B0604020202020204" pitchFamily="34" charset="0"/>
                <a:cs typeface="Arial" panose="020B0604020202020204" pitchFamily="34" charset="0"/>
              </a:rPr>
              <a:t>How to void misunderstanding </a:t>
            </a:r>
            <a:r>
              <a:rPr kumimoji="1" lang="en" altLang="zh-CN" sz="2000">
                <a:latin typeface="Arial" panose="020B0604020202020204" pitchFamily="34" charset="0"/>
                <a:cs typeface="Arial" panose="020B0604020202020204" pitchFamily="34" charset="0"/>
              </a:rPr>
              <a:t>the true </a:t>
            </a:r>
            <a:r>
              <a:rPr kumimoji="1" lang="en" altLang="zh-CN" sz="2000" dirty="0">
                <a:latin typeface="Arial" panose="020B0604020202020204" pitchFamily="34" charset="0"/>
                <a:cs typeface="Arial" panose="020B0604020202020204" pitchFamily="34" charset="0"/>
              </a:rPr>
              <a:t>meaning of some polysemous words in a specific context turns to be a problem</a:t>
            </a:r>
            <a:endParaRPr kumimoji="1" lang="zh-CN" altLang="en-US" sz="2000" dirty="0">
              <a:latin typeface="Arial" panose="020B0604020202020204" pitchFamily="34" charset="0"/>
              <a:cs typeface="Arial" panose="020B0604020202020204" pitchFamily="34" charset="0"/>
            </a:endParaRPr>
          </a:p>
        </p:txBody>
      </p:sp>
      <p:sp>
        <p:nvSpPr>
          <p:cNvPr id="6" name="标题 1">
            <a:extLst>
              <a:ext uri="{FF2B5EF4-FFF2-40B4-BE49-F238E27FC236}">
                <a16:creationId xmlns:a16="http://schemas.microsoft.com/office/drawing/2014/main" id="{8F4E0CC4-0E66-7647-9652-89DF387EDBF2}"/>
              </a:ext>
            </a:extLst>
          </p:cNvPr>
          <p:cNvSpPr txBox="1">
            <a:spLocks/>
          </p:cNvSpPr>
          <p:nvPr/>
        </p:nvSpPr>
        <p:spPr>
          <a:xfrm>
            <a:off x="1699556" y="3651710"/>
            <a:ext cx="8767488" cy="1225371"/>
          </a:xfrm>
          <a:prstGeom prst="rect">
            <a:avLst/>
          </a:prstGeom>
          <a:solidFill>
            <a:schemeClr val="bg1"/>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buClr>
                <a:schemeClr val="accent1">
                  <a:lumMod val="75000"/>
                </a:schemeClr>
              </a:buClr>
            </a:pPr>
            <a:r>
              <a:rPr kumimoji="1" lang="en" altLang="zh-CN" sz="2000" dirty="0">
                <a:latin typeface="Arial" panose="020B0604020202020204" pitchFamily="34" charset="0"/>
                <a:cs typeface="Arial" panose="020B0604020202020204" pitchFamily="34" charset="0"/>
              </a:rPr>
              <a:t>Question:</a:t>
            </a:r>
          </a:p>
          <a:p>
            <a:pPr marL="342900" indent="-342900" algn="l">
              <a:buClr>
                <a:schemeClr val="accent1">
                  <a:lumMod val="75000"/>
                </a:schemeClr>
              </a:buClr>
              <a:buFont typeface="Wingdings" pitchFamily="2" charset="2"/>
              <a:buChar char="u"/>
            </a:pPr>
            <a:r>
              <a:rPr kumimoji="1" lang="en-US" altLang="zh-CN" sz="2000" dirty="0">
                <a:latin typeface="Arial" panose="020B0604020202020204" pitchFamily="34" charset="0"/>
                <a:cs typeface="Arial" panose="020B0604020202020204" pitchFamily="34" charset="0"/>
              </a:rPr>
              <a:t>How</a:t>
            </a:r>
            <a:r>
              <a:rPr kumimoji="1" lang="en" altLang="zh-CN" sz="2000" dirty="0">
                <a:latin typeface="Arial" panose="020B0604020202020204" pitchFamily="34" charset="0"/>
                <a:cs typeface="Arial" panose="020B0604020202020204" pitchFamily="34" charset="0"/>
              </a:rPr>
              <a:t> to extend or find the multi-meanings of a polysemous automatically</a:t>
            </a:r>
          </a:p>
          <a:p>
            <a:pPr marL="342900" indent="-342900" algn="l">
              <a:buClr>
                <a:schemeClr val="accent1">
                  <a:lumMod val="75000"/>
                </a:schemeClr>
              </a:buClr>
              <a:buFont typeface="Wingdings" pitchFamily="2" charset="2"/>
              <a:buChar char="u"/>
            </a:pPr>
            <a:r>
              <a:rPr kumimoji="1" lang="en" altLang="zh-CN" sz="2000" dirty="0">
                <a:latin typeface="Arial" panose="020B0604020202020204" pitchFamily="34" charset="0"/>
                <a:cs typeface="Arial" panose="020B0604020202020204" pitchFamily="34" charset="0"/>
              </a:rPr>
              <a:t>Which of the extended meanings should be chosen to represent the central word</a:t>
            </a:r>
            <a:endParaRPr kumimoji="1" lang="zh-CN" altLang="en-US" sz="20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9081EDA9-AF6F-3242-9418-480AC4E8EFEE}"/>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38356779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495677" y="174571"/>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Overview of CKG Model</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graphicFrame>
        <p:nvGraphicFramePr>
          <p:cNvPr id="114" name="表格 113">
            <a:extLst>
              <a:ext uri="{FF2B5EF4-FFF2-40B4-BE49-F238E27FC236}">
                <a16:creationId xmlns:a16="http://schemas.microsoft.com/office/drawing/2014/main" id="{D6462392-1B81-FC4A-8A92-4A480A8C2138}"/>
              </a:ext>
            </a:extLst>
          </p:cNvPr>
          <p:cNvGraphicFramePr>
            <a:graphicFrameLocks noGrp="1"/>
          </p:cNvGraphicFramePr>
          <p:nvPr>
            <p:extLst>
              <p:ext uri="{D42A27DB-BD31-4B8C-83A1-F6EECF244321}">
                <p14:modId xmlns:p14="http://schemas.microsoft.com/office/powerpoint/2010/main" val="2155465103"/>
              </p:ext>
            </p:extLst>
          </p:nvPr>
        </p:nvGraphicFramePr>
        <p:xfrm>
          <a:off x="6840819" y="4038192"/>
          <a:ext cx="3931324" cy="1097280"/>
        </p:xfrm>
        <a:graphic>
          <a:graphicData uri="http://schemas.openxmlformats.org/drawingml/2006/table">
            <a:tbl>
              <a:tblPr firstRow="1" bandRow="1">
                <a:tableStyleId>{5940675A-B579-460E-94D1-54222C63F5DA}</a:tableStyleId>
              </a:tblPr>
              <a:tblGrid>
                <a:gridCol w="667596">
                  <a:extLst>
                    <a:ext uri="{9D8B030D-6E8A-4147-A177-3AD203B41FA5}">
                      <a16:colId xmlns:a16="http://schemas.microsoft.com/office/drawing/2014/main" val="2894298884"/>
                    </a:ext>
                  </a:extLst>
                </a:gridCol>
                <a:gridCol w="3263728">
                  <a:extLst>
                    <a:ext uri="{9D8B030D-6E8A-4147-A177-3AD203B41FA5}">
                      <a16:colId xmlns:a16="http://schemas.microsoft.com/office/drawing/2014/main" val="1651016409"/>
                    </a:ext>
                  </a:extLst>
                </a:gridCol>
              </a:tblGrid>
              <a:tr h="278248">
                <a:tc>
                  <a:txBody>
                    <a:bodyPr/>
                    <a:lstStyle/>
                    <a:p>
                      <a:pPr algn="ctr"/>
                      <a:r>
                        <a:rPr kumimoji="1" lang="en-US" altLang="zh-CN" sz="1200" b="0" dirty="0">
                          <a:latin typeface="Arial" panose="020B0604020202020204" pitchFamily="34" charset="0"/>
                          <a:cs typeface="Arial" panose="020B0604020202020204" pitchFamily="34" charset="0"/>
                        </a:rPr>
                        <a:t>origin</a:t>
                      </a:r>
                      <a:endParaRPr lang="zh-CN" alt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kumimoji="1" lang="en-US" altLang="zh-CN" sz="1200" b="1" dirty="0">
                          <a:latin typeface="Arial" panose="020B0604020202020204" pitchFamily="34" charset="0"/>
                          <a:cs typeface="Arial" panose="020B0604020202020204" pitchFamily="34" charset="0"/>
                        </a:rPr>
                        <a:t>People</a:t>
                      </a:r>
                      <a:r>
                        <a:rPr kumimoji="1" lang="en-US" altLang="zh-CN" sz="1200" dirty="0">
                          <a:latin typeface="Arial" panose="020B0604020202020204" pitchFamily="34" charset="0"/>
                          <a:cs typeface="Arial" panose="020B0604020202020204" pitchFamily="34" charset="0"/>
                        </a:rPr>
                        <a:t> in </a:t>
                      </a:r>
                      <a:r>
                        <a:rPr kumimoji="1" lang="en-US" altLang="zh-CN" sz="1200" b="1" dirty="0">
                          <a:latin typeface="Arial" panose="020B0604020202020204" pitchFamily="34" charset="0"/>
                          <a:cs typeface="Arial" panose="020B0604020202020204" pitchFamily="34" charset="0"/>
                        </a:rPr>
                        <a:t>cities</a:t>
                      </a:r>
                      <a:r>
                        <a:rPr kumimoji="1" lang="en-US" altLang="zh-CN" sz="1200" dirty="0">
                          <a:latin typeface="Arial" panose="020B0604020202020204" pitchFamily="34" charset="0"/>
                          <a:cs typeface="Arial" panose="020B0604020202020204" pitchFamily="34" charset="0"/>
                        </a:rPr>
                        <a:t> usually buy </a:t>
                      </a:r>
                      <a:r>
                        <a:rPr kumimoji="1" lang="en-US" altLang="zh-CN" sz="1200" b="1" dirty="0">
                          <a:latin typeface="Arial" panose="020B0604020202020204" pitchFamily="34" charset="0"/>
                          <a:cs typeface="Arial" panose="020B0604020202020204" pitchFamily="34" charset="0"/>
                        </a:rPr>
                        <a:t>apples</a:t>
                      </a:r>
                      <a:r>
                        <a:rPr kumimoji="1" lang="en-US" altLang="zh-CN" sz="1200" dirty="0">
                          <a:latin typeface="Arial" panose="020B0604020202020204" pitchFamily="34" charset="0"/>
                          <a:cs typeface="Arial" panose="020B0604020202020204" pitchFamily="34" charset="0"/>
                        </a:rPr>
                        <a:t> in the local </a:t>
                      </a:r>
                      <a:r>
                        <a:rPr kumimoji="1" lang="en-US" altLang="zh-CN" sz="1200" b="1" dirty="0">
                          <a:latin typeface="Arial" panose="020B0604020202020204" pitchFamily="34" charset="0"/>
                          <a:cs typeface="Arial" panose="020B0604020202020204" pitchFamily="34" charset="0"/>
                        </a:rPr>
                        <a:t>markets</a:t>
                      </a:r>
                      <a:r>
                        <a:rPr kumimoji="1"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3397891830"/>
                  </a:ext>
                </a:extLst>
              </a:tr>
              <a:tr h="389545">
                <a:tc>
                  <a:txBody>
                    <a:bodyPr/>
                    <a:lstStyle/>
                    <a:p>
                      <a:pPr algn="ctr"/>
                      <a:r>
                        <a:rPr kumimoji="1" lang="en-US" altLang="zh-CN" sz="1200" b="0" dirty="0">
                          <a:latin typeface="Arial" panose="020B0604020202020204" pitchFamily="34" charset="0"/>
                          <a:cs typeface="Arial" panose="020B0604020202020204" pitchFamily="34" charset="0"/>
                        </a:rPr>
                        <a:t>fused</a:t>
                      </a:r>
                      <a:endParaRPr lang="zh-CN" altLang="en-US" sz="1200" b="0" dirty="0">
                        <a:latin typeface="Arial" panose="020B0604020202020204" pitchFamily="34" charset="0"/>
                        <a:cs typeface="Arial" panose="020B0604020202020204" pitchFamily="34" charset="0"/>
                      </a:endParaRPr>
                    </a:p>
                  </a:txBody>
                  <a:tcPr>
                    <a:solidFill>
                      <a:schemeClr val="bg1"/>
                    </a:solidFill>
                  </a:tcPr>
                </a:tc>
                <a:tc>
                  <a:txBody>
                    <a:bodyPr/>
                    <a:lstStyle/>
                    <a:p>
                      <a:pPr algn="ctr"/>
                      <a:r>
                        <a:rPr kumimoji="1" lang="en-US" altLang="zh-CN" sz="1200" dirty="0">
                          <a:latin typeface="Arial" panose="020B0604020202020204" pitchFamily="34" charset="0"/>
                          <a:cs typeface="Arial" panose="020B0604020202020204" pitchFamily="34" charset="0"/>
                        </a:rPr>
                        <a:t>People (</a:t>
                      </a:r>
                      <a:r>
                        <a:rPr kumimoji="1" lang="en-US" altLang="zh-CN" sz="1200" b="1" dirty="0">
                          <a:latin typeface="Arial" panose="020B0604020202020204" pitchFamily="34" charset="0"/>
                          <a:cs typeface="Arial" panose="020B0604020202020204" pitchFamily="34" charset="0"/>
                        </a:rPr>
                        <a:t>citizen</a:t>
                      </a:r>
                      <a:r>
                        <a:rPr kumimoji="1" lang="en-US" altLang="zh-CN" sz="1200" dirty="0">
                          <a:latin typeface="Arial" panose="020B0604020202020204" pitchFamily="34" charset="0"/>
                          <a:cs typeface="Arial" panose="020B0604020202020204" pitchFamily="34" charset="0"/>
                        </a:rPr>
                        <a:t>) in cities (</a:t>
                      </a:r>
                      <a:r>
                        <a:rPr kumimoji="1" lang="en-US" altLang="zh-CN" sz="1200" b="1" dirty="0">
                          <a:latin typeface="Arial" panose="020B0604020202020204" pitchFamily="34" charset="0"/>
                          <a:cs typeface="Arial" panose="020B0604020202020204" pitchFamily="34" charset="0"/>
                        </a:rPr>
                        <a:t>settlement</a:t>
                      </a:r>
                      <a:r>
                        <a:rPr kumimoji="1" lang="en-US" altLang="zh-CN" sz="1200" dirty="0">
                          <a:latin typeface="Arial" panose="020B0604020202020204" pitchFamily="34" charset="0"/>
                          <a:cs typeface="Arial" panose="020B0604020202020204" pitchFamily="34" charset="0"/>
                        </a:rPr>
                        <a:t>) usually buy apples (</a:t>
                      </a:r>
                      <a:r>
                        <a:rPr kumimoji="1" lang="en-US" altLang="zh-CN" sz="1200" b="1" dirty="0">
                          <a:latin typeface="Arial" panose="020B0604020202020204" pitchFamily="34" charset="0"/>
                          <a:cs typeface="Arial" panose="020B0604020202020204" pitchFamily="34" charset="0"/>
                        </a:rPr>
                        <a:t>fruit</a:t>
                      </a:r>
                      <a:r>
                        <a:rPr kumimoji="1" lang="en-US" altLang="zh-CN" sz="1200" dirty="0">
                          <a:latin typeface="Arial" panose="020B0604020202020204" pitchFamily="34" charset="0"/>
                          <a:cs typeface="Arial" panose="020B0604020202020204" pitchFamily="34" charset="0"/>
                        </a:rPr>
                        <a:t>) in the local markets (</a:t>
                      </a:r>
                      <a:r>
                        <a:rPr kumimoji="1" lang="en-US" altLang="zh-CN" sz="1200" b="1" dirty="0">
                          <a:latin typeface="Arial" panose="020B0604020202020204" pitchFamily="34" charset="0"/>
                          <a:cs typeface="Arial" panose="020B0604020202020204" pitchFamily="34" charset="0"/>
                        </a:rPr>
                        <a:t>supermarket</a:t>
                      </a:r>
                      <a:r>
                        <a:rPr kumimoji="1" lang="en-US" altLang="zh-CN" sz="1200" dirty="0">
                          <a:latin typeface="Arial" panose="020B0604020202020204" pitchFamily="34" charset="0"/>
                          <a:cs typeface="Arial" panose="020B0604020202020204" pitchFamily="34" charset="0"/>
                        </a:rPr>
                        <a:t>).</a:t>
                      </a:r>
                      <a:endParaRPr lang="zh-CN" altLang="en-US" sz="1200" dirty="0">
                        <a:latin typeface="Arial" panose="020B0604020202020204" pitchFamily="34" charset="0"/>
                        <a:cs typeface="Arial" panose="020B0604020202020204" pitchFamily="34" charset="0"/>
                      </a:endParaRPr>
                    </a:p>
                  </a:txBody>
                  <a:tcPr>
                    <a:solidFill>
                      <a:schemeClr val="bg1"/>
                    </a:solidFill>
                  </a:tcPr>
                </a:tc>
                <a:extLst>
                  <a:ext uri="{0D108BD9-81ED-4DB2-BD59-A6C34878D82A}">
                    <a16:rowId xmlns:a16="http://schemas.microsoft.com/office/drawing/2014/main" val="1542467686"/>
                  </a:ext>
                </a:extLst>
              </a:tr>
            </a:tbl>
          </a:graphicData>
        </a:graphic>
      </p:graphicFrame>
      <p:sp>
        <p:nvSpPr>
          <p:cNvPr id="116" name="文本框 115">
            <a:extLst>
              <a:ext uri="{FF2B5EF4-FFF2-40B4-BE49-F238E27FC236}">
                <a16:creationId xmlns:a16="http://schemas.microsoft.com/office/drawing/2014/main" id="{F76211B9-4FFB-0945-B9F2-D34C182FB6DF}"/>
              </a:ext>
            </a:extLst>
          </p:cNvPr>
          <p:cNvSpPr txBox="1"/>
          <p:nvPr/>
        </p:nvSpPr>
        <p:spPr>
          <a:xfrm>
            <a:off x="6067677" y="1874042"/>
            <a:ext cx="5751896" cy="2031325"/>
          </a:xfrm>
          <a:prstGeom prst="rect">
            <a:avLst/>
          </a:prstGeom>
          <a:solidFill>
            <a:schemeClr val="bg1"/>
          </a:solidFill>
        </p:spPr>
        <p:txBody>
          <a:bodyPr wrap="none" rtlCol="0">
            <a:spAutoFit/>
          </a:bodyPr>
          <a:lstStyle/>
          <a:p>
            <a:r>
              <a:rPr kumimoji="1" lang="en-US" altLang="zh-CN" sz="1400" dirty="0">
                <a:latin typeface="Arial" panose="020B0604020202020204" pitchFamily="34" charset="0"/>
                <a:cs typeface="Arial" panose="020B0604020202020204" pitchFamily="34" charset="0"/>
              </a:rPr>
              <a:t>CKG consists of two parts:</a:t>
            </a:r>
          </a:p>
          <a:p>
            <a:pPr marL="285750" indent="-285750">
              <a:buFont typeface="Arial" panose="020B0604020202020204" pitchFamily="34" charset="0"/>
              <a:buChar char="•"/>
            </a:pPr>
            <a:r>
              <a:rPr kumimoji="1" lang="en-US" altLang="zh-CN" sz="1400" dirty="0">
                <a:latin typeface="Arial" panose="020B0604020202020204" pitchFamily="34" charset="0"/>
                <a:cs typeface="Arial" panose="020B0604020202020204" pitchFamily="34" charset="0"/>
              </a:rPr>
              <a:t> Exactor:</a:t>
            </a:r>
          </a:p>
          <a:p>
            <a:r>
              <a:rPr kumimoji="1" lang="en-US" altLang="zh-CN" sz="1400" dirty="0">
                <a:latin typeface="Arial" panose="020B0604020202020204" pitchFamily="34" charset="0"/>
                <a:cs typeface="Arial" panose="020B0604020202020204" pitchFamily="34" charset="0"/>
              </a:rPr>
              <a:t>	Responsible for capturing multiple concrete meanings</a:t>
            </a:r>
          </a:p>
          <a:p>
            <a:r>
              <a:rPr kumimoji="1" lang="en-US" altLang="zh-CN" sz="1400" dirty="0">
                <a:latin typeface="Arial" panose="020B0604020202020204" pitchFamily="34" charset="0"/>
                <a:cs typeface="Arial" panose="020B0604020202020204" pitchFamily="34" charset="0"/>
              </a:rPr>
              <a:t>	 of some entities they could have</a:t>
            </a:r>
          </a:p>
          <a:p>
            <a:pPr marL="285750" indent="-285750">
              <a:buFont typeface="Arial" panose="020B0604020202020204" pitchFamily="34" charset="0"/>
              <a:buChar char="•"/>
            </a:pPr>
            <a:r>
              <a:rPr kumimoji="1" lang="en-US" altLang="zh-CN" sz="1400" dirty="0">
                <a:latin typeface="Arial" panose="020B0604020202020204" pitchFamily="34" charset="0"/>
                <a:cs typeface="Arial" panose="020B0604020202020204" pitchFamily="34" charset="0"/>
              </a:rPr>
              <a:t>Aggregator:</a:t>
            </a:r>
          </a:p>
          <a:p>
            <a:r>
              <a:rPr kumimoji="1" lang="en-US" altLang="zh-CN" sz="1400" dirty="0">
                <a:latin typeface="Arial" panose="020B0604020202020204" pitchFamily="34" charset="0"/>
                <a:cs typeface="Arial" panose="020B0604020202020204" pitchFamily="34" charset="0"/>
              </a:rPr>
              <a:t>	Utilized to figure out the most possible ones of those</a:t>
            </a:r>
          </a:p>
          <a:p>
            <a:r>
              <a:rPr kumimoji="1" lang="en-US" altLang="zh-CN" sz="1400" dirty="0">
                <a:latin typeface="Arial" panose="020B0604020202020204" pitchFamily="34" charset="0"/>
                <a:cs typeface="Arial" panose="020B0604020202020204" pitchFamily="34" charset="0"/>
              </a:rPr>
              <a:t>	 extended meanings in a concrete sentence or context and</a:t>
            </a:r>
          </a:p>
          <a:p>
            <a:r>
              <a:rPr kumimoji="1" lang="en-US" altLang="zh-CN" sz="1400" dirty="0">
                <a:latin typeface="Arial" panose="020B0604020202020204" pitchFamily="34" charset="0"/>
                <a:cs typeface="Arial" panose="020B0604020202020204" pitchFamily="34" charset="0"/>
              </a:rPr>
              <a:t>	 fusing the results with central entities in footnote style</a:t>
            </a:r>
          </a:p>
          <a:p>
            <a:endParaRPr kumimoji="1" lang="zh-CN" altLang="en-US" sz="1400" dirty="0">
              <a:latin typeface="Arial" panose="020B0604020202020204" pitchFamily="34" charset="0"/>
              <a:cs typeface="Arial" panose="020B0604020202020204" pitchFamily="34" charset="0"/>
            </a:endParaRPr>
          </a:p>
        </p:txBody>
      </p:sp>
      <p:pic>
        <p:nvPicPr>
          <p:cNvPr id="119" name="图片 118">
            <a:extLst>
              <a:ext uri="{FF2B5EF4-FFF2-40B4-BE49-F238E27FC236}">
                <a16:creationId xmlns:a16="http://schemas.microsoft.com/office/drawing/2014/main" id="{FB23E8F3-03C2-2B42-A07F-E1EA54C5DD95}"/>
              </a:ext>
            </a:extLst>
          </p:cNvPr>
          <p:cNvPicPr>
            <a:picLocks noChangeAspect="1"/>
          </p:cNvPicPr>
          <p:nvPr/>
        </p:nvPicPr>
        <p:blipFill>
          <a:blip r:embed="rId4"/>
          <a:stretch>
            <a:fillRect/>
          </a:stretch>
        </p:blipFill>
        <p:spPr>
          <a:xfrm>
            <a:off x="833719" y="2017754"/>
            <a:ext cx="5047876" cy="3380872"/>
          </a:xfrm>
          <a:prstGeom prst="rect">
            <a:avLst/>
          </a:prstGeom>
        </p:spPr>
      </p:pic>
      <p:sp>
        <p:nvSpPr>
          <p:cNvPr id="120" name="矩形 119">
            <a:extLst>
              <a:ext uri="{FF2B5EF4-FFF2-40B4-BE49-F238E27FC236}">
                <a16:creationId xmlns:a16="http://schemas.microsoft.com/office/drawing/2014/main" id="{58A9F0BC-580F-F74C-B7E7-9459FD3BB419}"/>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81140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495677" y="174571"/>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Overview of CKG Model</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pic>
        <p:nvPicPr>
          <p:cNvPr id="119" name="图片 118">
            <a:extLst>
              <a:ext uri="{FF2B5EF4-FFF2-40B4-BE49-F238E27FC236}">
                <a16:creationId xmlns:a16="http://schemas.microsoft.com/office/drawing/2014/main" id="{FB23E8F3-03C2-2B42-A07F-E1EA54C5DD95}"/>
              </a:ext>
            </a:extLst>
          </p:cNvPr>
          <p:cNvPicPr>
            <a:picLocks noChangeAspect="1"/>
          </p:cNvPicPr>
          <p:nvPr/>
        </p:nvPicPr>
        <p:blipFill>
          <a:blip r:embed="rId4"/>
          <a:stretch>
            <a:fillRect/>
          </a:stretch>
        </p:blipFill>
        <p:spPr>
          <a:xfrm>
            <a:off x="57550" y="2038481"/>
            <a:ext cx="5451289" cy="3651062"/>
          </a:xfrm>
          <a:prstGeom prst="rect">
            <a:avLst/>
          </a:prstGeom>
        </p:spPr>
      </p:pic>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13480A4-39BF-854C-93AD-636838A4D8F0}"/>
                  </a:ext>
                </a:extLst>
              </p:cNvPr>
              <p:cNvSpPr txBox="1"/>
              <p:nvPr/>
            </p:nvSpPr>
            <p:spPr>
              <a:xfrm>
                <a:off x="5558118" y="1370027"/>
                <a:ext cx="6320118" cy="4319516"/>
              </a:xfrm>
              <a:prstGeom prst="rect">
                <a:avLst/>
              </a:prstGeom>
              <a:solidFill>
                <a:schemeClr val="bg1"/>
              </a:solidFill>
            </p:spPr>
            <p:txBody>
              <a:bodyPr wrap="square" rtlCol="0">
                <a:spAutoFit/>
              </a:bodyPr>
              <a:lstStyle/>
              <a:p>
                <a:endParaRPr kumimoji="1" lang="en-US" altLang="zh-CN" dirty="0">
                  <a:latin typeface="Arial" panose="020B0604020202020204" pitchFamily="34" charset="0"/>
                  <a:cs typeface="Arial" panose="020B0604020202020204" pitchFamily="34" charset="0"/>
                </a:endParaRPr>
              </a:p>
              <a:p>
                <a:endParaRPr kumimoji="1" lang="en-US" altLang="zh-CN" dirty="0">
                  <a:latin typeface="Arial" panose="020B0604020202020204" pitchFamily="34" charset="0"/>
                  <a:cs typeface="Arial" panose="020B0604020202020204" pitchFamily="34" charset="0"/>
                </a:endParaRPr>
              </a:p>
              <a:p>
                <a:r>
                  <a:rPr kumimoji="1" lang="en-US" altLang="zh-CN" dirty="0">
                    <a:latin typeface="Arial" panose="020B0604020202020204" pitchFamily="34" charset="0"/>
                    <a:cs typeface="Arial" panose="020B0604020202020204" pitchFamily="34" charset="0"/>
                  </a:rPr>
                  <a:t>(1). Exactor:</a:t>
                </a:r>
              </a:p>
              <a:p>
                <a:pPr marL="285750" indent="-285750">
                  <a:buClr>
                    <a:schemeClr val="accent1">
                      <a:lumMod val="75000"/>
                    </a:schemeClr>
                  </a:buClr>
                  <a:buFont typeface="Wingdings" pitchFamily="2" charset="2"/>
                  <a:buChar char="u"/>
                </a:pPr>
                <a:r>
                  <a:rPr kumimoji="1" lang="en-US" altLang="zh-CN" dirty="0">
                    <a:latin typeface="Arial" panose="020B0604020202020204" pitchFamily="34" charset="0"/>
                    <a:cs typeface="Arial" panose="020B0604020202020204" pitchFamily="34" charset="0"/>
                  </a:rPr>
                  <a:t>Input sequence:  </a:t>
                </a:r>
                <a14:m>
                  <m:oMath xmlns:m="http://schemas.openxmlformats.org/officeDocument/2006/math">
                    <m:d>
                      <m:dPr>
                        <m:begChr m:val="{"/>
                        <m:endChr m:val="}"/>
                        <m:ctrlPr>
                          <a:rPr kumimoji="1" lang="en-US" altLang="zh-CN" b="0" i="1" smtClean="0">
                            <a:latin typeface="Cambria Math" panose="02040503050406030204" pitchFamily="18" charset="0"/>
                            <a:cs typeface="Arial" panose="020B0604020202020204" pitchFamily="34" charset="0"/>
                          </a:rPr>
                        </m:ctrlPr>
                      </m:dPr>
                      <m:e>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e>
                    </m:d>
                    <m:r>
                      <a:rPr kumimoji="1" lang="en-US" altLang="zh-CN" b="0" i="1" smtClean="0">
                        <a:latin typeface="Cambria Math" panose="02040503050406030204" pitchFamily="18" charset="0"/>
                        <a:cs typeface="Arial" panose="020B0604020202020204" pitchFamily="34" charset="0"/>
                      </a:rPr>
                      <m:t> </m:t>
                    </m:r>
                  </m:oMath>
                </a14:m>
                <a:endParaRPr kumimoji="1" lang="en-US" altLang="zh-CN" b="0" i="1" dirty="0">
                  <a:latin typeface="Arial" panose="020B0604020202020204" pitchFamily="34" charset="0"/>
                  <a:cs typeface="Arial" panose="020B0604020202020204" pitchFamily="34" charset="0"/>
                </a:endParaRPr>
              </a:p>
              <a:p>
                <a:pPr>
                  <a:buClr>
                    <a:schemeClr val="accent1">
                      <a:lumMod val="75000"/>
                    </a:schemeClr>
                  </a:buClr>
                </a:pPr>
                <a:r>
                  <a:rPr kumimoji="1" lang="en-US" altLang="zh-CN" dirty="0">
                    <a:latin typeface="Arial" panose="020B0604020202020204" pitchFamily="34" charset="0"/>
                    <a:cs typeface="Arial" panose="020B0604020202020204" pitchFamily="34" charset="0"/>
                  </a:rPr>
                  <a:t>where </a:t>
                </a:r>
                <a14:m>
                  <m:oMath xmlns:m="http://schemas.openxmlformats.org/officeDocument/2006/math">
                    <m:r>
                      <a:rPr kumimoji="1" lang="en-US" altLang="zh-CN" b="0" i="1" smtClean="0">
                        <a:latin typeface="Cambria Math" panose="02040503050406030204" pitchFamily="18" charset="0"/>
                        <a:cs typeface="Arial" panose="020B0604020202020204" pitchFamily="34" charset="0"/>
                      </a:rPr>
                      <m:t>𝑛</m:t>
                    </m:r>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𝑡h𝑒</m:t>
                    </m:r>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𝑙𝑒𝑛𝑔𝑡h</m:t>
                    </m:r>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𝑜𝑓</m:t>
                    </m:r>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𝑖𝑛𝑝𝑢𝑡</m:t>
                    </m:r>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𝑠𝑒𝑞𝑢𝑒𝑛𝑐𝑒</m:t>
                    </m:r>
                  </m:oMath>
                </a14:m>
                <a:r>
                  <a:rPr kumimoji="1" lang="en-US" altLang="zh-CN" b="0" dirty="0">
                    <a:latin typeface="Arial" panose="020B0604020202020204" pitchFamily="34" charset="0"/>
                    <a:cs typeface="Arial" panose="020B0604020202020204" pitchFamily="34" charset="0"/>
                  </a:rPr>
                  <a:t> and </a:t>
                </a:r>
                <a14:m>
                  <m:oMath xmlns:m="http://schemas.openxmlformats.org/officeDocument/2006/math">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𝐺𝑙𝑜𝑣𝑒</m:t>
                    </m:r>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r>
                      <a:rPr kumimoji="1" lang="en-US" altLang="zh-CN" b="0" i="1" smtClean="0">
                        <a:latin typeface="Cambria Math" panose="02040503050406030204" pitchFamily="18" charset="0"/>
                        <a:cs typeface="Arial" panose="020B0604020202020204" pitchFamily="34" charset="0"/>
                      </a:rPr>
                      <m:t>)</m:t>
                    </m:r>
                  </m:oMath>
                </a14:m>
                <a:endParaRPr kumimoji="1" lang="en-US" altLang="zh-CN" b="0" dirty="0">
                  <a:latin typeface="Arial" panose="020B0604020202020204" pitchFamily="34" charset="0"/>
                  <a:cs typeface="Arial" panose="020B0604020202020204" pitchFamily="34" charset="0"/>
                </a:endParaRPr>
              </a:p>
              <a:p>
                <a:pPr marL="285750" indent="-285750">
                  <a:buClr>
                    <a:schemeClr val="accent1">
                      <a:lumMod val="75000"/>
                    </a:schemeClr>
                  </a:buClr>
                  <a:buFont typeface="Wingdings" pitchFamily="2" charset="2"/>
                  <a:buChar char="u"/>
                </a:pPr>
                <a:r>
                  <a:rPr kumimoji="1" lang="en-US" altLang="zh-CN" dirty="0">
                    <a:latin typeface="Arial" panose="020B0604020202020204" pitchFamily="34" charset="0"/>
                    <a:cs typeface="Arial" panose="020B0604020202020204" pitchFamily="34" charset="0"/>
                  </a:rPr>
                  <a:t>Entity and its extensions:</a:t>
                </a:r>
                <a:r>
                  <a:rPr kumimoji="1" lang="zh-CN" altLang="en-US" dirty="0">
                    <a:latin typeface="Arial" panose="020B0604020202020204" pitchFamily="34" charset="0"/>
                    <a:cs typeface="Arial" panose="020B0604020202020204" pitchFamily="34" charset="0"/>
                  </a:rPr>
                  <a:t> </a:t>
                </a:r>
                <a:r>
                  <a:rPr kumimoji="1" lang="en-US" altLang="zh-CN" dirty="0">
                    <a:latin typeface="Arial" panose="020B0604020202020204" pitchFamily="34" charset="0"/>
                    <a:cs typeface="Arial" panose="020B0604020202020204" pitchFamily="34" charset="0"/>
                  </a:rPr>
                  <a:t>{</a:t>
                </a:r>
                <a14:m>
                  <m:oMath xmlns:m="http://schemas.openxmlformats.org/officeDocument/2006/math">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𝑛</m:t>
                        </m:r>
                      </m:sub>
                    </m:sSub>
                    <m:r>
                      <a:rPr kumimoji="1" lang="en-US" altLang="zh-CN" b="0" i="1" smtClean="0">
                        <a:latin typeface="Cambria Math" panose="02040503050406030204" pitchFamily="18" charset="0"/>
                        <a:cs typeface="Arial" panose="020B0604020202020204" pitchFamily="34" charset="0"/>
                      </a:rPr>
                      <m:t>}</m:t>
                    </m:r>
                    <m:r>
                      <a:rPr kumimoji="1" lang="en-US" altLang="zh-CN" b="0" i="0" smtClean="0">
                        <a:latin typeface="Cambria Math" panose="02040503050406030204" pitchFamily="18" charset="0"/>
                        <a:cs typeface="Arial" panose="020B0604020202020204" pitchFamily="34" charset="0"/>
                      </a:rPr>
                      <m:t> {</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 </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,3</m:t>
                        </m:r>
                      </m:sub>
                    </m:sSub>
                    <m:r>
                      <a:rPr kumimoji="1" lang="en-US" altLang="zh-CN" b="0" i="1" smtClean="0">
                        <a:latin typeface="Cambria Math" panose="02040503050406030204" pitchFamily="18" charset="0"/>
                        <a:cs typeface="Arial" panose="020B0604020202020204" pitchFamily="34" charset="0"/>
                      </a:rPr>
                      <m:t>}</m:t>
                    </m:r>
                  </m:oMath>
                </a14:m>
                <a:endParaRPr kumimoji="1" lang="en-US" altLang="zh-CN" b="0" dirty="0">
                  <a:latin typeface="Arial" panose="020B0604020202020204" pitchFamily="34" charset="0"/>
                  <a:cs typeface="Arial" panose="020B0604020202020204" pitchFamily="34" charset="0"/>
                </a:endParaRPr>
              </a:p>
              <a:p>
                <a:pPr>
                  <a:buClr>
                    <a:schemeClr val="accent1">
                      <a:lumMod val="75000"/>
                    </a:schemeClr>
                  </a:buClr>
                </a:pPr>
                <a:endParaRPr kumimoji="1" lang="en-US" altLang="zh-CN" dirty="0">
                  <a:latin typeface="Arial" panose="020B0604020202020204" pitchFamily="34" charset="0"/>
                  <a:cs typeface="Arial" panose="020B0604020202020204" pitchFamily="34" charset="0"/>
                </a:endParaRPr>
              </a:p>
              <a:p>
                <a:pPr>
                  <a:buClr>
                    <a:schemeClr val="accent1">
                      <a:lumMod val="75000"/>
                    </a:schemeClr>
                  </a:buClr>
                </a:pPr>
                <a:r>
                  <a:rPr kumimoji="1" lang="en-US" altLang="zh-CN" dirty="0">
                    <a:latin typeface="Arial" panose="020B0604020202020204" pitchFamily="34" charset="0"/>
                    <a:cs typeface="Arial" panose="020B0604020202020204" pitchFamily="34" charset="0"/>
                  </a:rPr>
                  <a:t>(2). Aggregator:</a:t>
                </a:r>
              </a:p>
              <a:p>
                <a:pPr>
                  <a:buClr>
                    <a:schemeClr val="accent1">
                      <a:lumMod val="75000"/>
                    </a:schemeClr>
                  </a:buClr>
                </a:pPr>
                <a:r>
                  <a:rPr kumimoji="1" lang="en-US" altLang="zh-CN" dirty="0">
                    <a:latin typeface="Arial" panose="020B0604020202020204" pitchFamily="34" charset="0"/>
                    <a:cs typeface="Arial" panose="020B0604020202020204" pitchFamily="34" charset="0"/>
                  </a:rPr>
                  <a:t>Calculate each element in {</a:t>
                </a:r>
                <a14:m>
                  <m:oMath xmlns:m="http://schemas.openxmlformats.org/officeDocument/2006/math">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 </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,3</m:t>
                        </m:r>
                      </m:sub>
                    </m:sSub>
                  </m:oMath>
                </a14:m>
                <a:r>
                  <a:rPr kumimoji="1" lang="en-US" altLang="zh-CN" dirty="0">
                    <a:latin typeface="Arial" panose="020B0604020202020204" pitchFamily="34" charset="0"/>
                    <a:cs typeface="Arial" panose="020B0604020202020204" pitchFamily="34" charset="0"/>
                  </a:rPr>
                  <a:t>} of the central entity </a:t>
                </a:r>
                <a14:m>
                  <m:oMath xmlns:m="http://schemas.openxmlformats.org/officeDocument/2006/math">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𝑚</m:t>
                        </m:r>
                      </m:sub>
                    </m:sSub>
                  </m:oMath>
                </a14:m>
                <a:r>
                  <a:rPr kumimoji="1" lang="en-US" altLang="zh-CN" dirty="0">
                    <a:latin typeface="Arial" panose="020B0604020202020204" pitchFamily="34" charset="0"/>
                    <a:cs typeface="Arial" panose="020B0604020202020204" pitchFamily="34" charset="0"/>
                  </a:rPr>
                  <a:t> with the average vector of sequence W = </a:t>
                </a:r>
                <a14:m>
                  <m:oMath xmlns:m="http://schemas.openxmlformats.org/officeDocument/2006/math">
                    <m:d>
                      <m:dPr>
                        <m:begChr m:val="{"/>
                        <m:endChr m:val="}"/>
                        <m:ctrlPr>
                          <a:rPr kumimoji="1" lang="en-US" altLang="zh-CN" b="0" i="1" smtClean="0">
                            <a:latin typeface="Cambria Math" panose="02040503050406030204" pitchFamily="18" charset="0"/>
                            <a:cs typeface="Arial" panose="020B0604020202020204" pitchFamily="34" charset="0"/>
                          </a:rPr>
                        </m:ctrlPr>
                      </m:dPr>
                      <m:e>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e>
                    </m:d>
                  </m:oMath>
                </a14:m>
                <a:r>
                  <a:rPr kumimoji="1" lang="en-US" altLang="zh-CN" dirty="0">
                    <a:latin typeface="Arial" panose="020B0604020202020204" pitchFamily="34" charset="0"/>
                    <a:cs typeface="Arial" panose="020B0604020202020204" pitchFamily="34" charset="0"/>
                  </a:rPr>
                  <a:t> and elect the most similar one, which is described as the following equation</a:t>
                </a:r>
              </a:p>
              <a:p>
                <a:pPr>
                  <a:buClr>
                    <a:schemeClr val="accent1">
                      <a:lumMod val="75000"/>
                    </a:schemeClr>
                  </a:buClr>
                </a:pPr>
                <a:endParaRPr kumimoji="1" lang="en-US" altLang="zh-CN" dirty="0">
                  <a:latin typeface="Arial" panose="020B0604020202020204" pitchFamily="34" charset="0"/>
                  <a:cs typeface="Arial" panose="020B0604020202020204" pitchFamily="34" charset="0"/>
                </a:endParaRPr>
              </a:p>
              <a:p>
                <a:pPr>
                  <a:buClr>
                    <a:schemeClr val="accent1">
                      <a:lumMod val="75000"/>
                    </a:schemeClr>
                  </a:buClr>
                </a:pPr>
                <a14:m>
                  <m:oMath xmlns:m="http://schemas.openxmlformats.org/officeDocument/2006/math">
                    <m:r>
                      <a:rPr kumimoji="1" lang="en-US" altLang="zh-CN" b="0" i="1" smtClean="0">
                        <a:latin typeface="Cambria Math" panose="02040503050406030204" pitchFamily="18" charset="0"/>
                        <a:cs typeface="Arial" panose="020B0604020202020204" pitchFamily="34" charset="0"/>
                      </a:rPr>
                      <m:t>𝐴𝑔𝑔𝑟𝑒𝑔𝑎𝑡𝑜𝑟</m:t>
                    </m:r>
                    <m:d>
                      <m:dPr>
                        <m:ctrlPr>
                          <a:rPr kumimoji="1" lang="en-US" altLang="zh-CN" b="0" i="1" smtClean="0">
                            <a:latin typeface="Cambria Math" panose="02040503050406030204" pitchFamily="18" charset="0"/>
                            <a:cs typeface="Arial" panose="020B0604020202020204" pitchFamily="34" charset="0"/>
                          </a:rPr>
                        </m:ctrlPr>
                      </m:dPr>
                      <m:e>
                        <m:d>
                          <m:dPr>
                            <m:begChr m:val="{"/>
                            <m:endChr m:val="}"/>
                            <m:ctrlPr>
                              <a:rPr kumimoji="1" lang="en-US" altLang="zh-CN" b="0" i="1" smtClean="0">
                                <a:latin typeface="Cambria Math" panose="02040503050406030204" pitchFamily="18" charset="0"/>
                                <a:cs typeface="Arial" panose="020B0604020202020204" pitchFamily="34" charset="0"/>
                              </a:rPr>
                            </m:ctrlPr>
                          </m:dPr>
                          <m:e>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 </m:t>
                                </m:r>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2</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e>
                        </m:d>
                        <m:r>
                          <a:rPr kumimoji="1" lang="en-US" altLang="zh-CN" b="0" i="1" smtClean="0">
                            <a:latin typeface="Cambria Math" panose="02040503050406030204" pitchFamily="18" charset="0"/>
                            <a:cs typeface="Arial" panose="020B0604020202020204" pitchFamily="34" charset="0"/>
                          </a:rPr>
                          <m:t>, </m:t>
                        </m:r>
                        <m:d>
                          <m:dPr>
                            <m:begChr m:val="{"/>
                            <m:endChr m:val="}"/>
                            <m:ctrlPr>
                              <a:rPr kumimoji="1" lang="en-US" altLang="zh-CN" b="0" i="1" smtClean="0">
                                <a:latin typeface="Cambria Math" panose="02040503050406030204" pitchFamily="18" charset="0"/>
                                <a:cs typeface="Arial" panose="020B0604020202020204" pitchFamily="34" charset="0"/>
                              </a:rPr>
                            </m:ctrlPr>
                          </m:dPr>
                          <m:e>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1,1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1,2</m:t>
                                </m:r>
                              </m:sub>
                            </m:sSub>
                            <m:r>
                              <a:rPr kumimoji="1" lang="en-US" altLang="zh-CN" b="0" i="1" smtClean="0">
                                <a:latin typeface="Cambria Math" panose="02040503050406030204" pitchFamily="18" charset="0"/>
                                <a:cs typeface="Arial" panose="020B0604020202020204" pitchFamily="34" charset="0"/>
                              </a:rPr>
                              <m:t>,…, </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𝑚</m:t>
                                </m:r>
                                <m:r>
                                  <a:rPr kumimoji="1" lang="en-US" altLang="zh-CN" b="0" i="1" smtClean="0">
                                    <a:latin typeface="Cambria Math" panose="02040503050406030204" pitchFamily="18" charset="0"/>
                                    <a:cs typeface="Arial" panose="020B0604020202020204" pitchFamily="34" charset="0"/>
                                  </a:rPr>
                                  <m:t>,3</m:t>
                                </m:r>
                              </m:sub>
                            </m:sSub>
                          </m:e>
                        </m:d>
                      </m:e>
                    </m:d>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1</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1,2</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b="0"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m:t>
                        </m:r>
                        <m:r>
                          <a:rPr kumimoji="1" lang="en-US" altLang="zh-CN" b="0" i="1" smtClean="0">
                            <a:latin typeface="Cambria Math" panose="02040503050406030204" pitchFamily="18" charset="0"/>
                            <a:cs typeface="Arial" panose="020B0604020202020204" pitchFamily="34" charset="0"/>
                          </a:rPr>
                          <m:t>𝑤</m:t>
                        </m:r>
                      </m:e>
                      <m:sub>
                        <m:r>
                          <a:rPr kumimoji="1" lang="en-US" altLang="zh-CN" b="0" i="1" smtClean="0">
                            <a:latin typeface="Cambria Math" panose="02040503050406030204" pitchFamily="18" charset="0"/>
                            <a:cs typeface="Arial" panose="020B0604020202020204" pitchFamily="34" charset="0"/>
                          </a:rPr>
                          <m:t>𝑛</m:t>
                        </m:r>
                      </m:sub>
                    </m:sSub>
                    <m:r>
                      <a:rPr kumimoji="1" lang="en-US" altLang="zh-CN" b="0" i="1" smtClean="0">
                        <a:latin typeface="Cambria Math" panose="02040503050406030204" pitchFamily="18" charset="0"/>
                        <a:cs typeface="Arial" panose="020B0604020202020204" pitchFamily="34" charset="0"/>
                      </a:rPr>
                      <m:t>,</m:t>
                    </m:r>
                    <m:sSub>
                      <m:sSubPr>
                        <m:ctrlPr>
                          <a:rPr kumimoji="1" lang="en-US" altLang="zh-CN" i="1" smtClean="0">
                            <a:latin typeface="Cambria Math" panose="02040503050406030204" pitchFamily="18" charset="0"/>
                            <a:cs typeface="Arial" panose="020B0604020202020204" pitchFamily="34" charset="0"/>
                          </a:rPr>
                        </m:ctrlPr>
                      </m:sSubPr>
                      <m:e>
                        <m:r>
                          <a:rPr kumimoji="1" lang="en-US" altLang="zh-CN" b="0" i="1" smtClean="0">
                            <a:latin typeface="Cambria Math" panose="02040503050406030204" pitchFamily="18" charset="0"/>
                            <a:cs typeface="Arial" panose="020B0604020202020204" pitchFamily="34" charset="0"/>
                          </a:rPr>
                          <m:t>𝑒</m:t>
                        </m:r>
                      </m:e>
                      <m:sub>
                        <m:r>
                          <a:rPr kumimoji="1" lang="en-US" altLang="zh-CN" b="0" i="1" smtClean="0">
                            <a:latin typeface="Cambria Math" panose="02040503050406030204" pitchFamily="18" charset="0"/>
                            <a:cs typeface="Arial" panose="020B0604020202020204" pitchFamily="34" charset="0"/>
                          </a:rPr>
                          <m:t>𝑛</m:t>
                        </m:r>
                        <m:r>
                          <a:rPr kumimoji="1" lang="en-US" altLang="zh-CN" b="0" i="1" smtClean="0">
                            <a:latin typeface="Cambria Math" panose="02040503050406030204" pitchFamily="18" charset="0"/>
                            <a:cs typeface="Arial" panose="020B0604020202020204" pitchFamily="34" charset="0"/>
                          </a:rPr>
                          <m:t>,3</m:t>
                        </m:r>
                      </m:sub>
                    </m:sSub>
                    <m:r>
                      <a:rPr kumimoji="1" lang="en-US" altLang="zh-CN" b="0" i="1" smtClean="0">
                        <a:latin typeface="Cambria Math" panose="02040503050406030204" pitchFamily="18" charset="0"/>
                        <a:cs typeface="Arial" panose="020B0604020202020204" pitchFamily="34" charset="0"/>
                      </a:rPr>
                      <m:t>)}</m:t>
                    </m:r>
                  </m:oMath>
                </a14:m>
                <a:r>
                  <a:rPr kumimoji="1" lang="en-US" altLang="zh-CN" dirty="0">
                    <a:latin typeface="Arial" panose="020B0604020202020204" pitchFamily="34" charset="0"/>
                    <a:cs typeface="Arial" panose="020B0604020202020204" pitchFamily="34" charset="0"/>
                  </a:rPr>
                  <a:t> </a:t>
                </a:r>
                <a:endParaRPr kumimoji="1" lang="zh-CN" altLang="en-US" dirty="0">
                  <a:latin typeface="Arial" panose="020B0604020202020204" pitchFamily="34" charset="0"/>
                  <a:cs typeface="Arial" panose="020B0604020202020204" pitchFamily="34" charset="0"/>
                </a:endParaRPr>
              </a:p>
            </p:txBody>
          </p:sp>
        </mc:Choice>
        <mc:Fallback xmlns="">
          <p:sp>
            <p:nvSpPr>
              <p:cNvPr id="3" name="文本框 2">
                <a:extLst>
                  <a:ext uri="{FF2B5EF4-FFF2-40B4-BE49-F238E27FC236}">
                    <a16:creationId xmlns:a16="http://schemas.microsoft.com/office/drawing/2014/main" id="{D13480A4-39BF-854C-93AD-636838A4D8F0}"/>
                  </a:ext>
                </a:extLst>
              </p:cNvPr>
              <p:cNvSpPr txBox="1">
                <a:spLocks noRot="1" noChangeAspect="1" noMove="1" noResize="1" noEditPoints="1" noAdjustHandles="1" noChangeArrowheads="1" noChangeShapeType="1" noTextEdit="1"/>
              </p:cNvSpPr>
              <p:nvPr/>
            </p:nvSpPr>
            <p:spPr>
              <a:xfrm>
                <a:off x="5558118" y="1370027"/>
                <a:ext cx="6320118" cy="4319516"/>
              </a:xfrm>
              <a:prstGeom prst="rect">
                <a:avLst/>
              </a:prstGeom>
              <a:blipFill>
                <a:blip r:embed="rId5"/>
                <a:stretch>
                  <a:fillRect l="-803"/>
                </a:stretch>
              </a:blipFill>
            </p:spPr>
            <p:txBody>
              <a:bodyPr/>
              <a:lstStyle/>
              <a:p>
                <a:r>
                  <a:rPr lang="zh-CN" altLang="en-US">
                    <a:noFill/>
                  </a:rPr>
                  <a:t> </a:t>
                </a:r>
              </a:p>
            </p:txBody>
          </p:sp>
        </mc:Fallback>
      </mc:AlternateContent>
      <p:sp>
        <p:nvSpPr>
          <p:cNvPr id="6" name="矩形 5">
            <a:extLst>
              <a:ext uri="{FF2B5EF4-FFF2-40B4-BE49-F238E27FC236}">
                <a16:creationId xmlns:a16="http://schemas.microsoft.com/office/drawing/2014/main" id="{80E5812E-1499-324B-92B3-19B14BBFE8EC}"/>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199961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495677" y="174571"/>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Exactor</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F76211B9-4FFB-0945-B9F2-D34C182FB6DF}"/>
                  </a:ext>
                </a:extLst>
              </p:cNvPr>
              <p:cNvSpPr txBox="1"/>
              <p:nvPr/>
            </p:nvSpPr>
            <p:spPr>
              <a:xfrm>
                <a:off x="6096000" y="2267357"/>
                <a:ext cx="5771645" cy="2737929"/>
              </a:xfrm>
              <a:prstGeom prst="rect">
                <a:avLst/>
              </a:prstGeom>
              <a:solidFill>
                <a:schemeClr val="bg1"/>
              </a:solidFill>
            </p:spPr>
            <p:txBody>
              <a:bodyPr wrap="square" rtlCol="0">
                <a:spAutoFit/>
              </a:bodyPr>
              <a:lstStyle/>
              <a:p>
                <a:r>
                  <a:rPr kumimoji="1" lang="en-US" altLang="zh-CN" sz="1400" dirty="0">
                    <a:latin typeface="Arial" panose="020B0604020202020204" pitchFamily="34" charset="0"/>
                    <a:cs typeface="Arial" panose="020B0604020202020204" pitchFamily="34" charset="0"/>
                  </a:rPr>
                  <a:t>Given an extended route </a:t>
                </a:r>
                <a14:m>
                  <m:oMath xmlns:m="http://schemas.openxmlformats.org/officeDocument/2006/math">
                    <m:r>
                      <a:rPr kumimoji="1" lang="en-US" altLang="zh-CN" sz="1400" b="0" i="1" smtClean="0">
                        <a:latin typeface="Cambria Math" panose="02040503050406030204" pitchFamily="18" charset="0"/>
                        <a:cs typeface="Arial" panose="020B0604020202020204" pitchFamily="34" charset="0"/>
                      </a:rPr>
                      <m:t>(</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,1</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cs typeface="Arial" panose="020B0604020202020204" pitchFamily="34" charset="0"/>
                      </a:rPr>
                      <m:t> ,</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,2</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cs typeface="Arial" panose="020B0604020202020204" pitchFamily="34" charset="0"/>
                      </a:rPr>
                      <m:t>,</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,3</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cs typeface="Arial" panose="020B0604020202020204" pitchFamily="34" charset="0"/>
                      </a:rPr>
                      <m:t>, …,</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cs typeface="Arial" panose="020B0604020202020204" pitchFamily="34" charset="0"/>
                      </a:rPr>
                      <m:t>)</m:t>
                    </m:r>
                  </m:oMath>
                </a14:m>
                <a:r>
                  <a:rPr kumimoji="1" lang="en-US" altLang="zh-CN" sz="1400" dirty="0">
                    <a:latin typeface="Arial" panose="020B0604020202020204" pitchFamily="34" charset="0"/>
                    <a:cs typeface="Arial" panose="020B0604020202020204" pitchFamily="34" charset="0"/>
                  </a:rPr>
                  <a:t>, where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represents the </a:t>
                </a:r>
                <a14:m>
                  <m:oMath xmlns:m="http://schemas.openxmlformats.org/officeDocument/2006/math">
                    <m:r>
                      <a:rPr kumimoji="1" lang="en-US" altLang="zh-CN" sz="1400" b="0" i="1" smtClean="0">
                        <a:latin typeface="Cambria Math" panose="02040503050406030204" pitchFamily="18" charset="0"/>
                        <a:cs typeface="Arial" panose="020B0604020202020204" pitchFamily="34" charset="0"/>
                      </a:rPr>
                      <m:t>𝑘</m:t>
                    </m:r>
                  </m:oMath>
                </a14:m>
                <a:r>
                  <a:rPr kumimoji="1" lang="en-US" altLang="zh-CN" sz="1400" dirty="0">
                    <a:latin typeface="Arial" panose="020B0604020202020204" pitchFamily="34" charset="0"/>
                    <a:cs typeface="Arial" panose="020B0604020202020204" pitchFamily="34" charset="0"/>
                  </a:rPr>
                  <a:t>-</a:t>
                </a:r>
                <a14:m>
                  <m:oMath xmlns:m="http://schemas.openxmlformats.org/officeDocument/2006/math">
                    <m:r>
                      <a:rPr kumimoji="1" lang="en-US" altLang="zh-CN" sz="1400" b="0" i="1" dirty="0" smtClean="0">
                        <a:latin typeface="Cambria Math" panose="02040503050406030204" pitchFamily="18" charset="0"/>
                        <a:cs typeface="Arial" panose="020B0604020202020204" pitchFamily="34" charset="0"/>
                      </a:rPr>
                      <m:t>𝑡h</m:t>
                    </m:r>
                  </m:oMath>
                </a14:m>
                <a:r>
                  <a:rPr kumimoji="1" lang="en-US" altLang="zh-CN" sz="1400" dirty="0">
                    <a:latin typeface="Arial" panose="020B0604020202020204" pitchFamily="34" charset="0"/>
                    <a:cs typeface="Arial" panose="020B0604020202020204" pitchFamily="34" charset="0"/>
                  </a:rPr>
                  <a:t> hop extension in route r of central entity m.</a:t>
                </a:r>
              </a:p>
              <a:p>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Assumption: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ea typeface="Cambria Math" panose="02040503050406030204" pitchFamily="18" charset="0"/>
                        <a:cs typeface="Arial" panose="020B0604020202020204" pitchFamily="34" charset="0"/>
                      </a:rPr>
                      <m:t>⇒</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r>
                          <a:rPr kumimoji="1" lang="en-US" altLang="zh-CN" sz="1400" b="0" i="1" smtClean="0">
                            <a:latin typeface="Cambria Math" panose="02040503050406030204" pitchFamily="18" charset="0"/>
                            <a:cs typeface="Arial" panose="020B0604020202020204" pitchFamily="34" charset="0"/>
                          </a:rPr>
                          <m:t>−1</m:t>
                        </m:r>
                      </m:sub>
                      <m:sup>
                        <m:r>
                          <a:rPr kumimoji="1" lang="en-US" altLang="zh-CN" sz="1400" b="0" i="1" smtClean="0">
                            <a:latin typeface="Cambria Math" panose="02040503050406030204" pitchFamily="18" charset="0"/>
                            <a:cs typeface="Arial" panose="020B0604020202020204" pitchFamily="34" charset="0"/>
                          </a:rPr>
                          <m:t>𝑟</m:t>
                        </m:r>
                      </m:sup>
                    </m:sSubSup>
                  </m:oMath>
                </a14:m>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Then: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,1</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r>
                      <a:rPr kumimoji="1" lang="en-US" altLang="zh-CN" sz="1400" i="1" dirty="0" smtClean="0">
                        <a:latin typeface="Cambria Math" panose="02040503050406030204" pitchFamily="18" charset="0"/>
                        <a:ea typeface="Cambria Math" panose="02040503050406030204" pitchFamily="18" charset="0"/>
                        <a:cs typeface="Arial" panose="020B0604020202020204" pitchFamily="34" charset="0"/>
                      </a:rPr>
                      <m:t>⇐</m:t>
                    </m:r>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,2</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r>
                      <a:rPr kumimoji="1" lang="en-US" altLang="zh-CN" sz="1400" i="1" dirty="0" smtClean="0">
                        <a:latin typeface="Cambria Math" panose="02040503050406030204" pitchFamily="18" charset="0"/>
                        <a:ea typeface="Cambria Math" panose="02040503050406030204" pitchFamily="18" charset="0"/>
                        <a:cs typeface="Arial" panose="020B0604020202020204" pitchFamily="34" charset="0"/>
                      </a:rPr>
                      <m:t>⇐</m:t>
                    </m:r>
                    <m:r>
                      <a:rPr kumimoji="1" lang="en-US" altLang="zh-CN" sz="1400" b="0" i="1" dirty="0" smtClean="0">
                        <a:latin typeface="Cambria Math" panose="02040503050406030204" pitchFamily="18" charset="0"/>
                        <a:ea typeface="Cambria Math" panose="02040503050406030204" pitchFamily="18" charset="0"/>
                        <a:cs typeface="Arial" panose="020B0604020202020204" pitchFamily="34" charset="0"/>
                      </a:rPr>
                      <m:t> …</m:t>
                    </m:r>
                    <m:r>
                      <a:rPr kumimoji="1" lang="en-US" altLang="zh-CN" sz="1400" i="1" dirty="0" smtClean="0">
                        <a:latin typeface="Cambria Math" panose="02040503050406030204" pitchFamily="18" charset="0"/>
                        <a:ea typeface="Cambria Math" panose="02040503050406030204" pitchFamily="18" charset="0"/>
                        <a:cs typeface="Arial" panose="020B0604020202020204" pitchFamily="34" charset="0"/>
                      </a:rPr>
                      <m:t>⇐</m:t>
                    </m:r>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p>
              <a:p>
                <a:r>
                  <a:rPr kumimoji="1" lang="en-US" altLang="zh-CN" sz="1400" dirty="0">
                    <a:latin typeface="Arial" panose="020B0604020202020204" pitchFamily="34" charset="0"/>
                    <a:cs typeface="Arial" panose="020B0604020202020204" pitchFamily="34" charset="0"/>
                  </a:rPr>
                  <a:t>Then: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,1</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r>
                      <a:rPr kumimoji="1" lang="en-US" altLang="zh-CN" sz="1400" i="1" dirty="0" smtClean="0">
                        <a:latin typeface="Cambria Math" panose="02040503050406030204" pitchFamily="18" charset="0"/>
                        <a:ea typeface="Cambria Math" panose="02040503050406030204" pitchFamily="18" charset="0"/>
                        <a:cs typeface="Arial" panose="020B0604020202020204" pitchFamily="34" charset="0"/>
                      </a:rPr>
                      <m:t>⇐</m:t>
                    </m:r>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,2</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14:m>
                  <m:oMath xmlns:m="http://schemas.openxmlformats.org/officeDocument/2006/math">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,3</m:t>
                        </m:r>
                      </m:sub>
                      <m:sup>
                        <m:r>
                          <a:rPr kumimoji="1" lang="en-US" altLang="zh-CN" sz="1400" b="0" i="1" smtClean="0">
                            <a:latin typeface="Cambria Math" panose="02040503050406030204" pitchFamily="18" charset="0"/>
                            <a:cs typeface="Arial" panose="020B0604020202020204" pitchFamily="34" charset="0"/>
                          </a:rPr>
                          <m:t>𝑟</m:t>
                        </m:r>
                      </m:sup>
                    </m:sSubSup>
                    <m:r>
                      <a:rPr kumimoji="1" lang="en-US" altLang="zh-CN" sz="1400" b="0" i="1" smtClean="0">
                        <a:latin typeface="Cambria Math" panose="02040503050406030204" pitchFamily="18" charset="0"/>
                        <a:cs typeface="Arial" panose="020B0604020202020204" pitchFamily="34" charset="0"/>
                      </a:rPr>
                      <m:t>, …,</m:t>
                    </m:r>
                    <m:sSubSup>
                      <m:sSubSupPr>
                        <m:ctrlPr>
                          <a:rPr kumimoji="1" lang="en-US" altLang="zh-CN" sz="1400" b="0" i="1" smtClean="0">
                            <a:latin typeface="Cambria Math" panose="02040503050406030204" pitchFamily="18" charset="0"/>
                            <a:cs typeface="Arial" panose="020B0604020202020204" pitchFamily="34" charset="0"/>
                          </a:rPr>
                        </m:ctrlPr>
                      </m:sSubSup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𝑘</m:t>
                        </m:r>
                      </m:sub>
                      <m:sup>
                        <m:r>
                          <a:rPr kumimoji="1" lang="en-US" altLang="zh-CN" sz="1400" b="0" i="1" smtClean="0">
                            <a:latin typeface="Cambria Math" panose="02040503050406030204" pitchFamily="18" charset="0"/>
                            <a:cs typeface="Arial" panose="020B0604020202020204" pitchFamily="34" charset="0"/>
                          </a:rPr>
                          <m:t>𝑟</m:t>
                        </m:r>
                      </m:sup>
                    </m:sSubSup>
                  </m:oMath>
                </a14:m>
                <a:r>
                  <a:rPr kumimoji="1" lang="en-US" altLang="zh-CN" sz="1400" dirty="0">
                    <a:latin typeface="Arial" panose="020B0604020202020204" pitchFamily="34" charset="0"/>
                    <a:cs typeface="Arial" panose="020B0604020202020204" pitchFamily="34" charset="0"/>
                  </a:rPr>
                  <a:t>) </a:t>
                </a:r>
              </a:p>
              <a:p>
                <a:r>
                  <a:rPr kumimoji="1" lang="en-US" altLang="zh-CN" sz="1400" dirty="0">
                    <a:latin typeface="Arial" panose="020B0604020202020204" pitchFamily="34" charset="0"/>
                    <a:cs typeface="Arial" panose="020B0604020202020204" pitchFamily="34" charset="0"/>
                  </a:rPr>
                  <a:t>Where each </a:t>
                </a:r>
                <a:r>
                  <a:rPr kumimoji="1" lang="en-US" altLang="zh-CN" sz="1400" b="1" dirty="0">
                    <a:latin typeface="Arial" panose="020B0604020202020204" pitchFamily="34" charset="0"/>
                    <a:cs typeface="Arial" panose="020B0604020202020204" pitchFamily="34" charset="0"/>
                  </a:rPr>
                  <a:t>former element in the set cover the information of the later ones, which satisfies the Markov property</a:t>
                </a:r>
                <a:r>
                  <a:rPr kumimoji="1" lang="en-US" altLang="zh-CN" sz="1400" dirty="0">
                    <a:latin typeface="Arial" panose="020B0604020202020204" pitchFamily="34" charset="0"/>
                    <a:cs typeface="Arial" panose="020B0604020202020204" pitchFamily="34" charset="0"/>
                  </a:rPr>
                  <a:t>.</a:t>
                </a:r>
              </a:p>
              <a:p>
                <a:endParaRPr kumimoji="1" lang="en-US" altLang="zh-CN" sz="1400" dirty="0">
                  <a:latin typeface="Arial" panose="020B0604020202020204" pitchFamily="34" charset="0"/>
                  <a:cs typeface="Arial" panose="020B0604020202020204" pitchFamily="34" charset="0"/>
                </a:endParaRPr>
              </a:p>
              <a:p>
                <a:r>
                  <a:rPr kumimoji="1" lang="en-US" altLang="zh-CN" sz="1400" dirty="0">
                    <a:latin typeface="Arial" panose="020B0604020202020204" pitchFamily="34" charset="0"/>
                    <a:cs typeface="Arial" panose="020B0604020202020204" pitchFamily="34" charset="0"/>
                  </a:rPr>
                  <a:t>Therefore, we can convert the extension problem into a Markov chain, In other words, </a:t>
                </a:r>
                <a:r>
                  <a:rPr kumimoji="1" lang="en-US" altLang="zh-CN" sz="1400" b="1" dirty="0">
                    <a:latin typeface="Arial" panose="020B0604020202020204" pitchFamily="34" charset="0"/>
                    <a:cs typeface="Arial" panose="020B0604020202020204" pitchFamily="34" charset="0"/>
                  </a:rPr>
                  <a:t>we only take the first hop extension</a:t>
                </a:r>
                <a:r>
                  <a:rPr kumimoji="1" lang="en-US" altLang="zh-CN" sz="1400" dirty="0">
                    <a:latin typeface="Arial" panose="020B0604020202020204" pitchFamily="34" charset="0"/>
                    <a:cs typeface="Arial" panose="020B0604020202020204" pitchFamily="34" charset="0"/>
                  </a:rPr>
                  <a:t>.</a:t>
                </a:r>
              </a:p>
              <a:p>
                <a:endParaRPr kumimoji="1" lang="en-US" altLang="zh-CN" sz="1400" dirty="0">
                  <a:latin typeface="Arial" panose="020B0604020202020204" pitchFamily="34" charset="0"/>
                  <a:cs typeface="Arial" panose="020B0604020202020204" pitchFamily="34" charset="0"/>
                </a:endParaRPr>
              </a:p>
            </p:txBody>
          </p:sp>
        </mc:Choice>
        <mc:Fallback xmlns="">
          <p:sp>
            <p:nvSpPr>
              <p:cNvPr id="116" name="文本框 115">
                <a:extLst>
                  <a:ext uri="{FF2B5EF4-FFF2-40B4-BE49-F238E27FC236}">
                    <a16:creationId xmlns:a16="http://schemas.microsoft.com/office/drawing/2014/main" id="{F76211B9-4FFB-0945-B9F2-D34C182FB6DF}"/>
                  </a:ext>
                </a:extLst>
              </p:cNvPr>
              <p:cNvSpPr txBox="1">
                <a:spLocks noRot="1" noChangeAspect="1" noMove="1" noResize="1" noEditPoints="1" noAdjustHandles="1" noChangeArrowheads="1" noChangeShapeType="1" noTextEdit="1"/>
              </p:cNvSpPr>
              <p:nvPr/>
            </p:nvSpPr>
            <p:spPr>
              <a:xfrm>
                <a:off x="6096000" y="2267357"/>
                <a:ext cx="5771645" cy="2737929"/>
              </a:xfrm>
              <a:prstGeom prst="rect">
                <a:avLst/>
              </a:prstGeom>
              <a:blipFill>
                <a:blip r:embed="rId4"/>
                <a:stretch>
                  <a:fillRect l="-441" t="-926"/>
                </a:stretch>
              </a:blipFill>
            </p:spPr>
            <p:txBody>
              <a:bodyPr/>
              <a:lstStyle/>
              <a:p>
                <a:r>
                  <a:rPr lang="zh-CN" altLang="en-US">
                    <a:noFill/>
                  </a:rPr>
                  <a:t> </a:t>
                </a:r>
              </a:p>
            </p:txBody>
          </p:sp>
        </mc:Fallback>
      </mc:AlternateContent>
      <p:pic>
        <p:nvPicPr>
          <p:cNvPr id="3" name="图片 2">
            <a:extLst>
              <a:ext uri="{FF2B5EF4-FFF2-40B4-BE49-F238E27FC236}">
                <a16:creationId xmlns:a16="http://schemas.microsoft.com/office/drawing/2014/main" id="{BDAFDB61-E218-CA4A-AB1C-C849A605E77F}"/>
              </a:ext>
            </a:extLst>
          </p:cNvPr>
          <p:cNvPicPr>
            <a:picLocks noChangeAspect="1"/>
          </p:cNvPicPr>
          <p:nvPr/>
        </p:nvPicPr>
        <p:blipFill>
          <a:blip r:embed="rId5"/>
          <a:stretch>
            <a:fillRect/>
          </a:stretch>
        </p:blipFill>
        <p:spPr>
          <a:xfrm>
            <a:off x="382465" y="1746561"/>
            <a:ext cx="5311017" cy="2910684"/>
          </a:xfrm>
          <a:prstGeom prst="rect">
            <a:avLst/>
          </a:prstGeom>
        </p:spPr>
      </p:pic>
      <p:sp>
        <p:nvSpPr>
          <p:cNvPr id="9" name="文本框 8">
            <a:extLst>
              <a:ext uri="{FF2B5EF4-FFF2-40B4-BE49-F238E27FC236}">
                <a16:creationId xmlns:a16="http://schemas.microsoft.com/office/drawing/2014/main" id="{F7F0391C-C8C6-D442-BB75-216A1426ACB8}"/>
              </a:ext>
            </a:extLst>
          </p:cNvPr>
          <p:cNvSpPr txBox="1"/>
          <p:nvPr/>
        </p:nvSpPr>
        <p:spPr>
          <a:xfrm>
            <a:off x="1104591" y="4798121"/>
            <a:ext cx="3866764" cy="338554"/>
          </a:xfrm>
          <a:prstGeom prst="rect">
            <a:avLst/>
          </a:prstGeom>
          <a:solidFill>
            <a:schemeClr val="bg1"/>
          </a:solidFill>
        </p:spPr>
        <p:txBody>
          <a:bodyPr wrap="none" rtlCol="0">
            <a:spAutoFit/>
          </a:bodyPr>
          <a:lstStyle/>
          <a:p>
            <a:r>
              <a:rPr kumimoji="1" lang="en" altLang="zh-CN" sz="1600" dirty="0">
                <a:latin typeface="Arial" panose="020B0604020202020204" pitchFamily="34" charset="0"/>
                <a:cs typeface="Arial" panose="020B0604020202020204" pitchFamily="34" charset="0"/>
              </a:rPr>
              <a:t>Partial Knowledge Graph from </a:t>
            </a:r>
            <a:r>
              <a:rPr kumimoji="1" lang="en" altLang="zh-CN" sz="1600" dirty="0" err="1">
                <a:latin typeface="Arial" panose="020B0604020202020204" pitchFamily="34" charset="0"/>
                <a:cs typeface="Arial" panose="020B0604020202020204" pitchFamily="34" charset="0"/>
              </a:rPr>
              <a:t>Dbpedia</a:t>
            </a:r>
            <a:r>
              <a:rPr kumimoji="1" lang="en" altLang="zh-CN" sz="1600" dirty="0">
                <a:latin typeface="Arial" panose="020B0604020202020204" pitchFamily="34" charset="0"/>
                <a:cs typeface="Arial" panose="020B0604020202020204" pitchFamily="34" charset="0"/>
              </a:rPr>
              <a:t>. </a:t>
            </a:r>
            <a:endParaRPr kumimoji="1" lang="zh-CN" altLang="en-US" sz="1600" dirty="0">
              <a:latin typeface="Arial" panose="020B0604020202020204" pitchFamily="34" charset="0"/>
              <a:cs typeface="Arial" panose="020B0604020202020204" pitchFamily="34" charset="0"/>
            </a:endParaRPr>
          </a:p>
        </p:txBody>
      </p:sp>
      <p:sp>
        <p:nvSpPr>
          <p:cNvPr id="11" name="矩形 10">
            <a:extLst>
              <a:ext uri="{FF2B5EF4-FFF2-40B4-BE49-F238E27FC236}">
                <a16:creationId xmlns:a16="http://schemas.microsoft.com/office/drawing/2014/main" id="{D11837AD-1914-C347-B796-E142FD6D1F97}"/>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22946553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495677" y="174571"/>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Aggregator</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mc:AlternateContent xmlns:mc="http://schemas.openxmlformats.org/markup-compatibility/2006" xmlns:a14="http://schemas.microsoft.com/office/drawing/2010/main">
        <mc:Choice Requires="a14">
          <p:sp>
            <p:nvSpPr>
              <p:cNvPr id="116" name="文本框 115">
                <a:extLst>
                  <a:ext uri="{FF2B5EF4-FFF2-40B4-BE49-F238E27FC236}">
                    <a16:creationId xmlns:a16="http://schemas.microsoft.com/office/drawing/2014/main" id="{F76211B9-4FFB-0945-B9F2-D34C182FB6DF}"/>
                  </a:ext>
                </a:extLst>
              </p:cNvPr>
              <p:cNvSpPr txBox="1"/>
              <p:nvPr/>
            </p:nvSpPr>
            <p:spPr>
              <a:xfrm>
                <a:off x="4086477" y="2015250"/>
                <a:ext cx="4209742" cy="102406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𝑉</m:t>
                          </m:r>
                        </m:e>
                        <m:sub>
                          <m:r>
                            <a:rPr kumimoji="1" lang="en-US" altLang="zh-CN" sz="1400" b="0" i="1" smtClean="0">
                              <a:latin typeface="Cambria Math" panose="02040503050406030204" pitchFamily="18" charset="0"/>
                              <a:cs typeface="Arial" panose="020B0604020202020204" pitchFamily="34" charset="0"/>
                            </a:rPr>
                            <m:t>𝑎𝑣𝑔</m:t>
                          </m:r>
                        </m:sub>
                      </m:sSub>
                      <m:r>
                        <a:rPr kumimoji="1" lang="en-US" altLang="zh-CN" sz="1400" b="0" i="1" smtClean="0">
                          <a:latin typeface="Cambria Math" panose="02040503050406030204" pitchFamily="18" charset="0"/>
                          <a:cs typeface="Arial" panose="020B0604020202020204" pitchFamily="34" charset="0"/>
                        </a:rPr>
                        <m:t>= </m:t>
                      </m:r>
                      <m:f>
                        <m:fPr>
                          <m:ctrlPr>
                            <a:rPr kumimoji="1" lang="en-US" altLang="zh-CN" sz="1400" b="0" i="1" smtClean="0">
                              <a:latin typeface="Cambria Math" panose="02040503050406030204" pitchFamily="18" charset="0"/>
                              <a:cs typeface="Arial" panose="020B0604020202020204" pitchFamily="34" charset="0"/>
                            </a:rPr>
                          </m:ctrlPr>
                        </m:fPr>
                        <m:num>
                          <m:nary>
                            <m:naryPr>
                              <m:chr m:val="∑"/>
                              <m:limLoc m:val="subSup"/>
                              <m:supHide m:val="on"/>
                              <m:ctrlPr>
                                <a:rPr kumimoji="1" lang="en-US" altLang="zh-CN" sz="1400" b="0" i="1" smtClean="0">
                                  <a:latin typeface="Cambria Math" panose="02040503050406030204" pitchFamily="18" charset="0"/>
                                  <a:cs typeface="Arial" panose="020B0604020202020204" pitchFamily="34" charset="0"/>
                                </a:rPr>
                              </m:ctrlPr>
                            </m:naryPr>
                            <m:sub>
                              <m:r>
                                <m:rPr>
                                  <m:brk m:alnAt="9"/>
                                </m:rPr>
                                <a:rPr kumimoji="1" lang="en-US" altLang="zh-CN" sz="1400" b="0" i="1" smtClean="0">
                                  <a:latin typeface="Cambria Math" panose="02040503050406030204" pitchFamily="18" charset="0"/>
                                  <a:cs typeface="Arial" panose="020B0604020202020204" pitchFamily="34" charset="0"/>
                                </a:rPr>
                                <m:t>𝑖</m:t>
                              </m:r>
                            </m:sub>
                            <m:sup/>
                            <m:e>
                              <m:sSub>
                                <m:sSubPr>
                                  <m:ctrlPr>
                                    <a:rPr kumimoji="1" lang="en-US" altLang="zh-CN" sz="1400" b="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𝑤</m:t>
                                  </m:r>
                                </m:e>
                                <m:sub>
                                  <m:r>
                                    <a:rPr kumimoji="1" lang="en-US" altLang="zh-CN" sz="1400" b="0" i="1" smtClean="0">
                                      <a:latin typeface="Cambria Math" panose="02040503050406030204" pitchFamily="18" charset="0"/>
                                      <a:cs typeface="Arial" panose="020B0604020202020204" pitchFamily="34" charset="0"/>
                                    </a:rPr>
                                    <m:t>𝑖</m:t>
                                  </m:r>
                                </m:sub>
                              </m:sSub>
                            </m:e>
                          </m:nary>
                        </m:num>
                        <m:den>
                          <m:r>
                            <a:rPr kumimoji="1" lang="en-US" altLang="zh-CN" sz="1400" b="0" i="1" smtClean="0">
                              <a:latin typeface="Cambria Math" panose="02040503050406030204" pitchFamily="18" charset="0"/>
                              <a:cs typeface="Arial" panose="020B0604020202020204" pitchFamily="34" charset="0"/>
                            </a:rPr>
                            <m:t>𝑙𝑒𝑛</m:t>
                          </m:r>
                          <m:r>
                            <a:rPr kumimoji="1" lang="en-US" altLang="zh-CN" sz="1400" b="0" i="1" smtClean="0">
                              <a:latin typeface="Cambria Math" panose="02040503050406030204" pitchFamily="18" charset="0"/>
                              <a:cs typeface="Arial" panose="020B0604020202020204" pitchFamily="34" charset="0"/>
                            </a:rPr>
                            <m:t>(</m:t>
                          </m:r>
                          <m:sSub>
                            <m:sSubPr>
                              <m:ctrlPr>
                                <a:rPr kumimoji="1" lang="en-US" altLang="zh-CN" sz="1400" b="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𝑤</m:t>
                              </m:r>
                            </m:e>
                            <m:sub>
                              <m:r>
                                <a:rPr kumimoji="1" lang="en-US" altLang="zh-CN" sz="1400" b="0" i="1" smtClean="0">
                                  <a:latin typeface="Cambria Math" panose="02040503050406030204" pitchFamily="18" charset="0"/>
                                  <a:cs typeface="Arial" panose="020B0604020202020204" pitchFamily="34" charset="0"/>
                                </a:rPr>
                                <m:t>1</m:t>
                              </m:r>
                            </m:sub>
                          </m:sSub>
                          <m:r>
                            <a:rPr kumimoji="1" lang="en-US" altLang="zh-CN" sz="1400" b="0" i="1" smtClean="0">
                              <a:latin typeface="Cambria Math" panose="02040503050406030204" pitchFamily="18" charset="0"/>
                              <a:cs typeface="Arial" panose="020B0604020202020204" pitchFamily="34" charset="0"/>
                            </a:rPr>
                            <m:t>,</m:t>
                          </m:r>
                          <m:sSub>
                            <m:sSubPr>
                              <m:ctrlPr>
                                <a:rPr kumimoji="1" lang="en-US" altLang="zh-CN" sz="1400" b="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 </m:t>
                              </m:r>
                              <m:r>
                                <a:rPr kumimoji="1" lang="en-US" altLang="zh-CN" sz="1400" b="0" i="1" smtClean="0">
                                  <a:latin typeface="Cambria Math" panose="02040503050406030204" pitchFamily="18" charset="0"/>
                                  <a:cs typeface="Arial" panose="020B0604020202020204" pitchFamily="34" charset="0"/>
                                </a:rPr>
                                <m:t>𝑤</m:t>
                              </m:r>
                            </m:e>
                            <m:sub>
                              <m:r>
                                <a:rPr kumimoji="1" lang="en-US" altLang="zh-CN" sz="1400" b="0" i="1" smtClean="0">
                                  <a:latin typeface="Cambria Math" panose="02040503050406030204" pitchFamily="18" charset="0"/>
                                  <a:cs typeface="Arial" panose="020B0604020202020204" pitchFamily="34" charset="0"/>
                                </a:rPr>
                                <m:t>2</m:t>
                              </m:r>
                            </m:sub>
                          </m:sSub>
                          <m:r>
                            <a:rPr kumimoji="1" lang="en-US" altLang="zh-CN" sz="1400" b="0" i="1" smtClean="0">
                              <a:latin typeface="Cambria Math" panose="02040503050406030204" pitchFamily="18" charset="0"/>
                              <a:cs typeface="Arial" panose="020B0604020202020204" pitchFamily="34" charset="0"/>
                            </a:rPr>
                            <m:t>,…,</m:t>
                          </m:r>
                          <m:sSub>
                            <m:sSubPr>
                              <m:ctrlPr>
                                <a:rPr kumimoji="1" lang="en-US" altLang="zh-CN" sz="1400" b="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𝑤</m:t>
                              </m:r>
                            </m:e>
                            <m:sub>
                              <m:r>
                                <a:rPr kumimoji="1" lang="en-US" altLang="zh-CN" sz="1400" b="0" i="1" smtClean="0">
                                  <a:latin typeface="Cambria Math" panose="02040503050406030204" pitchFamily="18" charset="0"/>
                                  <a:cs typeface="Arial" panose="020B0604020202020204" pitchFamily="34" charset="0"/>
                                </a:rPr>
                                <m:t>𝑛</m:t>
                              </m:r>
                            </m:sub>
                          </m:sSub>
                          <m:r>
                            <a:rPr kumimoji="1" lang="en-US" altLang="zh-CN" sz="1400" b="0" i="1" smtClean="0">
                              <a:latin typeface="Cambria Math" panose="02040503050406030204" pitchFamily="18" charset="0"/>
                              <a:cs typeface="Arial" panose="020B0604020202020204" pitchFamily="34" charset="0"/>
                            </a:rPr>
                            <m:t>)</m:t>
                          </m:r>
                        </m:den>
                      </m:f>
                    </m:oMath>
                  </m:oMathPara>
                </a14:m>
                <a:endParaRPr kumimoji="1" lang="en-US" altLang="zh-CN" sz="1400" dirty="0">
                  <a:latin typeface="Arial" panose="020B0604020202020204" pitchFamily="34" charset="0"/>
                  <a:cs typeface="Arial" panose="020B0604020202020204" pitchFamily="34" charset="0"/>
                </a:endParaRPr>
              </a:p>
              <a:p>
                <a:endParaRPr kumimoji="1" lang="en-US" altLang="zh-CN" sz="1400" dirty="0">
                  <a:latin typeface="Arial" panose="020B0604020202020204" pitchFamily="34" charset="0"/>
                  <a:cs typeface="Arial" panose="020B0604020202020204" pitchFamily="34" charset="0"/>
                </a:endParaRPr>
              </a:p>
              <a:p>
                <a:pPr/>
                <a14:m>
                  <m:oMathPara xmlns:m="http://schemas.openxmlformats.org/officeDocument/2006/math">
                    <m:oMathParaPr>
                      <m:jc m:val="centerGroup"/>
                    </m:oMathParaPr>
                    <m:oMath xmlns:m="http://schemas.openxmlformats.org/officeDocument/2006/math">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sub>
                      </m:sSub>
                      <m:r>
                        <a:rPr kumimoji="1" lang="en-US" altLang="zh-CN" sz="1400" b="0" i="1" smtClean="0">
                          <a:latin typeface="Cambria Math" panose="02040503050406030204" pitchFamily="18" charset="0"/>
                          <a:ea typeface="Cambria Math" panose="02040503050406030204" pitchFamily="18" charset="0"/>
                          <a:cs typeface="Arial" panose="020B0604020202020204" pitchFamily="34" charset="0"/>
                        </a:rPr>
                        <m:t>→</m:t>
                      </m:r>
                      <m:sSub>
                        <m:sSubPr>
                          <m:ctrlPr>
                            <a:rPr kumimoji="1" lang="en-US" altLang="zh-CN" sz="1400" b="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𝑎𝑟𝑔</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𝑚𝑎𝑥</m:t>
                          </m:r>
                        </m:e>
                        <m:sub>
                          <m:r>
                            <a:rPr kumimoji="1" lang="en-US" altLang="zh-CN" sz="1400" b="0" i="1" smtClean="0">
                              <a:latin typeface="Cambria Math" panose="02040503050406030204" pitchFamily="18" charset="0"/>
                              <a:cs typeface="Arial" panose="020B0604020202020204" pitchFamily="34" charset="0"/>
                            </a:rPr>
                            <m:t>𝑘</m:t>
                          </m:r>
                          <m:r>
                            <a:rPr kumimoji="1" lang="en-US" altLang="zh-CN" sz="1400" b="0" i="1" smtClean="0">
                              <a:latin typeface="Cambria Math" panose="02040503050406030204" pitchFamily="18" charset="0"/>
                              <a:ea typeface="Cambria Math" panose="02040503050406030204" pitchFamily="18" charset="0"/>
                              <a:cs typeface="Arial" panose="020B0604020202020204" pitchFamily="34" charset="0"/>
                            </a:rPr>
                            <m:t>∈</m:t>
                          </m:r>
                          <m:d>
                            <m:dPr>
                              <m:begChr m:val="{"/>
                              <m:endChr m:val="}"/>
                              <m:ctrlPr>
                                <a:rPr kumimoji="1" lang="en-US" altLang="zh-CN" sz="1400" b="0" i="1" smtClean="0">
                                  <a:latin typeface="Cambria Math" panose="02040503050406030204" pitchFamily="18" charset="0"/>
                                  <a:ea typeface="Cambria Math" panose="02040503050406030204" pitchFamily="18" charset="0"/>
                                  <a:cs typeface="Arial" panose="020B0604020202020204" pitchFamily="34" charset="0"/>
                                </a:rPr>
                              </m:ctrlPr>
                            </m:dPr>
                            <m:e>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,1</m:t>
                                  </m:r>
                                </m:sub>
                              </m:sSub>
                              <m:r>
                                <a:rPr kumimoji="1" lang="en-US" altLang="zh-CN" sz="1400" b="0" i="1" smtClean="0">
                                  <a:latin typeface="Cambria Math" panose="02040503050406030204" pitchFamily="18" charset="0"/>
                                  <a:cs typeface="Arial" panose="020B0604020202020204" pitchFamily="34" charset="0"/>
                                </a:rPr>
                                <m:t>,</m:t>
                              </m:r>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,2</m:t>
                                  </m:r>
                                </m:sub>
                              </m:sSub>
                              <m:r>
                                <a:rPr kumimoji="1" lang="en-US" altLang="zh-CN" sz="1400" b="0" i="1" smtClean="0">
                                  <a:latin typeface="Cambria Math" panose="02040503050406030204" pitchFamily="18" charset="0"/>
                                  <a:cs typeface="Arial" panose="020B0604020202020204" pitchFamily="34" charset="0"/>
                                </a:rPr>
                                <m:t>, </m:t>
                              </m:r>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𝑒</m:t>
                                  </m:r>
                                </m:e>
                                <m:sub>
                                  <m:r>
                                    <a:rPr kumimoji="1" lang="en-US" altLang="zh-CN" sz="1400" b="0" i="1" smtClean="0">
                                      <a:latin typeface="Cambria Math" panose="02040503050406030204" pitchFamily="18" charset="0"/>
                                      <a:cs typeface="Arial" panose="020B0604020202020204" pitchFamily="34" charset="0"/>
                                    </a:rPr>
                                    <m:t>𝑚</m:t>
                                  </m:r>
                                  <m:r>
                                    <a:rPr kumimoji="1" lang="en-US" altLang="zh-CN" sz="1400" b="0" i="1" smtClean="0">
                                      <a:latin typeface="Cambria Math" panose="02040503050406030204" pitchFamily="18" charset="0"/>
                                      <a:cs typeface="Arial" panose="020B0604020202020204" pitchFamily="34" charset="0"/>
                                    </a:rPr>
                                    <m:t>,3</m:t>
                                  </m:r>
                                </m:sub>
                              </m:sSub>
                            </m:e>
                          </m:d>
                        </m:sub>
                      </m:sSub>
                      <m:r>
                        <a:rPr kumimoji="1" lang="en-US" altLang="zh-CN" sz="1400" b="0" i="1" smtClean="0">
                          <a:latin typeface="Cambria Math" panose="02040503050406030204" pitchFamily="18" charset="0"/>
                          <a:cs typeface="Arial" panose="020B0604020202020204" pitchFamily="34" charset="0"/>
                        </a:rPr>
                        <m:t>(</m:t>
                      </m:r>
                      <m:r>
                        <m:rPr>
                          <m:sty m:val="p"/>
                        </m:rPr>
                        <a:rPr kumimoji="1" lang="en-US" altLang="zh-CN" sz="1400" b="0" i="0" smtClean="0">
                          <a:latin typeface="Cambria Math" panose="02040503050406030204" pitchFamily="18" charset="0"/>
                          <a:cs typeface="Arial" panose="020B0604020202020204" pitchFamily="34" charset="0"/>
                        </a:rPr>
                        <m:t>cos</m:t>
                      </m:r>
                      <m:r>
                        <a:rPr kumimoji="1" lang="en-US" altLang="zh-CN" sz="1400" b="0" i="1" smtClean="0">
                          <a:latin typeface="Cambria Math" panose="02040503050406030204" pitchFamily="18" charset="0"/>
                          <a:cs typeface="Arial" panose="020B0604020202020204" pitchFamily="34" charset="0"/>
                        </a:rPr>
                        <m:t>⁡(</m:t>
                      </m:r>
                      <m:r>
                        <a:rPr kumimoji="1" lang="en-US" altLang="zh-CN" sz="1400" b="0" i="1" smtClean="0">
                          <a:latin typeface="Cambria Math" panose="02040503050406030204" pitchFamily="18" charset="0"/>
                          <a:cs typeface="Arial" panose="020B0604020202020204" pitchFamily="34" charset="0"/>
                        </a:rPr>
                        <m:t>𝐺𝑙𝑜𝑣𝑒</m:t>
                      </m:r>
                      <m:d>
                        <m:dPr>
                          <m:ctrlPr>
                            <a:rPr kumimoji="1" lang="en-US" altLang="zh-CN" sz="1400" b="0" i="1" smtClean="0">
                              <a:latin typeface="Cambria Math" panose="02040503050406030204" pitchFamily="18" charset="0"/>
                              <a:cs typeface="Arial" panose="020B0604020202020204" pitchFamily="34" charset="0"/>
                            </a:rPr>
                          </m:ctrlPr>
                        </m:dPr>
                        <m:e>
                          <m:r>
                            <a:rPr kumimoji="1" lang="en-US" altLang="zh-CN" sz="1400" b="0" i="1" smtClean="0">
                              <a:latin typeface="Cambria Math" panose="02040503050406030204" pitchFamily="18" charset="0"/>
                              <a:cs typeface="Arial" panose="020B0604020202020204" pitchFamily="34" charset="0"/>
                            </a:rPr>
                            <m:t>𝑘</m:t>
                          </m:r>
                        </m:e>
                      </m:d>
                      <m:r>
                        <a:rPr kumimoji="1" lang="en-US" altLang="zh-CN" sz="1400" b="0" i="1" smtClean="0">
                          <a:latin typeface="Cambria Math" panose="02040503050406030204" pitchFamily="18" charset="0"/>
                          <a:cs typeface="Arial" panose="020B0604020202020204" pitchFamily="34" charset="0"/>
                        </a:rPr>
                        <m:t>,</m:t>
                      </m:r>
                      <m:sSub>
                        <m:sSubPr>
                          <m:ctrlPr>
                            <a:rPr kumimoji="1" lang="en-US" altLang="zh-CN" sz="1400" i="1" smtClean="0">
                              <a:latin typeface="Cambria Math" panose="02040503050406030204" pitchFamily="18" charset="0"/>
                              <a:cs typeface="Arial" panose="020B0604020202020204" pitchFamily="34" charset="0"/>
                            </a:rPr>
                          </m:ctrlPr>
                        </m:sSubPr>
                        <m:e>
                          <m:r>
                            <a:rPr kumimoji="1" lang="en-US" altLang="zh-CN" sz="1400" b="0" i="1" smtClean="0">
                              <a:latin typeface="Cambria Math" panose="02040503050406030204" pitchFamily="18" charset="0"/>
                              <a:cs typeface="Arial" panose="020B0604020202020204" pitchFamily="34" charset="0"/>
                            </a:rPr>
                            <m:t>𝑉</m:t>
                          </m:r>
                        </m:e>
                        <m:sub>
                          <m:r>
                            <a:rPr kumimoji="1" lang="en-US" altLang="zh-CN" sz="1400" b="0" i="1" smtClean="0">
                              <a:latin typeface="Cambria Math" panose="02040503050406030204" pitchFamily="18" charset="0"/>
                              <a:cs typeface="Arial" panose="020B0604020202020204" pitchFamily="34" charset="0"/>
                            </a:rPr>
                            <m:t>𝑎𝑣𝑔</m:t>
                          </m:r>
                        </m:sub>
                      </m:sSub>
                      <m:r>
                        <a:rPr kumimoji="1" lang="en-US" altLang="zh-CN" sz="1400" b="0" i="1" smtClean="0">
                          <a:latin typeface="Cambria Math" panose="02040503050406030204" pitchFamily="18" charset="0"/>
                          <a:cs typeface="Arial" panose="020B0604020202020204" pitchFamily="34" charset="0"/>
                        </a:rPr>
                        <m:t>))</m:t>
                      </m:r>
                    </m:oMath>
                  </m:oMathPara>
                </a14:m>
                <a:endParaRPr kumimoji="1" lang="zh-CN" altLang="en-US" sz="1400" dirty="0">
                  <a:latin typeface="Arial" panose="020B0604020202020204" pitchFamily="34" charset="0"/>
                  <a:cs typeface="Arial" panose="020B0604020202020204" pitchFamily="34" charset="0"/>
                </a:endParaRPr>
              </a:p>
            </p:txBody>
          </p:sp>
        </mc:Choice>
        <mc:Fallback xmlns="">
          <p:sp>
            <p:nvSpPr>
              <p:cNvPr id="116" name="文本框 115">
                <a:extLst>
                  <a:ext uri="{FF2B5EF4-FFF2-40B4-BE49-F238E27FC236}">
                    <a16:creationId xmlns:a16="http://schemas.microsoft.com/office/drawing/2014/main" id="{F76211B9-4FFB-0945-B9F2-D34C182FB6DF}"/>
                  </a:ext>
                </a:extLst>
              </p:cNvPr>
              <p:cNvSpPr txBox="1">
                <a:spLocks noRot="1" noChangeAspect="1" noMove="1" noResize="1" noEditPoints="1" noAdjustHandles="1" noChangeArrowheads="1" noChangeShapeType="1" noTextEdit="1"/>
              </p:cNvSpPr>
              <p:nvPr/>
            </p:nvSpPr>
            <p:spPr>
              <a:xfrm>
                <a:off x="4086477" y="2015250"/>
                <a:ext cx="4209742" cy="1024063"/>
              </a:xfrm>
              <a:prstGeom prst="rect">
                <a:avLst/>
              </a:prstGeom>
              <a:blipFill>
                <a:blip r:embed="rId4"/>
                <a:stretch>
                  <a:fillRect t="-32099"/>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A5306342-F9C7-174F-9930-2E4611EEF7A5}"/>
                  </a:ext>
                </a:extLst>
              </p:cNvPr>
              <p:cNvSpPr txBox="1"/>
              <p:nvPr/>
            </p:nvSpPr>
            <p:spPr>
              <a:xfrm>
                <a:off x="4524318" y="3275111"/>
                <a:ext cx="6115359" cy="307777"/>
              </a:xfrm>
              <a:prstGeom prst="rect">
                <a:avLst/>
              </a:prstGeom>
              <a:solidFill>
                <a:schemeClr val="bg1"/>
              </a:solidFill>
            </p:spPr>
            <p:txBody>
              <a:bodyPr wrap="square" rtlCol="0">
                <a:spAutoFit/>
              </a:bodyPr>
              <a:lstStyle/>
              <a:p>
                <a:r>
                  <a:rPr kumimoji="1" lang="en-US" altLang="zh-CN" sz="1400" dirty="0">
                    <a:latin typeface="Arial" panose="020B0604020202020204" pitchFamily="34" charset="0"/>
                    <a:cs typeface="Arial" panose="020B0604020202020204" pitchFamily="34" charset="0"/>
                  </a:rPr>
                  <a:t>Example: After the calculation, ‘apple’ </a:t>
                </a:r>
                <a14:m>
                  <m:oMath xmlns:m="http://schemas.openxmlformats.org/officeDocument/2006/math">
                    <m:r>
                      <a:rPr kumimoji="1" lang="en-US" altLang="zh-CN" sz="1400" b="0" i="1" smtClean="0">
                        <a:latin typeface="Cambria Math" panose="02040503050406030204" pitchFamily="18" charset="0"/>
                        <a:ea typeface="Cambria Math" panose="02040503050406030204" pitchFamily="18" charset="0"/>
                        <a:cs typeface="Arial" panose="020B0604020202020204" pitchFamily="34" charset="0"/>
                      </a:rPr>
                      <m:t>→</m:t>
                    </m:r>
                  </m:oMath>
                </a14:m>
                <a:r>
                  <a:rPr kumimoji="1" lang="en-US" altLang="zh-CN" sz="1400" dirty="0">
                    <a:latin typeface="Arial" panose="020B0604020202020204" pitchFamily="34" charset="0"/>
                    <a:cs typeface="Arial" panose="020B0604020202020204" pitchFamily="34" charset="0"/>
                  </a:rPr>
                  <a:t> ‘fruit’</a:t>
                </a:r>
              </a:p>
            </p:txBody>
          </p:sp>
        </mc:Choice>
        <mc:Fallback xmlns="">
          <p:sp>
            <p:nvSpPr>
              <p:cNvPr id="10" name="文本框 9">
                <a:extLst>
                  <a:ext uri="{FF2B5EF4-FFF2-40B4-BE49-F238E27FC236}">
                    <a16:creationId xmlns:a16="http://schemas.microsoft.com/office/drawing/2014/main" id="{A5306342-F9C7-174F-9930-2E4611EEF7A5}"/>
                  </a:ext>
                </a:extLst>
              </p:cNvPr>
              <p:cNvSpPr txBox="1">
                <a:spLocks noRot="1" noChangeAspect="1" noMove="1" noResize="1" noEditPoints="1" noAdjustHandles="1" noChangeArrowheads="1" noChangeShapeType="1" noTextEdit="1"/>
              </p:cNvSpPr>
              <p:nvPr/>
            </p:nvSpPr>
            <p:spPr>
              <a:xfrm>
                <a:off x="4524318" y="3275111"/>
                <a:ext cx="6115359" cy="307777"/>
              </a:xfrm>
              <a:prstGeom prst="rect">
                <a:avLst/>
              </a:prstGeom>
              <a:blipFill>
                <a:blip r:embed="rId5"/>
                <a:stretch>
                  <a:fillRect l="-207" t="-4000" b="-20000"/>
                </a:stretch>
              </a:blipFill>
            </p:spPr>
            <p:txBody>
              <a:bodyPr/>
              <a:lstStyle/>
              <a:p>
                <a:r>
                  <a:rPr lang="zh-CN" altLang="en-US">
                    <a:noFill/>
                  </a:rPr>
                  <a:t> </a:t>
                </a:r>
              </a:p>
            </p:txBody>
          </p:sp>
        </mc:Fallback>
      </mc:AlternateContent>
      <p:sp>
        <p:nvSpPr>
          <p:cNvPr id="11" name="矩形 10">
            <a:extLst>
              <a:ext uri="{FF2B5EF4-FFF2-40B4-BE49-F238E27FC236}">
                <a16:creationId xmlns:a16="http://schemas.microsoft.com/office/drawing/2014/main" id="{C710FBB6-E1A2-9043-A95B-754D49FFA697}"/>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0299290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511300" y="521215"/>
            <a:ext cx="9144000" cy="1104348"/>
          </a:xfrm>
        </p:spPr>
        <p:txBody>
          <a:bodyPr>
            <a:normAutofit fontScale="90000"/>
          </a:bodyPr>
          <a:lstStyle/>
          <a:p>
            <a:r>
              <a:rPr kumimoji="1" lang="en" altLang="zh-CN" sz="4000" dirty="0">
                <a:latin typeface="Arial" panose="020B0604020202020204" pitchFamily="34" charset="0"/>
                <a:cs typeface="Arial" panose="020B0604020202020204" pitchFamily="34" charset="0"/>
              </a:rPr>
              <a:t>Semantic Feature Extraction for </a:t>
            </a:r>
            <a:br>
              <a:rPr kumimoji="1" lang="en" altLang="zh-CN" sz="4000" dirty="0">
                <a:latin typeface="Arial" panose="020B0604020202020204" pitchFamily="34" charset="0"/>
                <a:cs typeface="Arial" panose="020B0604020202020204" pitchFamily="34" charset="0"/>
              </a:rPr>
            </a:br>
            <a:r>
              <a:rPr kumimoji="1" lang="en" altLang="zh-CN" sz="4000" dirty="0">
                <a:latin typeface="Arial" panose="020B0604020202020204" pitchFamily="34" charset="0"/>
                <a:cs typeface="Arial" panose="020B0604020202020204" pitchFamily="34" charset="0"/>
              </a:rPr>
              <a:t>Dimension Reduction</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sp>
        <p:nvSpPr>
          <p:cNvPr id="116" name="文本框 115">
            <a:extLst>
              <a:ext uri="{FF2B5EF4-FFF2-40B4-BE49-F238E27FC236}">
                <a16:creationId xmlns:a16="http://schemas.microsoft.com/office/drawing/2014/main" id="{F76211B9-4FFB-0945-B9F2-D34C182FB6DF}"/>
              </a:ext>
            </a:extLst>
          </p:cNvPr>
          <p:cNvSpPr txBox="1"/>
          <p:nvPr/>
        </p:nvSpPr>
        <p:spPr>
          <a:xfrm>
            <a:off x="3064360" y="4688052"/>
            <a:ext cx="6450805" cy="523220"/>
          </a:xfrm>
          <a:prstGeom prst="rect">
            <a:avLst/>
          </a:prstGeom>
          <a:solidFill>
            <a:schemeClr val="bg1"/>
          </a:solidFill>
        </p:spPr>
        <p:txBody>
          <a:bodyPr wrap="none" rtlCol="0">
            <a:spAutoFit/>
          </a:bodyPr>
          <a:lstStyle/>
          <a:p>
            <a:r>
              <a:rPr kumimoji="1" lang="en-US" altLang="zh-CN" sz="1400" dirty="0">
                <a:latin typeface="Arial" panose="020B0604020202020204" pitchFamily="34" charset="0"/>
                <a:cs typeface="Arial" panose="020B0604020202020204" pitchFamily="34" charset="0"/>
              </a:rPr>
              <a:t>Semantic feature extraction from input embedding so that we can not only save</a:t>
            </a:r>
          </a:p>
          <a:p>
            <a:r>
              <a:rPr kumimoji="1" lang="en-US" altLang="zh-CN" sz="1400" dirty="0">
                <a:latin typeface="Arial" panose="020B0604020202020204" pitchFamily="34" charset="0"/>
                <a:cs typeface="Arial" panose="020B0604020202020204" pitchFamily="34" charset="0"/>
              </a:rPr>
              <a:t>the training time, but also avoid vanishing gradient.</a:t>
            </a:r>
            <a:endParaRPr kumimoji="1" lang="zh-CN" altLang="en-US" sz="1400" dirty="0">
              <a:latin typeface="Arial" panose="020B0604020202020204" pitchFamily="34" charset="0"/>
              <a:cs typeface="Arial" panose="020B0604020202020204" pitchFamily="34" charset="0"/>
            </a:endParaRPr>
          </a:p>
        </p:txBody>
      </p:sp>
      <p:sp>
        <p:nvSpPr>
          <p:cNvPr id="7" name="矩形 6">
            <a:extLst>
              <a:ext uri="{FF2B5EF4-FFF2-40B4-BE49-F238E27FC236}">
                <a16:creationId xmlns:a16="http://schemas.microsoft.com/office/drawing/2014/main" id="{865C0750-092B-D94E-AA8F-9877838E572E}"/>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图片 2">
            <a:extLst>
              <a:ext uri="{FF2B5EF4-FFF2-40B4-BE49-F238E27FC236}">
                <a16:creationId xmlns:a16="http://schemas.microsoft.com/office/drawing/2014/main" id="{A733997D-2A3E-4B42-9EC4-3A2D62768CBF}"/>
              </a:ext>
            </a:extLst>
          </p:cNvPr>
          <p:cNvPicPr>
            <a:picLocks noChangeAspect="1"/>
          </p:cNvPicPr>
          <p:nvPr/>
        </p:nvPicPr>
        <p:blipFill>
          <a:blip r:embed="rId4"/>
          <a:stretch>
            <a:fillRect/>
          </a:stretch>
        </p:blipFill>
        <p:spPr>
          <a:xfrm>
            <a:off x="2748851" y="1857158"/>
            <a:ext cx="6766314" cy="2523287"/>
          </a:xfrm>
          <a:prstGeom prst="rect">
            <a:avLst/>
          </a:prstGeom>
        </p:spPr>
      </p:pic>
    </p:spTree>
    <p:extLst>
      <p:ext uri="{BB962C8B-B14F-4D97-AF65-F5344CB8AC3E}">
        <p14:creationId xmlns:p14="http://schemas.microsoft.com/office/powerpoint/2010/main" val="2088044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511300" y="521215"/>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 Main benchmarks and comparison</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sp>
        <p:nvSpPr>
          <p:cNvPr id="7" name="矩形 6">
            <a:extLst>
              <a:ext uri="{FF2B5EF4-FFF2-40B4-BE49-F238E27FC236}">
                <a16:creationId xmlns:a16="http://schemas.microsoft.com/office/drawing/2014/main" id="{865C0750-092B-D94E-AA8F-9877838E572E}"/>
              </a:ext>
            </a:extLst>
          </p:cNvPr>
          <p:cNvSpPr/>
          <p:nvPr/>
        </p:nvSpPr>
        <p:spPr>
          <a:xfrm>
            <a:off x="-430591" y="26227"/>
            <a:ext cx="2089061" cy="584775"/>
          </a:xfrm>
          <a:prstGeom prst="rect">
            <a:avLst/>
          </a:prstGeom>
          <a:noFill/>
        </p:spPr>
        <p:txBody>
          <a:bodyPr wrap="square" lIns="91440" tIns="45720" rIns="91440" bIns="45720">
            <a:spAutoFit/>
          </a:bodyPr>
          <a:lstStyle/>
          <a:p>
            <a:pPr algn="ctr"/>
            <a:r>
              <a:rPr kumimoji="1" lang="en" altLang="zh-CN"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latin typeface="Arial" panose="020B0604020202020204" pitchFamily="34" charset="0"/>
                <a:cs typeface="Arial" panose="020B0604020202020204" pitchFamily="34" charset="0"/>
              </a:rPr>
              <a:t>CKG</a:t>
            </a:r>
            <a:endParaRPr lang="zh-CN" altLang="en-US" sz="32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aphicFrame>
        <p:nvGraphicFramePr>
          <p:cNvPr id="8" name="表格 7">
            <a:extLst>
              <a:ext uri="{FF2B5EF4-FFF2-40B4-BE49-F238E27FC236}">
                <a16:creationId xmlns:a16="http://schemas.microsoft.com/office/drawing/2014/main" id="{E74A226D-0B43-E14F-8A8F-4F42C3F1FC5C}"/>
              </a:ext>
            </a:extLst>
          </p:cNvPr>
          <p:cNvGraphicFramePr>
            <a:graphicFrameLocks noGrp="1"/>
          </p:cNvGraphicFramePr>
          <p:nvPr>
            <p:extLst>
              <p:ext uri="{D42A27DB-BD31-4B8C-83A1-F6EECF244321}">
                <p14:modId xmlns:p14="http://schemas.microsoft.com/office/powerpoint/2010/main" val="688092853"/>
              </p:ext>
            </p:extLst>
          </p:nvPr>
        </p:nvGraphicFramePr>
        <p:xfrm>
          <a:off x="733626" y="2194780"/>
          <a:ext cx="1555347" cy="2862353"/>
        </p:xfrm>
        <a:graphic>
          <a:graphicData uri="http://schemas.openxmlformats.org/drawingml/2006/table">
            <a:tbl>
              <a:tblPr firstRow="1" bandRow="1">
                <a:tableStyleId>{5940675A-B579-460E-94D1-54222C63F5DA}</a:tableStyleId>
              </a:tblPr>
              <a:tblGrid>
                <a:gridCol w="1555347">
                  <a:extLst>
                    <a:ext uri="{9D8B030D-6E8A-4147-A177-3AD203B41FA5}">
                      <a16:colId xmlns:a16="http://schemas.microsoft.com/office/drawing/2014/main" val="2894298884"/>
                    </a:ext>
                  </a:extLst>
                </a:gridCol>
              </a:tblGrid>
              <a:tr h="278248">
                <a:tc>
                  <a:txBody>
                    <a:bodyPr/>
                    <a:lstStyle/>
                    <a:p>
                      <a:pPr algn="ctr"/>
                      <a:r>
                        <a:rPr kumimoji="1" lang="en-US" altLang="zh-CN" sz="1200" b="0" dirty="0">
                          <a:solidFill>
                            <a:schemeClr val="tx1"/>
                          </a:solidFill>
                          <a:latin typeface="Arial" panose="020B0604020202020204" pitchFamily="34" charset="0"/>
                          <a:cs typeface="Arial" panose="020B0604020202020204" pitchFamily="34" charset="0"/>
                        </a:rPr>
                        <a:t>Benchmarks</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397891830"/>
                  </a:ext>
                </a:extLst>
              </a:tr>
              <a:tr h="389545">
                <a:tc>
                  <a:txBody>
                    <a:bodyPr/>
                    <a:lstStyle/>
                    <a:p>
                      <a:pPr algn="ctr"/>
                      <a:r>
                        <a:rPr kumimoji="1" lang="en-US" altLang="zh-CN" sz="1200" b="0" dirty="0">
                          <a:solidFill>
                            <a:schemeClr val="tx1"/>
                          </a:solidFill>
                          <a:latin typeface="Arial" panose="020B0604020202020204" pitchFamily="34" charset="0"/>
                          <a:cs typeface="Arial" panose="020B0604020202020204" pitchFamily="34" charset="0"/>
                        </a:rPr>
                        <a:t>Word analogy task</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542467686"/>
                  </a:ext>
                </a:extLst>
              </a:tr>
              <a:tr h="389545">
                <a:tc>
                  <a:txBody>
                    <a:bodyPr/>
                    <a:lstStyle/>
                    <a:p>
                      <a:pPr algn="ctr"/>
                      <a:r>
                        <a:rPr lang="en" altLang="zh-CN" sz="1200" b="0" dirty="0">
                          <a:solidFill>
                            <a:schemeClr val="tx1"/>
                          </a:solidFill>
                          <a:latin typeface="Arial" panose="020B0604020202020204" pitchFamily="34" charset="0"/>
                          <a:cs typeface="Arial" panose="020B0604020202020204" pitchFamily="34" charset="0"/>
                        </a:rPr>
                        <a:t>Stanford Question Answering Dataset (</a:t>
                      </a:r>
                      <a:r>
                        <a:rPr lang="en" altLang="zh-CN" sz="1200" b="0" dirty="0" err="1">
                          <a:solidFill>
                            <a:schemeClr val="tx1"/>
                          </a:solidFill>
                          <a:latin typeface="Arial" panose="020B0604020202020204" pitchFamily="34" charset="0"/>
                          <a:cs typeface="Arial" panose="020B0604020202020204" pitchFamily="34" charset="0"/>
                        </a:rPr>
                        <a:t>SQuAD</a:t>
                      </a:r>
                      <a:r>
                        <a:rPr lang="en" altLang="zh-CN" sz="1200" b="0" dirty="0">
                          <a:solidFill>
                            <a:schemeClr val="tx1"/>
                          </a:solidFill>
                          <a:latin typeface="Arial" panose="020B0604020202020204" pitchFamily="34" charset="0"/>
                          <a:cs typeface="Arial" panose="020B0604020202020204" pitchFamily="34" charset="0"/>
                        </a:rPr>
                        <a:t> v1.1)</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645187224"/>
                  </a:ext>
                </a:extLst>
              </a:tr>
              <a:tr h="389545">
                <a:tc>
                  <a:txBody>
                    <a:bodyPr/>
                    <a:lstStyle/>
                    <a:p>
                      <a:pPr algn="ctr"/>
                      <a:r>
                        <a:rPr lang="en-US" altLang="zh-CN" sz="1200" b="0" dirty="0">
                          <a:solidFill>
                            <a:schemeClr val="tx1"/>
                          </a:solidFill>
                          <a:latin typeface="Arial" panose="020B0604020202020204" pitchFamily="34" charset="0"/>
                          <a:cs typeface="Arial" panose="020B0604020202020204" pitchFamily="34" charset="0"/>
                        </a:rPr>
                        <a:t>Quora Question Pairs</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3815823079"/>
                  </a:ext>
                </a:extLst>
              </a:tr>
              <a:tr h="389545">
                <a:tc>
                  <a:txBody>
                    <a:bodyPr/>
                    <a:lstStyle/>
                    <a:p>
                      <a:pPr algn="ctr"/>
                      <a:r>
                        <a:rPr lang="en" altLang="zh-CN" sz="1200" b="0" dirty="0">
                          <a:solidFill>
                            <a:schemeClr val="tx1"/>
                          </a:solidFill>
                          <a:latin typeface="Arial" panose="020B0604020202020204" pitchFamily="34" charset="0"/>
                          <a:cs typeface="Arial" panose="020B0604020202020204" pitchFamily="34" charset="0"/>
                        </a:rPr>
                        <a:t>Stanford Natural Language Inference (SNLI)</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11709482"/>
                  </a:ext>
                </a:extLst>
              </a:tr>
              <a:tr h="389545">
                <a:tc>
                  <a:txBody>
                    <a:bodyPr/>
                    <a:lstStyle/>
                    <a:p>
                      <a:pPr algn="ctr"/>
                      <a:r>
                        <a:rPr lang="en" altLang="zh-CN" sz="1200" b="0" dirty="0">
                          <a:solidFill>
                            <a:schemeClr val="tx1"/>
                          </a:solidFill>
                          <a:latin typeface="Arial" panose="020B0604020202020204" pitchFamily="34" charset="0"/>
                          <a:cs typeface="Arial" panose="020B0604020202020204" pitchFamily="34" charset="0"/>
                        </a:rPr>
                        <a:t>Named Entity Extraction (NER)</a:t>
                      </a:r>
                      <a:endParaRPr lang="zh-CN" altLang="en-US" sz="1200" b="0" dirty="0">
                        <a:solidFill>
                          <a:schemeClr val="tx1"/>
                        </a:solidFill>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2211970033"/>
                  </a:ext>
                </a:extLst>
              </a:tr>
            </a:tbl>
          </a:graphicData>
        </a:graphic>
      </p:graphicFrame>
      <p:pic>
        <p:nvPicPr>
          <p:cNvPr id="6" name="图片 5">
            <a:extLst>
              <a:ext uri="{FF2B5EF4-FFF2-40B4-BE49-F238E27FC236}">
                <a16:creationId xmlns:a16="http://schemas.microsoft.com/office/drawing/2014/main" id="{44D0440D-8FB5-224D-A5FD-FD8272854770}"/>
              </a:ext>
            </a:extLst>
          </p:cNvPr>
          <p:cNvPicPr>
            <a:picLocks noChangeAspect="1"/>
          </p:cNvPicPr>
          <p:nvPr/>
        </p:nvPicPr>
        <p:blipFill>
          <a:blip r:embed="rId4"/>
          <a:stretch>
            <a:fillRect/>
          </a:stretch>
        </p:blipFill>
        <p:spPr>
          <a:xfrm>
            <a:off x="3223237" y="3503399"/>
            <a:ext cx="3344684" cy="1713131"/>
          </a:xfrm>
          <a:prstGeom prst="rect">
            <a:avLst/>
          </a:prstGeom>
        </p:spPr>
      </p:pic>
      <p:sp>
        <p:nvSpPr>
          <p:cNvPr id="9" name="文本框 8">
            <a:extLst>
              <a:ext uri="{FF2B5EF4-FFF2-40B4-BE49-F238E27FC236}">
                <a16:creationId xmlns:a16="http://schemas.microsoft.com/office/drawing/2014/main" id="{3BC8434A-B5DC-D146-8744-B818A66D2A95}"/>
              </a:ext>
            </a:extLst>
          </p:cNvPr>
          <p:cNvSpPr txBox="1"/>
          <p:nvPr/>
        </p:nvSpPr>
        <p:spPr>
          <a:xfrm>
            <a:off x="3223237" y="5230636"/>
            <a:ext cx="3344684" cy="461665"/>
          </a:xfrm>
          <a:prstGeom prst="rect">
            <a:avLst/>
          </a:prstGeom>
          <a:solidFill>
            <a:schemeClr val="bg1"/>
          </a:solidFill>
        </p:spPr>
        <p:txBody>
          <a:bodyPr wrap="square" rtlCol="0">
            <a:spAutoFit/>
          </a:bodyPr>
          <a:lstStyle/>
          <a:p>
            <a:r>
              <a:rPr kumimoji="1" lang="en" altLang="zh-CN" sz="1200" dirty="0"/>
              <a:t>Comparison among </a:t>
            </a:r>
            <a:r>
              <a:rPr kumimoji="1" lang="en" altLang="zh-CN" sz="1200" dirty="0" err="1"/>
              <a:t>CKG+ELMo</a:t>
            </a:r>
            <a:r>
              <a:rPr kumimoji="1" lang="en" altLang="zh-CN" sz="1200" dirty="0"/>
              <a:t> and other models in QQP, SST-5, and MRPC tasks</a:t>
            </a:r>
            <a:endParaRPr kumimoji="1" lang="zh-CN" altLang="en-US" sz="1200" dirty="0"/>
          </a:p>
        </p:txBody>
      </p:sp>
      <p:pic>
        <p:nvPicPr>
          <p:cNvPr id="10" name="图片 9">
            <a:extLst>
              <a:ext uri="{FF2B5EF4-FFF2-40B4-BE49-F238E27FC236}">
                <a16:creationId xmlns:a16="http://schemas.microsoft.com/office/drawing/2014/main" id="{A06CE7E3-BAF6-9E42-AB45-5620B358B4A0}"/>
              </a:ext>
            </a:extLst>
          </p:cNvPr>
          <p:cNvPicPr>
            <a:picLocks noChangeAspect="1"/>
          </p:cNvPicPr>
          <p:nvPr/>
        </p:nvPicPr>
        <p:blipFill>
          <a:blip r:embed="rId5"/>
          <a:stretch>
            <a:fillRect/>
          </a:stretch>
        </p:blipFill>
        <p:spPr>
          <a:xfrm>
            <a:off x="2725470" y="1917783"/>
            <a:ext cx="4602617" cy="1040511"/>
          </a:xfrm>
          <a:prstGeom prst="rect">
            <a:avLst/>
          </a:prstGeom>
        </p:spPr>
      </p:pic>
      <p:sp>
        <p:nvSpPr>
          <p:cNvPr id="12" name="文本框 11">
            <a:extLst>
              <a:ext uri="{FF2B5EF4-FFF2-40B4-BE49-F238E27FC236}">
                <a16:creationId xmlns:a16="http://schemas.microsoft.com/office/drawing/2014/main" id="{8F94553D-21FE-5A41-960A-97DE9B50F984}"/>
              </a:ext>
            </a:extLst>
          </p:cNvPr>
          <p:cNvSpPr txBox="1"/>
          <p:nvPr/>
        </p:nvSpPr>
        <p:spPr>
          <a:xfrm>
            <a:off x="2818366" y="3027628"/>
            <a:ext cx="4685584" cy="461665"/>
          </a:xfrm>
          <a:prstGeom prst="rect">
            <a:avLst/>
          </a:prstGeom>
          <a:solidFill>
            <a:schemeClr val="bg1"/>
          </a:solidFill>
        </p:spPr>
        <p:txBody>
          <a:bodyPr wrap="square" rtlCol="0">
            <a:spAutoFit/>
          </a:bodyPr>
          <a:lstStyle/>
          <a:p>
            <a:r>
              <a:rPr kumimoji="1" lang="en" altLang="zh-CN" sz="1200" dirty="0"/>
              <a:t>Comparison of models in word similarity with rank of </a:t>
            </a:r>
            <a:r>
              <a:rPr kumimoji="1" lang="en" altLang="zh-CN" sz="1200" dirty="0" err="1"/>
              <a:t>sepearman</a:t>
            </a:r>
            <a:r>
              <a:rPr kumimoji="1" lang="en" altLang="zh-CN" sz="1200" dirty="0"/>
              <a:t>. And the  comparison of word analogy in semantic, syntactic, average.</a:t>
            </a:r>
            <a:endParaRPr kumimoji="1" lang="zh-CN" altLang="en-US" sz="1200" dirty="0"/>
          </a:p>
        </p:txBody>
      </p:sp>
      <p:pic>
        <p:nvPicPr>
          <p:cNvPr id="11" name="图片 10">
            <a:extLst>
              <a:ext uri="{FF2B5EF4-FFF2-40B4-BE49-F238E27FC236}">
                <a16:creationId xmlns:a16="http://schemas.microsoft.com/office/drawing/2014/main" id="{DE4E577D-1FD8-C346-8BC6-AEF9C2884403}"/>
              </a:ext>
            </a:extLst>
          </p:cNvPr>
          <p:cNvPicPr>
            <a:picLocks noChangeAspect="1"/>
          </p:cNvPicPr>
          <p:nvPr/>
        </p:nvPicPr>
        <p:blipFill>
          <a:blip r:embed="rId6"/>
          <a:stretch>
            <a:fillRect/>
          </a:stretch>
        </p:blipFill>
        <p:spPr>
          <a:xfrm>
            <a:off x="7432938" y="1917783"/>
            <a:ext cx="4662480" cy="2787461"/>
          </a:xfrm>
          <a:prstGeom prst="rect">
            <a:avLst/>
          </a:prstGeom>
        </p:spPr>
      </p:pic>
      <p:sp>
        <p:nvSpPr>
          <p:cNvPr id="13" name="文本框 12">
            <a:extLst>
              <a:ext uri="{FF2B5EF4-FFF2-40B4-BE49-F238E27FC236}">
                <a16:creationId xmlns:a16="http://schemas.microsoft.com/office/drawing/2014/main" id="{D3E9843D-80A5-994D-A03D-E4E5FACEC45C}"/>
              </a:ext>
            </a:extLst>
          </p:cNvPr>
          <p:cNvSpPr txBox="1"/>
          <p:nvPr/>
        </p:nvSpPr>
        <p:spPr>
          <a:xfrm>
            <a:off x="7440096" y="4774578"/>
            <a:ext cx="4436944" cy="830997"/>
          </a:xfrm>
          <a:prstGeom prst="rect">
            <a:avLst/>
          </a:prstGeom>
          <a:solidFill>
            <a:schemeClr val="bg1"/>
          </a:solidFill>
        </p:spPr>
        <p:txBody>
          <a:bodyPr wrap="square" rtlCol="0">
            <a:spAutoFit/>
          </a:bodyPr>
          <a:lstStyle/>
          <a:p>
            <a:r>
              <a:rPr kumimoji="1" lang="en" altLang="zh-CN" sz="1200" dirty="0"/>
              <a:t>The detailed information on the dataset of SNLI. The upper figure represents the accuracy results of training and test in different epochs, and the lower figure indicates the losses of them</a:t>
            </a:r>
            <a:endParaRPr kumimoji="1" lang="zh-CN" altLang="en-US" sz="1200" dirty="0"/>
          </a:p>
        </p:txBody>
      </p:sp>
    </p:spTree>
    <p:extLst>
      <p:ext uri="{BB962C8B-B14F-4D97-AF65-F5344CB8AC3E}">
        <p14:creationId xmlns:p14="http://schemas.microsoft.com/office/powerpoint/2010/main" val="14300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57B4BB81-47AB-B64A-A8F0-4E89E13F35FA}"/>
              </a:ext>
            </a:extLst>
          </p:cNvPr>
          <p:cNvPicPr>
            <a:picLocks noChangeAspect="1"/>
          </p:cNvPicPr>
          <p:nvPr/>
        </p:nvPicPr>
        <p:blipFill rotWithShape="1">
          <a:blip r:embed="rId2"/>
          <a:srcRect b="29076"/>
          <a:stretch/>
        </p:blipFill>
        <p:spPr>
          <a:xfrm>
            <a:off x="8270" y="1090432"/>
            <a:ext cx="12192000" cy="5781674"/>
          </a:xfrm>
          <a:prstGeom prst="rect">
            <a:avLst/>
          </a:prstGeom>
        </p:spPr>
      </p:pic>
      <p:sp>
        <p:nvSpPr>
          <p:cNvPr id="2" name="标题 1">
            <a:extLst>
              <a:ext uri="{FF2B5EF4-FFF2-40B4-BE49-F238E27FC236}">
                <a16:creationId xmlns:a16="http://schemas.microsoft.com/office/drawing/2014/main" id="{A1D6B313-6CE5-5B44-A510-4221F14A368F}"/>
              </a:ext>
            </a:extLst>
          </p:cNvPr>
          <p:cNvSpPr>
            <a:spLocks noGrp="1"/>
          </p:cNvSpPr>
          <p:nvPr>
            <p:ph type="ctrTitle"/>
          </p:nvPr>
        </p:nvSpPr>
        <p:spPr>
          <a:xfrm>
            <a:off x="1495677" y="174571"/>
            <a:ext cx="9144000" cy="1104348"/>
          </a:xfrm>
        </p:spPr>
        <p:txBody>
          <a:bodyPr>
            <a:normAutofit/>
          </a:bodyPr>
          <a:lstStyle/>
          <a:p>
            <a:r>
              <a:rPr kumimoji="1" lang="en" altLang="zh-CN" sz="4000" dirty="0">
                <a:latin typeface="Arial" panose="020B0604020202020204" pitchFamily="34" charset="0"/>
                <a:cs typeface="Arial" panose="020B0604020202020204" pitchFamily="34" charset="0"/>
              </a:rPr>
              <a:t>Conclusion</a:t>
            </a:r>
            <a:endParaRPr kumimoji="1" lang="zh-CN" altLang="en-US" sz="4000" dirty="0">
              <a:latin typeface="Arial" panose="020B0604020202020204" pitchFamily="34" charset="0"/>
              <a:cs typeface="Arial" panose="020B0604020202020204" pitchFamily="34" charset="0"/>
            </a:endParaRPr>
          </a:p>
        </p:txBody>
      </p:sp>
      <p:pic>
        <p:nvPicPr>
          <p:cNvPr id="4" name="图片 3">
            <a:extLst>
              <a:ext uri="{FF2B5EF4-FFF2-40B4-BE49-F238E27FC236}">
                <a16:creationId xmlns:a16="http://schemas.microsoft.com/office/drawing/2014/main" id="{85EEA9BE-7F86-7245-8365-17671BED3D41}"/>
              </a:ext>
            </a:extLst>
          </p:cNvPr>
          <p:cNvPicPr>
            <a:picLocks noChangeAspect="1"/>
          </p:cNvPicPr>
          <p:nvPr/>
        </p:nvPicPr>
        <p:blipFill>
          <a:blip r:embed="rId3"/>
          <a:stretch>
            <a:fillRect/>
          </a:stretch>
        </p:blipFill>
        <p:spPr>
          <a:xfrm>
            <a:off x="10655300" y="22226"/>
            <a:ext cx="1536700" cy="1054100"/>
          </a:xfrm>
          <a:prstGeom prst="rect">
            <a:avLst/>
          </a:prstGeom>
        </p:spPr>
      </p:pic>
      <p:sp>
        <p:nvSpPr>
          <p:cNvPr id="116" name="文本框 115">
            <a:extLst>
              <a:ext uri="{FF2B5EF4-FFF2-40B4-BE49-F238E27FC236}">
                <a16:creationId xmlns:a16="http://schemas.microsoft.com/office/drawing/2014/main" id="{F76211B9-4FFB-0945-B9F2-D34C182FB6DF}"/>
              </a:ext>
            </a:extLst>
          </p:cNvPr>
          <p:cNvSpPr txBox="1"/>
          <p:nvPr/>
        </p:nvSpPr>
        <p:spPr>
          <a:xfrm>
            <a:off x="3181854" y="2044187"/>
            <a:ext cx="5771645" cy="2031325"/>
          </a:xfrm>
          <a:prstGeom prst="rect">
            <a:avLst/>
          </a:prstGeom>
          <a:solidFill>
            <a:schemeClr val="bg1"/>
          </a:solidFill>
        </p:spPr>
        <p:txBody>
          <a:bodyPr wrap="square" rtlCol="0">
            <a:spAutoFit/>
          </a:bodyPr>
          <a:lstStyle/>
          <a:p>
            <a:r>
              <a:rPr kumimoji="1" lang="en-US" altLang="zh-CN" sz="1400" dirty="0">
                <a:latin typeface="Arial" panose="020B0604020202020204" pitchFamily="34" charset="0"/>
                <a:cs typeface="Arial" panose="020B0604020202020204" pitchFamily="34" charset="0"/>
              </a:rPr>
              <a:t>CKG</a:t>
            </a:r>
          </a:p>
          <a:p>
            <a:pPr marL="285750" indent="-285750">
              <a:buFont typeface="Wingdings" pitchFamily="2" charset="2"/>
              <a:buChar char="u"/>
            </a:pPr>
            <a:r>
              <a:rPr kumimoji="1" lang="en-US" altLang="zh-CN" sz="1400" dirty="0">
                <a:latin typeface="Arial" panose="020B0604020202020204" pitchFamily="34" charset="0"/>
                <a:cs typeface="Arial" panose="020B0604020202020204" pitchFamily="34" charset="0"/>
              </a:rPr>
              <a:t>﻿Designed a Extractor responsible for semantic extension of central words by traversing the first hop nodes in global world Knowledge Graph</a:t>
            </a:r>
          </a:p>
          <a:p>
            <a:pPr marL="285750" indent="-285750">
              <a:buFont typeface="Wingdings" pitchFamily="2" charset="2"/>
              <a:buChar char="u"/>
            </a:pPr>
            <a:r>
              <a:rPr kumimoji="1" lang="en-US" altLang="zh-CN" sz="1400" dirty="0">
                <a:latin typeface="Arial" panose="020B0604020202020204" pitchFamily="34" charset="0"/>
                <a:cs typeface="Arial" panose="020B0604020202020204" pitchFamily="34" charset="0"/>
              </a:rPr>
              <a:t>﻿Presented a Aggregator utilized to figure out the most possible extension of the central word in a concrete context</a:t>
            </a:r>
          </a:p>
          <a:p>
            <a:pPr marL="285750" indent="-285750">
              <a:buFont typeface="Wingdings" pitchFamily="2" charset="2"/>
              <a:buChar char="u"/>
            </a:pPr>
            <a:r>
              <a:rPr kumimoji="1" lang="en-US" altLang="zh-CN" sz="1400" dirty="0">
                <a:latin typeface="Arial" panose="020B0604020202020204" pitchFamily="34" charset="0"/>
                <a:cs typeface="Arial" panose="020B0604020202020204" pitchFamily="34" charset="0"/>
              </a:rPr>
              <a:t>﻿Implemented 1-CNN algorithm for dimension reduction and semantic feature extraction. And then employed </a:t>
            </a:r>
            <a:r>
              <a:rPr kumimoji="1" lang="en-US" altLang="zh-CN" sz="1400" dirty="0" err="1">
                <a:latin typeface="Arial" panose="020B0604020202020204" pitchFamily="34" charset="0"/>
                <a:cs typeface="Arial" panose="020B0604020202020204" pitchFamily="34" charset="0"/>
              </a:rPr>
              <a:t>BiLSTM</a:t>
            </a:r>
            <a:r>
              <a:rPr kumimoji="1" lang="en-US" altLang="zh-CN" sz="1400" dirty="0">
                <a:latin typeface="Arial" panose="020B0604020202020204" pitchFamily="34" charset="0"/>
                <a:cs typeface="Arial" panose="020B0604020202020204" pitchFamily="34" charset="0"/>
              </a:rPr>
              <a:t> architecture to train a context-dependent representation model</a:t>
            </a:r>
          </a:p>
        </p:txBody>
      </p:sp>
    </p:spTree>
    <p:extLst>
      <p:ext uri="{BB962C8B-B14F-4D97-AF65-F5344CB8AC3E}">
        <p14:creationId xmlns:p14="http://schemas.microsoft.com/office/powerpoint/2010/main" val="2687798987"/>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1484</TotalTime>
  <Words>639</Words>
  <Application>Microsoft Macintosh PowerPoint</Application>
  <PresentationFormat>宽屏</PresentationFormat>
  <Paragraphs>77</Paragraphs>
  <Slides>10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10</vt:i4>
      </vt:variant>
    </vt:vector>
  </HeadingPairs>
  <TitlesOfParts>
    <vt:vector size="16" baseType="lpstr">
      <vt:lpstr>等线</vt:lpstr>
      <vt:lpstr>等线 Light</vt:lpstr>
      <vt:lpstr>Arial</vt:lpstr>
      <vt:lpstr>Cambria Math</vt:lpstr>
      <vt:lpstr>Wingdings</vt:lpstr>
      <vt:lpstr>Office 主题​​</vt:lpstr>
      <vt:lpstr>CKG: Dynamic Representation Based on Context and Knowledge Graph</vt:lpstr>
      <vt:lpstr>Motivation &amp; Question</vt:lpstr>
      <vt:lpstr>Overview of CKG Model</vt:lpstr>
      <vt:lpstr>Overview of CKG Model</vt:lpstr>
      <vt:lpstr>Exactor</vt:lpstr>
      <vt:lpstr>Aggregator</vt:lpstr>
      <vt:lpstr>Semantic Feature Extraction for  Dimension Reduction</vt:lpstr>
      <vt:lpstr> Main benchmarks and comparison</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Summary</dc:title>
  <dc:creator>tang xunzhu</dc:creator>
  <cp:lastModifiedBy>tang xunzhu</cp:lastModifiedBy>
  <cp:revision>50</cp:revision>
  <dcterms:created xsi:type="dcterms:W3CDTF">2020-05-23T14:59:43Z</dcterms:created>
  <dcterms:modified xsi:type="dcterms:W3CDTF">2020-12-09T17:55:31Z</dcterms:modified>
</cp:coreProperties>
</file>