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272" r:id="rId3"/>
    <p:sldId id="256" r:id="rId5"/>
    <p:sldId id="310" r:id="rId6"/>
    <p:sldId id="313" r:id="rId7"/>
    <p:sldId id="327" r:id="rId8"/>
    <p:sldId id="328" r:id="rId9"/>
    <p:sldId id="318" r:id="rId10"/>
    <p:sldId id="317" r:id="rId11"/>
    <p:sldId id="320" r:id="rId12"/>
    <p:sldId id="325" r:id="rId13"/>
    <p:sldId id="323" r:id="rId14"/>
    <p:sldId id="286" r:id="rId15"/>
  </p:sldIdLst>
  <p:sldSz cx="9144000" cy="6858000" type="screen4x3"/>
  <p:notesSz cx="9928225" cy="6797675"/>
  <p:defaultTextStyle>
    <a:defPPr>
      <a:defRPr lang="en-US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F68"/>
    <a:srgbClr val="87BB3B"/>
    <a:srgbClr val="1B2153"/>
    <a:srgbClr val="FBCE45"/>
    <a:srgbClr val="00CAF0"/>
    <a:srgbClr val="F4A03B"/>
    <a:srgbClr val="ED7D31"/>
    <a:srgbClr val="361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2" autoAdjust="0"/>
    <p:restoredTop sz="92627" autoAdjust="0"/>
  </p:normalViewPr>
  <p:slideViewPr>
    <p:cSldViewPr>
      <p:cViewPr>
        <p:scale>
          <a:sx n="125" d="100"/>
          <a:sy n="125" d="100"/>
        </p:scale>
        <p:origin x="918" y="-828"/>
      </p:cViewPr>
      <p:guideLst>
        <p:guide orient="horz" pos="2160"/>
        <p:guide pos="291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75C80-C7D2-43B4-BCD4-C4F399135DE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8E4F5-3F91-4650-82F8-9EABCFF16D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F76A-BA1F-46B7-B0A1-EE4F31F42EF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7B8C-5F1F-434B-B463-303C989C615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Ladies and gentlemen. I am Zhuo Chen from Institute of Automation of Chinese Academy of Sciences. I am really grateful to give my presentation about my paper - </a:t>
            </a:r>
            <a:r>
              <a:rPr lang="en-US" altLang="zh-CN" sz="1600" b="1" u="wavy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Cross-Lingual Text Image Recognition via Multi-Task Sequence to Sequence Learning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zh-CN" altLang="zh-CN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we have also altered the architecture of image encoder in the multi-task system.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illustrated in the table, all three architectures can achieve promising performance, demonstrating generalization of the proposed method.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Besides, by replacing the VGG-19 with ResNet-18 or DenseNet-29, the BELU can be further improved.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paper, we propose a multi-task CLTIR system, which has achieved superiority results in both source and target language text image recognition fields.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major contributions of this work are in three aspects.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we raise a new problem called CLTIR.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we propose a novel end-to-end multi-task system with two different sequence to sequence learning methods.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the proposed framework achieves promising results on the dataset of movie subtitle images.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work is the first attempt in CLTIR task, and provides a baseline benchmark in this field. Possible extensions include the training and testing on larger datasets, integration with grammatical and semantic parsing.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That's my presentation, thanks for your attention. Does anyone has 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There are four main aspects to this topic, </a:t>
            </a:r>
            <a:r>
              <a:rPr lang="en-US" altLang="zh-CN" sz="1600" b="1" u="wavy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introduction,</a:t>
            </a:r>
            <a:r>
              <a:rPr lang="en-US" altLang="zh-CN" sz="1600" b="1" u="wavy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methods</a:t>
            </a:r>
            <a:r>
              <a:rPr lang="en-US" altLang="zh-CN" sz="1600" b="1" u="wavy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altLang="zh-CN" sz="1600" b="1" u="wavy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experiments and conclusion</a:t>
            </a:r>
            <a:r>
              <a:rPr lang="en-US" altLang="zh-CN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development of the Internet and the globalization of economy, transforming text images to understandable information automatically has become an intense demand.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best of our knowledge, all schemes for handling this problem are separating it into two parts, Mono-Lingual Text Image Recognition (MLTIR) and machine translation (MT), illustrated in the Figure.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Nevertheless, this kind of apart system is potentially error prone.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Inspired by the above observations, we propose a novel end-to-end method for CLTIR.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multi-task system contains a main task for CLTIR and an auxiliary task for MLTIR.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manner, the auxiliary task can promote the main task.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the figure, the proposed architecture contains three major parts, namely a sharing convolutional image encoder, a source language decoder with BLSTM and CTC , and a convolutional sequence to sequence learning module consists of semantic encoder, target language decoder and an alignment model. 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BLSTM-CTC model is designed to recognize text from image in the same language, and the convolutional sequence to sequence learning module is for the target language.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use CNN to build a 6-layer network for convolutional feature extraction.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before being fed into the network, all the images are normalized to the same height.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a stack of feature maps are extracted by the a series of convolutional layers.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parameters of the whole network are updated by backpropagation jointly.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Naturally, final loss of the network will be the combination of each subnet, which can be formalized as: eq1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loss of two tasks can be formulated as: eq2 eq3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substituting (2) and (3) into (1), the loss of our system can be calculated as: eq4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our proposed multi-task CLTIR system, we also implement several systems on the same dataset for comparison, the single-task system and the cascade system, as shown in the figure.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system is proposed to recognize cross-lingual text images, but there was no existing text recognition dataset with label in other language.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Considering it is difficult to collect and label a new dataset, we utilize movies and their related bilingual subtitles which are wildly used in our daily life.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Details of the CLTIR dataset are shown in the Table.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4004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evaluate systems mentioned above on the newly collected dataset.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seen in the table, the proposed system get promising results.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cascade system and single-task system, the multi-task system is better on both source and target language recognition task.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recognizing texts in source language, the multitask system is even better than the typical text recognition model.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CN" sz="16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for CLTIR, the multi-task system has achieved a higher BLEU score than the benchmark of cascade system.</a:t>
            </a:r>
            <a:endParaRPr lang="en-US" altLang="zh-CN" sz="16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47B8C-5F1F-434B-B463-303C989C6154}" type="slidenum">
              <a:rPr 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4585-BE45-4742-B5E3-498DEBEE5D3B}" type="datetime1">
              <a:rPr lang="en-US" altLang="zh-C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A4A6-A042-46D2-AA8D-CB7B7C602BD8}" type="datetime1">
              <a:rPr lang="en-US" altLang="zh-C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80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80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864D-FF29-44FF-99E9-48ACB1AD4E4B}" type="datetime1">
              <a:rPr lang="en-US" altLang="zh-C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96CB-66B0-4DA5-819B-AB5C3A1769D8}" type="datetime1">
              <a:rPr lang="en-US" altLang="zh-C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CC2B-8DFC-44EC-A872-3D000D882DFD}" type="datetime1">
              <a:rPr lang="en-US" altLang="zh-C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9E9D1-D93E-4D63-B230-B15FD92C055C}" type="datetime1">
              <a:rPr lang="en-US" altLang="zh-C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8484C-9EEE-4C62-B293-577148621EED}" type="datetime1">
              <a:rPr lang="en-US" altLang="zh-CN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62738-2A6A-45C7-94DA-DF6608EE8F69}" type="datetime1">
              <a:rPr lang="en-US" altLang="zh-CN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0AFBE-5D93-4CED-AD72-FA993204B447}" type="datetime1">
              <a:rPr lang="en-US" altLang="zh-CN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E6E8-334F-415C-802A-DB98F162160E}" type="datetime1">
              <a:rPr lang="en-US" altLang="zh-C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59C72-B80E-4ADB-9370-7A3C59A03291}" type="datetime1">
              <a:rPr lang="en-US" altLang="zh-CN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18D9-831A-43A7-87BC-34E8CCD46F35}" type="datetime1">
              <a:rPr lang="en-US" altLang="zh-CN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F1098-4237-41BC-960F-A352F6B7DA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emf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emf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emf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arallelogram 77"/>
          <p:cNvSpPr/>
          <p:nvPr/>
        </p:nvSpPr>
        <p:spPr>
          <a:xfrm>
            <a:off x="846332" y="1701648"/>
            <a:ext cx="835471" cy="1149349"/>
          </a:xfrm>
          <a:prstGeom prst="parallelogram">
            <a:avLst>
              <a:gd name="adj" fmla="val 44623"/>
            </a:avLst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9673" y="3350931"/>
            <a:ext cx="8298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900"/>
              </a:spcAft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Zhuo Chen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Fei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Xu-Yao Zhang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Qing Yang</a:t>
            </a:r>
            <a:r>
              <a:rPr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Cheng-Lin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49" y="6165304"/>
            <a:ext cx="2950085" cy="45386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92473" y="6166724"/>
            <a:ext cx="1946972" cy="453860"/>
            <a:chOff x="1453086" y="5373216"/>
            <a:chExt cx="3706810" cy="864096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086" y="5373216"/>
              <a:ext cx="864096" cy="86409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438" y="5373216"/>
              <a:ext cx="2758458" cy="864096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534" y="6115381"/>
            <a:ext cx="761339" cy="55370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79125" y="4229323"/>
            <a:ext cx="8312727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altLang="zh-CN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Laboratory of Pattern Recognition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Institute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Automation,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Bef>
                <a:spcPct val="0"/>
              </a:spcBef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Chinese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Academy of Sciences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zh-CN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Artificial Intelligence, University of Chinese Academy of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altLang="zh-CN" sz="1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 Center for Excellence in Brain Science and Intelligence Technology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2907" y="1676159"/>
            <a:ext cx="63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Cross-Lingual Text Image Recognition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Multi-Task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to Sequence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arallelogram 77"/>
          <p:cNvSpPr/>
          <p:nvPr/>
        </p:nvSpPr>
        <p:spPr>
          <a:xfrm>
            <a:off x="7798774" y="1701648"/>
            <a:ext cx="835471" cy="1149349"/>
          </a:xfrm>
          <a:prstGeom prst="parallelogram">
            <a:avLst>
              <a:gd name="adj" fmla="val 44623"/>
            </a:avLst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0" y="6590506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08070" y="6590506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68322" y="6588028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sp>
        <p:nvSpPr>
          <p:cNvPr id="18" name="1 Título"/>
          <p:cNvSpPr txBox="1">
            <a:spLocks noChangeArrowheads="1"/>
          </p:cNvSpPr>
          <p:nvPr/>
        </p:nvSpPr>
        <p:spPr bwMode="auto">
          <a:xfrm>
            <a:off x="323529" y="1556792"/>
            <a:ext cx="4032448" cy="455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s-H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</a:t>
            </a:r>
            <a:endParaRPr lang="es-H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403629"/>
            <a:ext cx="8124223" cy="3246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0" y="6590506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08070" y="6590506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105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105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76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Conclusion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52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68322" y="6588028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86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86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866"/>
            <a:ext cx="440030" cy="440030"/>
          </a:xfrm>
          <a:prstGeom prst="rect">
            <a:avLst/>
          </a:prstGeom>
        </p:spPr>
      </p:pic>
      <p:sp>
        <p:nvSpPr>
          <p:cNvPr id="18" name="1 Título"/>
          <p:cNvSpPr txBox="1">
            <a:spLocks noChangeArrowheads="1"/>
          </p:cNvSpPr>
          <p:nvPr/>
        </p:nvSpPr>
        <p:spPr bwMode="auto">
          <a:xfrm>
            <a:off x="951053" y="1333444"/>
            <a:ext cx="7333590" cy="46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3995" indent="-213995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s-H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es-H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called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CLTIR</a:t>
            </a:r>
            <a:endParaRPr lang="es-HN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Novel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end-to-end multi-task system with two different sequence to sequence learning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Promising 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on the dataset of movie subtitle 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endParaRPr lang="es-H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s-H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3995" indent="-213995"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s-H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Works</a:t>
            </a:r>
            <a:endParaRPr lang="es-H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s-H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Larger datasets</a:t>
            </a:r>
            <a:endParaRPr lang="es-HN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r>
              <a:rPr lang="es-H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performance</a:t>
            </a:r>
            <a:endParaRPr lang="es-HN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lvl="1" indent="-257175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s-HN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2"/>
          <p:cNvSpPr txBox="1"/>
          <p:nvPr/>
        </p:nvSpPr>
        <p:spPr>
          <a:xfrm>
            <a:off x="197514" y="2888940"/>
            <a:ext cx="8640960" cy="85407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altLang="zh-CN" sz="495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 &amp;&amp; Question</a:t>
            </a:r>
            <a:endParaRPr lang="zh-CN" altLang="en-US" sz="495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Parallelogram 77"/>
          <p:cNvSpPr/>
          <p:nvPr/>
        </p:nvSpPr>
        <p:spPr>
          <a:xfrm>
            <a:off x="539552" y="28529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Parallelogram 78"/>
          <p:cNvSpPr/>
          <p:nvPr/>
        </p:nvSpPr>
        <p:spPr>
          <a:xfrm rot="10800000">
            <a:off x="7884369" y="2852939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6" y="6287235"/>
            <a:ext cx="2950085" cy="45386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83420" y="6288655"/>
            <a:ext cx="1946972" cy="453860"/>
            <a:chOff x="1453086" y="5373216"/>
            <a:chExt cx="3706810" cy="86409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086" y="5373216"/>
              <a:ext cx="864096" cy="86409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438" y="5373216"/>
              <a:ext cx="2758458" cy="864096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481" y="6237312"/>
            <a:ext cx="761339" cy="5537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47" grpId="0"/>
      <p:bldP spid="78" grpId="0" animBg="1"/>
      <p:bldP spid="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347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48177" y="659347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1027013" y="384253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179514" y="384253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128" name="标题 24"/>
          <p:cNvSpPr txBox="1"/>
          <p:nvPr/>
        </p:nvSpPr>
        <p:spPr bwMode="auto">
          <a:xfrm>
            <a:off x="655240" y="1109818"/>
            <a:ext cx="1944216" cy="5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rtlCol="0" anchor="ctr" anchorCtr="0" compatLnSpc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sz="48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UTLINE</a:t>
            </a:r>
            <a:endParaRPr lang="zh-CN" altLang="en-US" sz="24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592860" y="2094972"/>
            <a:ext cx="5324234" cy="520399"/>
            <a:chOff x="2592860" y="2094972"/>
            <a:chExt cx="5324234" cy="520399"/>
          </a:xfrm>
        </p:grpSpPr>
        <p:sp>
          <p:nvSpPr>
            <p:cNvPr id="129" name="矩形​​ 9"/>
            <p:cNvSpPr/>
            <p:nvPr/>
          </p:nvSpPr>
          <p:spPr>
            <a:xfrm>
              <a:off x="2592860" y="2094972"/>
              <a:ext cx="5324234" cy="5203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599456" y="2101259"/>
              <a:ext cx="5311265" cy="507823"/>
            </a:xfrm>
            <a:prstGeom prst="rect">
              <a:avLst/>
            </a:prstGeom>
            <a:noFill/>
          </p:spPr>
          <p:txBody>
            <a:bodyPr wrap="square" lIns="91431" tIns="45716" rIns="91431" bIns="45716">
              <a:spAutoFit/>
            </a:bodyPr>
            <a:lstStyle/>
            <a:p>
              <a:r>
                <a:rPr kumimoji="1" lang="en-US" altLang="zh-CN" sz="27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Introduction</a:t>
              </a:r>
              <a:endParaRPr kumimoji="1" lang="zh-CN" altLang="en-US" sz="27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7" name="组合 14"/>
          <p:cNvGrpSpPr/>
          <p:nvPr/>
        </p:nvGrpSpPr>
        <p:grpSpPr>
          <a:xfrm>
            <a:off x="1567800" y="2074294"/>
            <a:ext cx="789956" cy="584775"/>
            <a:chOff x="1697435" y="1516395"/>
            <a:chExt cx="789955" cy="701730"/>
          </a:xfrm>
        </p:grpSpPr>
        <p:sp>
          <p:nvSpPr>
            <p:cNvPr id="138" name="矩形​​ 3"/>
            <p:cNvSpPr/>
            <p:nvPr/>
          </p:nvSpPr>
          <p:spPr>
            <a:xfrm rot="16200000">
              <a:off x="1796601" y="1437266"/>
              <a:ext cx="591623" cy="789955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9" name="TextBox 17"/>
            <p:cNvSpPr txBox="1">
              <a:spLocks noChangeArrowheads="1"/>
            </p:cNvSpPr>
            <p:nvPr/>
          </p:nvSpPr>
          <p:spPr bwMode="auto">
            <a:xfrm>
              <a:off x="1844162" y="1516395"/>
              <a:ext cx="412291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1</a:t>
              </a:r>
              <a:endParaRPr lang="zh-CN" altLang="en-US" sz="32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sp>
        <p:nvSpPr>
          <p:cNvPr id="250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0992"/>
            <a:ext cx="2133600" cy="27384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96" y="180658"/>
            <a:ext cx="440030" cy="4400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99" y="180658"/>
            <a:ext cx="605041" cy="4400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368" y="180658"/>
            <a:ext cx="440030" cy="4400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592860" y="2998248"/>
            <a:ext cx="5324234" cy="520399"/>
            <a:chOff x="2592860" y="2783162"/>
            <a:chExt cx="5324234" cy="520399"/>
          </a:xfrm>
        </p:grpSpPr>
        <p:sp>
          <p:nvSpPr>
            <p:cNvPr id="46" name="矩形​​ 9"/>
            <p:cNvSpPr/>
            <p:nvPr/>
          </p:nvSpPr>
          <p:spPr>
            <a:xfrm>
              <a:off x="2592860" y="2783162"/>
              <a:ext cx="5324234" cy="5203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132"/>
            <p:cNvSpPr txBox="1"/>
            <p:nvPr/>
          </p:nvSpPr>
          <p:spPr>
            <a:xfrm>
              <a:off x="2599456" y="2789447"/>
              <a:ext cx="5311265" cy="507823"/>
            </a:xfrm>
            <a:prstGeom prst="rect">
              <a:avLst/>
            </a:prstGeom>
            <a:noFill/>
          </p:spPr>
          <p:txBody>
            <a:bodyPr wrap="square" lIns="91431" tIns="45716" rIns="91431" bIns="45716">
              <a:spAutoFit/>
            </a:bodyPr>
            <a:lstStyle/>
            <a:p>
              <a:r>
                <a:rPr kumimoji="1" lang="en-US" altLang="zh-CN" sz="27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</a:t>
              </a:r>
              <a:r>
                <a:rPr kumimoji="1" lang="en-US" altLang="zh-CN" sz="2700" b="1" dirty="0" smtClean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Methods</a:t>
              </a:r>
              <a:endParaRPr kumimoji="1" lang="zh-CN" altLang="en-US" sz="27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组合 14"/>
          <p:cNvGrpSpPr/>
          <p:nvPr/>
        </p:nvGrpSpPr>
        <p:grpSpPr>
          <a:xfrm>
            <a:off x="1567800" y="2960907"/>
            <a:ext cx="789956" cy="584775"/>
            <a:chOff x="1697435" y="1516395"/>
            <a:chExt cx="789955" cy="701730"/>
          </a:xfrm>
        </p:grpSpPr>
        <p:sp>
          <p:nvSpPr>
            <p:cNvPr id="49" name="矩形​​ 3"/>
            <p:cNvSpPr/>
            <p:nvPr/>
          </p:nvSpPr>
          <p:spPr>
            <a:xfrm rot="16200000">
              <a:off x="1796601" y="1437266"/>
              <a:ext cx="591623" cy="789955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TextBox 17"/>
            <p:cNvSpPr txBox="1">
              <a:spLocks noChangeArrowheads="1"/>
            </p:cNvSpPr>
            <p:nvPr/>
          </p:nvSpPr>
          <p:spPr bwMode="auto">
            <a:xfrm>
              <a:off x="1844162" y="1516395"/>
              <a:ext cx="412291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2</a:t>
              </a:r>
              <a:endParaRPr lang="zh-CN" altLang="en-US" sz="32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53" name="组合 14"/>
          <p:cNvGrpSpPr/>
          <p:nvPr/>
        </p:nvGrpSpPr>
        <p:grpSpPr>
          <a:xfrm>
            <a:off x="1567800" y="3847520"/>
            <a:ext cx="789956" cy="584775"/>
            <a:chOff x="1697435" y="1516395"/>
            <a:chExt cx="789955" cy="701730"/>
          </a:xfrm>
        </p:grpSpPr>
        <p:sp>
          <p:nvSpPr>
            <p:cNvPr id="54" name="矩形​​ 3"/>
            <p:cNvSpPr/>
            <p:nvPr/>
          </p:nvSpPr>
          <p:spPr>
            <a:xfrm rot="16200000">
              <a:off x="1796601" y="1437266"/>
              <a:ext cx="591623" cy="789955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TextBox 17"/>
            <p:cNvSpPr txBox="1">
              <a:spLocks noChangeArrowheads="1"/>
            </p:cNvSpPr>
            <p:nvPr/>
          </p:nvSpPr>
          <p:spPr bwMode="auto">
            <a:xfrm>
              <a:off x="1844162" y="1516395"/>
              <a:ext cx="412291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3</a:t>
              </a:r>
              <a:endParaRPr lang="zh-CN" altLang="en-US" sz="32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592860" y="3901524"/>
            <a:ext cx="5324234" cy="520399"/>
            <a:chOff x="2592860" y="4135398"/>
            <a:chExt cx="5324234" cy="520399"/>
          </a:xfrm>
        </p:grpSpPr>
        <p:sp>
          <p:nvSpPr>
            <p:cNvPr id="56" name="矩形​​ 9"/>
            <p:cNvSpPr/>
            <p:nvPr/>
          </p:nvSpPr>
          <p:spPr>
            <a:xfrm>
              <a:off x="2592860" y="4135398"/>
              <a:ext cx="5324234" cy="5203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TextBox 132"/>
            <p:cNvSpPr txBox="1"/>
            <p:nvPr/>
          </p:nvSpPr>
          <p:spPr>
            <a:xfrm>
              <a:off x="2599456" y="4141684"/>
              <a:ext cx="5311265" cy="507823"/>
            </a:xfrm>
            <a:prstGeom prst="rect">
              <a:avLst/>
            </a:prstGeom>
            <a:noFill/>
          </p:spPr>
          <p:txBody>
            <a:bodyPr wrap="square" lIns="91431" tIns="45716" rIns="91431" bIns="45716">
              <a:spAutoFit/>
            </a:bodyPr>
            <a:lstStyle/>
            <a:p>
              <a:r>
                <a:rPr kumimoji="1" lang="en-US" altLang="zh-CN" sz="27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Experiments</a:t>
              </a:r>
              <a:endParaRPr kumimoji="1" lang="en-US" altLang="zh-CN" sz="27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组合 14"/>
          <p:cNvGrpSpPr/>
          <p:nvPr/>
        </p:nvGrpSpPr>
        <p:grpSpPr>
          <a:xfrm>
            <a:off x="1574847" y="4734132"/>
            <a:ext cx="789956" cy="584775"/>
            <a:chOff x="1697435" y="1516395"/>
            <a:chExt cx="789955" cy="701730"/>
          </a:xfrm>
        </p:grpSpPr>
        <p:sp>
          <p:nvSpPr>
            <p:cNvPr id="59" name="矩形​​ 3"/>
            <p:cNvSpPr/>
            <p:nvPr/>
          </p:nvSpPr>
          <p:spPr>
            <a:xfrm rot="16200000">
              <a:off x="1796601" y="1437266"/>
              <a:ext cx="591623" cy="789955"/>
            </a:xfrm>
            <a:custGeom>
              <a:avLst/>
              <a:gdLst/>
              <a:ahLst/>
              <a:cxnLst/>
              <a:rect l="l" t="t" r="r" b="b"/>
              <a:pathLst>
                <a:path w="1152128" h="936104">
                  <a:moveTo>
                    <a:pt x="0" y="0"/>
                  </a:moveTo>
                  <a:lnTo>
                    <a:pt x="1152128" y="0"/>
                  </a:lnTo>
                  <a:lnTo>
                    <a:pt x="1152128" y="792088"/>
                  </a:lnTo>
                  <a:lnTo>
                    <a:pt x="720080" y="792088"/>
                  </a:lnTo>
                  <a:lnTo>
                    <a:pt x="576064" y="936104"/>
                  </a:lnTo>
                  <a:lnTo>
                    <a:pt x="432048" y="792088"/>
                  </a:lnTo>
                  <a:lnTo>
                    <a:pt x="0" y="792088"/>
                  </a:lnTo>
                  <a:close/>
                </a:path>
              </a:pathLst>
            </a:custGeom>
            <a:solidFill>
              <a:srgbClr val="1B2153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TextBox 17"/>
            <p:cNvSpPr txBox="1">
              <a:spLocks noChangeArrowheads="1"/>
            </p:cNvSpPr>
            <p:nvPr/>
          </p:nvSpPr>
          <p:spPr bwMode="auto">
            <a:xfrm>
              <a:off x="1844162" y="1516395"/>
              <a:ext cx="412291" cy="701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dirty="0">
                  <a:solidFill>
                    <a:prstClr val="white"/>
                  </a:soli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rPr>
                <a:t>4</a:t>
              </a:r>
              <a:endParaRPr lang="zh-CN" altLang="en-US" sz="3200" dirty="0">
                <a:solidFill>
                  <a:prstClr val="white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592860" y="4804799"/>
            <a:ext cx="5324234" cy="520399"/>
            <a:chOff x="2592860" y="4804799"/>
            <a:chExt cx="5324234" cy="520399"/>
          </a:xfrm>
        </p:grpSpPr>
        <p:sp>
          <p:nvSpPr>
            <p:cNvPr id="61" name="矩形​​ 9"/>
            <p:cNvSpPr/>
            <p:nvPr/>
          </p:nvSpPr>
          <p:spPr>
            <a:xfrm>
              <a:off x="2592860" y="4804799"/>
              <a:ext cx="5324234" cy="5203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2" name="TextBox 132"/>
            <p:cNvSpPr txBox="1"/>
            <p:nvPr/>
          </p:nvSpPr>
          <p:spPr>
            <a:xfrm>
              <a:off x="2599456" y="4811084"/>
              <a:ext cx="5311265" cy="507823"/>
            </a:xfrm>
            <a:prstGeom prst="rect">
              <a:avLst/>
            </a:prstGeom>
            <a:noFill/>
          </p:spPr>
          <p:txBody>
            <a:bodyPr wrap="square" lIns="91431" tIns="45716" rIns="91431" bIns="45716">
              <a:spAutoFit/>
            </a:bodyPr>
            <a:lstStyle/>
            <a:p>
              <a:r>
                <a:rPr kumimoji="1" lang="en-US" altLang="zh-CN" sz="2700" b="1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   Conclusion</a:t>
              </a:r>
              <a:endParaRPr kumimoji="1" lang="zh-CN" altLang="en-US" sz="27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974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9974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7262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565" y="1553455"/>
            <a:ext cx="4682644" cy="2021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Ever-increasing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trend of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between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have trouble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recognizing foreign texts in natural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7136" y="3964761"/>
            <a:ext cx="4572000" cy="20210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schemes for handling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problem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cascaded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Apart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is potentially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prone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/>
          <a:srcRect t="38404" r="51361" b="4507"/>
          <a:stretch>
            <a:fillRect/>
          </a:stretch>
        </p:blipFill>
        <p:spPr>
          <a:xfrm>
            <a:off x="5330209" y="1557327"/>
            <a:ext cx="3732664" cy="469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338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9338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0902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0579" y="1579447"/>
            <a:ext cx="3885169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Multi-task learning framework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6775" lvl="1" indent="257175">
              <a:lnSpc>
                <a:spcPct val="150000"/>
              </a:lnSpc>
              <a:spcBef>
                <a:spcPts val="75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Cross-lingual text image recognition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6775" lvl="1" indent="257175">
              <a:lnSpc>
                <a:spcPct val="150000"/>
              </a:lnSpc>
              <a:spcBef>
                <a:spcPts val="75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Mono-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lingual text image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to sequence learning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6775" lvl="1" indent="257175">
              <a:spcBef>
                <a:spcPts val="75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6775" lvl="1" indent="257175">
              <a:spcBef>
                <a:spcPts val="75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BLSTM + CTC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38" y="1221922"/>
            <a:ext cx="4515646" cy="5224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338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9338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0902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4" y="1904320"/>
            <a:ext cx="4894667" cy="3845810"/>
          </a:xfrm>
          <a:prstGeom prst="rect">
            <a:avLst/>
          </a:prstGeom>
        </p:spPr>
      </p:pic>
      <p:sp>
        <p:nvSpPr>
          <p:cNvPr id="15" name="矩形 20"/>
          <p:cNvSpPr>
            <a:spLocks noChangeArrowheads="1"/>
          </p:cNvSpPr>
          <p:nvPr/>
        </p:nvSpPr>
        <p:spPr bwMode="auto">
          <a:xfrm>
            <a:off x="180385" y="1479730"/>
            <a:ext cx="3960440" cy="42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8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en-US" altLang="zh-CN" sz="24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Input: Pixel of original image after normalization to height of 64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0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Convolution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layers generate feature sequence from input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Collapse </a:t>
            </a:r>
            <a:r>
              <a:rPr lang="en-US" altLang="zh-CN" sz="20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layer 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</a:rPr>
              <a:t>transcribe feature map to </a:t>
            </a:r>
            <a:r>
              <a:rPr lang="en-US" altLang="zh-CN" sz="2000" dirty="0">
                <a:latin typeface="Times New Roman" panose="02020603050405020304" pitchFamily="18" charset="0"/>
              </a:rPr>
              <a:t>high-level representation.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338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9338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0902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6109" y="1167567"/>
            <a:ext cx="786927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Multi-task learning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Mono-lingual text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>
              <a:lnSpc>
                <a:spcPct val="150000"/>
              </a:lnSpc>
              <a:spcBef>
                <a:spcPts val="1200"/>
              </a:spcBef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Cross-lingual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image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</a:t>
            </a: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257175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1615309"/>
            <a:ext cx="2304810" cy="768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1544" y="2718509"/>
            <a:ext cx="4568699" cy="7470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0599" y="3934521"/>
            <a:ext cx="4803934" cy="7205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661" y="4994562"/>
            <a:ext cx="5123809" cy="15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338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9338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Methods 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0902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sp>
        <p:nvSpPr>
          <p:cNvPr id="18" name="1 Título"/>
          <p:cNvSpPr txBox="1">
            <a:spLocks noChangeArrowheads="1"/>
          </p:cNvSpPr>
          <p:nvPr/>
        </p:nvSpPr>
        <p:spPr bwMode="auto">
          <a:xfrm>
            <a:off x="788332" y="939542"/>
            <a:ext cx="7056281" cy="90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s-H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Systems</a:t>
            </a:r>
            <a:endParaRPr lang="es-H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40" y="1831857"/>
            <a:ext cx="7542788" cy="4668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83106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83106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80628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564" y="1283026"/>
            <a:ext cx="608257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lvl="1" indent="257175">
              <a:lnSpc>
                <a:spcPct val="150000"/>
              </a:lnSpc>
              <a:spcBef>
                <a:spcPts val="12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</a:pP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Movies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their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bilingual subtitles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06" y="2784466"/>
            <a:ext cx="7953394" cy="3200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任意多边形 11"/>
          <p:cNvSpPr/>
          <p:nvPr/>
        </p:nvSpPr>
        <p:spPr>
          <a:xfrm>
            <a:off x="3894" y="6593380"/>
            <a:ext cx="9144000" cy="267494"/>
          </a:xfrm>
          <a:custGeom>
            <a:avLst/>
            <a:gdLst>
              <a:gd name="connsiteX0" fmla="*/ 0 w 9144000"/>
              <a:gd name="connsiteY0" fmla="*/ 0 h 756293"/>
              <a:gd name="connsiteX1" fmla="*/ 9144000 w 9144000"/>
              <a:gd name="connsiteY1" fmla="*/ 0 h 756293"/>
              <a:gd name="connsiteX2" fmla="*/ 9144000 w 9144000"/>
              <a:gd name="connsiteY2" fmla="*/ 756293 h 756293"/>
              <a:gd name="connsiteX3" fmla="*/ 8108917 w 9144000"/>
              <a:gd name="connsiteY3" fmla="*/ 756293 h 756293"/>
              <a:gd name="connsiteX4" fmla="*/ 8108917 w 9144000"/>
              <a:gd name="connsiteY4" fmla="*/ 756292 h 756293"/>
              <a:gd name="connsiteX5" fmla="*/ 0 w 9144000"/>
              <a:gd name="connsiteY5" fmla="*/ 756292 h 756293"/>
              <a:gd name="connsiteX6" fmla="*/ 0 w 9144000"/>
              <a:gd name="connsiteY6" fmla="*/ 0 h 75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756293">
                <a:moveTo>
                  <a:pt x="0" y="0"/>
                </a:moveTo>
                <a:lnTo>
                  <a:pt x="9144000" y="0"/>
                </a:lnTo>
                <a:lnTo>
                  <a:pt x="9144000" y="756293"/>
                </a:lnTo>
                <a:lnTo>
                  <a:pt x="8108917" y="756293"/>
                </a:lnTo>
                <a:lnTo>
                  <a:pt x="8108917" y="756292"/>
                </a:lnTo>
                <a:lnTo>
                  <a:pt x="0" y="756292"/>
                </a:lnTo>
                <a:lnTo>
                  <a:pt x="0" y="0"/>
                </a:lnTo>
                <a:close/>
              </a:path>
            </a:pathLst>
          </a:cu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7" name="平行四边形 13"/>
          <p:cNvSpPr/>
          <p:nvPr/>
        </p:nvSpPr>
        <p:spPr>
          <a:xfrm>
            <a:off x="4211964" y="6593380"/>
            <a:ext cx="831245" cy="267494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8" name="平行四边形 12"/>
          <p:cNvSpPr/>
          <p:nvPr/>
        </p:nvSpPr>
        <p:spPr>
          <a:xfrm>
            <a:off x="8044134" y="650965"/>
            <a:ext cx="831245" cy="123478"/>
          </a:xfrm>
          <a:prstGeom prst="parallelogram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89" name="平行四边形 13"/>
          <p:cNvSpPr/>
          <p:nvPr/>
        </p:nvSpPr>
        <p:spPr>
          <a:xfrm>
            <a:off x="7196638" y="650966"/>
            <a:ext cx="831245" cy="123478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28"/>
          <p:cNvSpPr txBox="1"/>
          <p:nvPr/>
        </p:nvSpPr>
        <p:spPr>
          <a:xfrm>
            <a:off x="1115616" y="272673"/>
            <a:ext cx="6120682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zh-CN" altLang="en-US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Parallelogram 33"/>
          <p:cNvSpPr/>
          <p:nvPr/>
        </p:nvSpPr>
        <p:spPr>
          <a:xfrm>
            <a:off x="323529" y="3438"/>
            <a:ext cx="648072" cy="936104"/>
          </a:xfrm>
          <a:prstGeom prst="parallelogram">
            <a:avLst/>
          </a:prstGeom>
          <a:solidFill>
            <a:srgbClr val="1B2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72216" y="6590902"/>
            <a:ext cx="2133600" cy="273844"/>
          </a:xfrm>
        </p:spPr>
        <p:txBody>
          <a:bodyPr/>
          <a:lstStyle/>
          <a:p>
            <a:fld id="{672F1098-4237-41BC-960F-A352F6B7DAAF}" type="slidenum">
              <a:rPr lang="en-US" smtClean="0">
                <a:solidFill>
                  <a:schemeClr val="bg1"/>
                </a:solidFill>
              </a:rPr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541" y="104776"/>
            <a:ext cx="440030" cy="4400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3" y="104775"/>
            <a:ext cx="605041" cy="44003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13" y="104776"/>
            <a:ext cx="440030" cy="440030"/>
          </a:xfrm>
          <a:prstGeom prst="rect">
            <a:avLst/>
          </a:prstGeom>
        </p:spPr>
      </p:pic>
      <p:sp>
        <p:nvSpPr>
          <p:cNvPr id="18" name="1 Título"/>
          <p:cNvSpPr txBox="1">
            <a:spLocks noChangeArrowheads="1"/>
          </p:cNvSpPr>
          <p:nvPr/>
        </p:nvSpPr>
        <p:spPr bwMode="auto">
          <a:xfrm>
            <a:off x="525975" y="1180055"/>
            <a:ext cx="4517234" cy="7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buFont typeface="Wingdings" panose="05000000000000000000" pitchFamily="2" charset="2"/>
              <a:buChar char="Ø"/>
              <a:defRPr/>
            </a:pPr>
            <a:r>
              <a:rPr lang="es-H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of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CLTIR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0" y="2126902"/>
            <a:ext cx="8654357" cy="3604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1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WPS 演示</Application>
  <PresentationFormat>全屏显示(4:3)</PresentationFormat>
  <Paragraphs>119</Paragraphs>
  <Slides>12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Jabil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lil326</dc:creator>
  <cp:lastModifiedBy>zchen</cp:lastModifiedBy>
  <cp:revision>250</cp:revision>
  <cp:lastPrinted>2017-11-09T14:51:00Z</cp:lastPrinted>
  <dcterms:created xsi:type="dcterms:W3CDTF">2014-03-20T05:05:00Z</dcterms:created>
  <dcterms:modified xsi:type="dcterms:W3CDTF">2020-12-10T15:15:07Z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