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0" r:id="rId4"/>
    <p:sldId id="260" r:id="rId5"/>
    <p:sldId id="263" r:id="rId6"/>
    <p:sldId id="265" r:id="rId7"/>
    <p:sldId id="269" r:id="rId8"/>
    <p:sldId id="266" r:id="rId9"/>
    <p:sldId id="267" r:id="rId10"/>
    <p:sldId id="264" r:id="rId11"/>
    <p:sldId id="262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5" d="100"/>
          <a:sy n="75" d="100"/>
        </p:scale>
        <p:origin x="5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5AD7-22B3-4B58-9FFE-A0CEB7166503}" type="datetimeFigureOut">
              <a:rPr lang="zh-CN" altLang="en-US" smtClean="0"/>
              <a:t>2020/12/9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EBE4-9964-4448-8624-C36AF64FB7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32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5AD7-22B3-4B58-9FFE-A0CEB7166503}" type="datetimeFigureOut">
              <a:rPr lang="zh-CN" altLang="en-US" smtClean="0"/>
              <a:t>2020/12/9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EBE4-9964-4448-8624-C36AF64FB7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992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5AD7-22B3-4B58-9FFE-A0CEB7166503}" type="datetimeFigureOut">
              <a:rPr lang="zh-CN" altLang="en-US" smtClean="0"/>
              <a:t>2020/12/9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EBE4-9964-4448-8624-C36AF64FB7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991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5AD7-22B3-4B58-9FFE-A0CEB7166503}" type="datetimeFigureOut">
              <a:rPr lang="zh-CN" altLang="en-US" smtClean="0"/>
              <a:t>2020/12/9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EBE4-9964-4448-8624-C36AF64FB7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27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5AD7-22B3-4B58-9FFE-A0CEB7166503}" type="datetimeFigureOut">
              <a:rPr lang="zh-CN" altLang="en-US" smtClean="0"/>
              <a:t>2020/12/9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EBE4-9964-4448-8624-C36AF64FB7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698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5AD7-22B3-4B58-9FFE-A0CEB7166503}" type="datetimeFigureOut">
              <a:rPr lang="zh-CN" altLang="en-US" smtClean="0"/>
              <a:t>2020/12/9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EBE4-9964-4448-8624-C36AF64FB7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375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5AD7-22B3-4B58-9FFE-A0CEB7166503}" type="datetimeFigureOut">
              <a:rPr lang="zh-CN" altLang="en-US" smtClean="0"/>
              <a:t>2020/12/9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EBE4-9964-4448-8624-C36AF64FB7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831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5AD7-22B3-4B58-9FFE-A0CEB7166503}" type="datetimeFigureOut">
              <a:rPr lang="zh-CN" altLang="en-US" smtClean="0"/>
              <a:t>2020/12/9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EBE4-9964-4448-8624-C36AF64FB7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42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5AD7-22B3-4B58-9FFE-A0CEB7166503}" type="datetimeFigureOut">
              <a:rPr lang="zh-CN" altLang="en-US" smtClean="0"/>
              <a:t>2020/12/9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EBE4-9964-4448-8624-C36AF64FB7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2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5AD7-22B3-4B58-9FFE-A0CEB7166503}" type="datetimeFigureOut">
              <a:rPr lang="zh-CN" altLang="en-US" smtClean="0"/>
              <a:t>2020/12/9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EBE4-9964-4448-8624-C36AF64FB7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14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5AD7-22B3-4B58-9FFE-A0CEB7166503}" type="datetimeFigureOut">
              <a:rPr lang="zh-CN" altLang="en-US" smtClean="0"/>
              <a:t>2020/12/9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7EBE4-9964-4448-8624-C36AF64FB7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351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C5AD7-22B3-4B58-9FFE-A0CEB7166503}" type="datetimeFigureOut">
              <a:rPr lang="zh-CN" altLang="en-US" smtClean="0"/>
              <a:t>2020/12/9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7EBE4-9964-4448-8624-C36AF64FB7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15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yxsa@mail.ustc.edu.cn" TargetMode="External"/><Relationship Id="rId2" Type="http://schemas.openxmlformats.org/officeDocument/2006/relationships/hyperlink" Target="mailto:lyq123@mail.ustc.edu.c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xysszjs@mail.ustc.edu.cn" TargetMode="External"/><Relationship Id="rId5" Type="http://schemas.openxmlformats.org/officeDocument/2006/relationships/hyperlink" Target="mailto:wujc@mail.ustc.edu.cn" TargetMode="External"/><Relationship Id="rId4" Type="http://schemas.openxmlformats.org/officeDocument/2006/relationships/hyperlink" Target="mailto:jundu@ustc.edu.c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ext Box 2"/>
          <p:cNvSpPr txBox="1">
            <a:spLocks noChangeArrowheads="1"/>
          </p:cNvSpPr>
          <p:nvPr/>
        </p:nvSpPr>
        <p:spPr bwMode="auto">
          <a:xfrm>
            <a:off x="1319764" y="7166"/>
            <a:ext cx="9592074" cy="684212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</a:ln>
          <a:effectLst/>
        </p:spPr>
        <p:txBody>
          <a:bodyPr lIns="419305" tIns="139884" rIns="419305" bIns="419305"/>
          <a:lstStyle>
            <a:lvl1pPr>
              <a:buFont typeface="Arial" panose="020B0604020202020204" pitchFamily="34" charset="0"/>
              <a:defRPr sz="8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8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8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8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8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05574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05574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05574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05574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4055745">
              <a:spcBef>
                <a:spcPts val="2400"/>
              </a:spcBef>
            </a:pPr>
            <a:endParaRPr lang="en-US" altLang="zh-CN" sz="3600" b="1" noProof="1" smtClean="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ctr" defTabSz="4055745">
              <a:spcBef>
                <a:spcPts val="2400"/>
              </a:spcBef>
            </a:pPr>
            <a:r>
              <a:rPr lang="en-US" altLang="zh-CN" sz="2800" b="1" noProof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Radical Counter Network for Robust Chinese </a:t>
            </a:r>
          </a:p>
          <a:p>
            <a:pPr algn="ctr" defTabSz="4055745">
              <a:spcBef>
                <a:spcPts val="2400"/>
              </a:spcBef>
            </a:pPr>
            <a:r>
              <a:rPr lang="en-US" altLang="zh-CN" sz="2800" b="1" noProof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Character Recognition</a:t>
            </a:r>
          </a:p>
          <a:p>
            <a:pPr algn="ctr" defTabSz="4055745">
              <a:spcBef>
                <a:spcPts val="2400"/>
              </a:spcBef>
            </a:pPr>
            <a:r>
              <a:rPr lang="en-US" altLang="zh-CN" sz="2000" noProof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(ICPR 2020)</a:t>
            </a:r>
          </a:p>
          <a:p>
            <a:pPr algn="ctr" defTabSz="4055745">
              <a:spcBef>
                <a:spcPts val="2400"/>
              </a:spcBef>
            </a:pPr>
            <a:endParaRPr lang="en-US" altLang="zh-CN" sz="2000" b="1" noProof="1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ctr" defTabSz="4055745" eaLnBrk="0" hangingPunct="0">
              <a:spcBef>
                <a:spcPts val="1700"/>
              </a:spcBef>
              <a:spcAft>
                <a:spcPts val="600"/>
              </a:spcAft>
            </a:pPr>
            <a:r>
              <a:rPr lang="en-US" altLang="zh-CN" sz="2000" i="1" noProof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Yun-qing Li, Yi-xing Zhu, Jun Du, Chang-jie Wu, Jian-shu Zhang</a:t>
            </a:r>
            <a:endParaRPr lang="en-US" altLang="zh-CN" sz="2000" i="1" baseline="30000" noProof="1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ctr" defTabSz="4055745" eaLnBrk="0" hangingPunct="0">
              <a:spcBef>
                <a:spcPts val="1100"/>
              </a:spcBef>
            </a:pPr>
            <a:r>
              <a:rPr lang="en-US" altLang="zh-CN" sz="1800" noProof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University of Science and Technology of China, Hefei, Anhui, P.R.China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21EB-391D-44D5-9794-9C57C181167C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806700" y="4592935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hlinkClick r:id="rId2"/>
              </a:rPr>
              <a:t>lyq123@mail.ustc.edu.cn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,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hlinkClick r:id="rId3"/>
              </a:rPr>
              <a:t>zyxsa@mail.ustc.edu.cn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hlinkClick r:id="rId4"/>
              </a:rPr>
              <a:t>jundu@ustc.edu.cn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             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hlinkClick r:id="rId5"/>
              </a:rPr>
              <a:t>wujc@mail.ustc.edu.cn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, 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hlinkClick r:id="rId6"/>
              </a:rPr>
              <a:t>xysszjs@mail.ustc.edu.cn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6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89530" y="591235"/>
            <a:ext cx="3098862" cy="8227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 results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09788" y="1604683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Ablation Studies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960" y="2863814"/>
            <a:ext cx="3152775" cy="1143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553085" y="2132957"/>
            <a:ext cx="2571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Different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Modules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53086" y="4235218"/>
            <a:ext cx="302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Distance Metrics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978652" y="5926246"/>
            <a:ext cx="55289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 Ed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Euclidean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      Cd - Cosine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distance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02477" y="4628651"/>
            <a:ext cx="37050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Table3: </a:t>
            </a:r>
            <a:r>
              <a:rPr lang="en-US" altLang="zh-CN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different distance metrics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53887" y="2547862"/>
            <a:ext cx="67020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Table2:</a:t>
            </a:r>
            <a:r>
              <a:rPr lang="en-US" altLang="zh-CN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 RCN, </a:t>
            </a:r>
            <a:r>
              <a:rPr lang="pl-PL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w/o </a:t>
            </a:r>
            <a:r>
              <a:rPr lang="pl-PL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RCM, RCN w/o RRM and RCN.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197" y="4991307"/>
            <a:ext cx="4105275" cy="81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36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10644" y="2816678"/>
            <a:ext cx="657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listening !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08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09700" y="533400"/>
            <a:ext cx="1021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93800" y="1359475"/>
            <a:ext cx="99949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&amp; Motivation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Model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903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09700" y="533400"/>
            <a:ext cx="1021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93800" y="1359475"/>
            <a:ext cx="99949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&amp; Motivation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Model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34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89530" y="591235"/>
            <a:ext cx="4236994" cy="8227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Motivation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97221" y="1718914"/>
            <a:ext cx="1046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Due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large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categories and scarce data on uncommon characters,   recognition model needs to handle few-shot or zero-shot conditions.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97221" y="2795173"/>
            <a:ext cx="1239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  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Mainly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researches can be divided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 character-based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recognition (CR) and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radical-based character recognition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(RCR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but with the following shortcomings: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23114" y="3871432"/>
            <a:ext cx="10007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CR methods can recognize common characters well but unable to handle unseen situation.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RCR methods have successfully achieved great performance in unseen condition but need RNN-based decoder for sequence decoding.</a:t>
            </a:r>
            <a:endParaRPr lang="zh-CN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zh-CN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381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89530" y="591235"/>
            <a:ext cx="2680477" cy="8227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Model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77" y="2139163"/>
            <a:ext cx="7334417" cy="323827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526194" y="1793315"/>
            <a:ext cx="4452257" cy="14927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RCN model contains: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CNN-based encoder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FCN-based decoder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701644" y="3286031"/>
            <a:ext cx="437605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radical classification module (RCM)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judges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 the radicals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radical regression module (RRM)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estimate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number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existing radicals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89530" y="5538618"/>
            <a:ext cx="4318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Fig1 : </a:t>
            </a:r>
            <a:r>
              <a:rPr lang="en-US" altLang="zh-CN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comparison of the structure of RCN and WCN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24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89530" y="591235"/>
            <a:ext cx="2680477" cy="8227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Model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252054" y="1414024"/>
            <a:ext cx="223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Train: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562" y="2065934"/>
            <a:ext cx="5075201" cy="319683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6252054" y="3928523"/>
            <a:ext cx="223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Inference: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6289316" y="1987760"/>
                <a:ext cx="4437690" cy="7195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</a:rPr>
                            <m:t>RCN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cls</m:t>
                                  </m:r>
                                </m:sup>
                              </m:sSubSup>
                            </m:e>
                          </m:nary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</m:nary>
                      <m:d>
                        <m:d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  <m:t>cls</m:t>
                              </m:r>
                            </m:sup>
                          </m:sSubSup>
                        </m:e>
                      </m:d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6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US" altLang="zh-CN" sz="1600" b="0" i="0" smtClean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p>
                          </m:sSubSup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</m:e>
                      </m:nary>
                      <m:sSubSup>
                        <m:sSubSup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</a:rPr>
                            <m:t>reg</m:t>
                          </m:r>
                        </m:sup>
                      </m:sSubSup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9316" y="1987760"/>
                <a:ext cx="4437690" cy="71955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6425564" y="2984367"/>
                <a:ext cx="2526396" cy="330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US" altLang="zh-CN" sz="1600" b="0" i="0" smtClean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p>
                          </m:sSubSup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Sup>
                            <m:sSubSup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US" altLang="zh-CN" sz="1600" b="0" i="0" smtClean="0">
                                  <a:latin typeface="Cambria Math" panose="02040503050406030204" pitchFamily="18" charset="0"/>
                                </a:rPr>
                                <m:t>reg</m:t>
                              </m:r>
                            </m:sup>
                          </m:sSubSup>
                        </m:e>
                      </m:d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e>
                                <m:sub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sup>
                              </m:sSubSup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reg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564" y="2984367"/>
                <a:ext cx="2526396" cy="330283"/>
              </a:xfrm>
              <a:prstGeom prst="rect">
                <a:avLst/>
              </a:prstGeom>
              <a:blipFill rotWithShape="0">
                <a:blip r:embed="rId4"/>
                <a:stretch>
                  <a:fillRect l="-1449" r="-242"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6425564" y="4567941"/>
                <a:ext cx="2712602" cy="388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</a:rPr>
                            <m:t>mcls</m:t>
                          </m:r>
                        </m:sup>
                      </m:sSup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𝑎𝑟𝑔</m:t>
                          </m:r>
                          <m:limLow>
                            <m:limLow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sSup>
                                <m:sSupPr>
                                  <m:ctrl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cls</m:t>
                                  </m:r>
                                </m:sup>
                              </m:sSup>
                              <m:r>
                                <a:rPr lang="zh-CN" altLang="en-US" sz="1600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altLang="zh-CN" sz="1600" b="0" i="0" smtClean="0">
                                  <a:latin typeface="Cambria Math" panose="02040503050406030204" pitchFamily="18" charset="0"/>
                                </a:rPr>
                                <m:t>cls</m:t>
                              </m:r>
                            </m:sup>
                          </m:sSup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altLang="zh-CN" sz="1600" b="0" i="0" smtClean="0">
                                  <a:latin typeface="Cambria Math" panose="02040503050406030204" pitchFamily="18" charset="0"/>
                                </a:rPr>
                                <m:t>cls</m:t>
                              </m:r>
                            </m:sup>
                          </m:sSup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564" y="4567941"/>
                <a:ext cx="2712602" cy="388761"/>
              </a:xfrm>
              <a:prstGeom prst="rect">
                <a:avLst/>
              </a:prstGeom>
              <a:blipFill rotWithShape="0">
                <a:blip r:embed="rId5"/>
                <a:stretch>
                  <a:fillRect l="-449" r="-2247" b="-125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6425564" y="5200153"/>
                <a:ext cx="1785874" cy="2572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</a:rPr>
                            <m:t>mreg</m:t>
                          </m:r>
                        </m:sup>
                      </m:sSup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</a:rPr>
                            <m:t>mcls</m:t>
                          </m:r>
                        </m:sup>
                      </m:sSup>
                      <m:r>
                        <a:rPr lang="en-US" altLang="zh-CN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reg</m:t>
                          </m:r>
                        </m:sup>
                      </m:sSup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564" y="5200153"/>
                <a:ext cx="1785874" cy="257250"/>
              </a:xfrm>
              <a:prstGeom prst="rect">
                <a:avLst/>
              </a:prstGeom>
              <a:blipFill rotWithShape="0">
                <a:blip r:embed="rId6"/>
                <a:stretch>
                  <a:fillRect l="-1024" t="-2381" r="-3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6425564" y="5686428"/>
                <a:ext cx="2648482" cy="348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𝑎𝑟𝑔</m:t>
                      </m:r>
                      <m:func>
                        <m:func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sSup>
                                <m:sSupPr>
                                  <m:ctrl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reg</m:t>
                                  </m:r>
                                </m:sup>
                              </m:sSup>
                              <m:r>
                                <a:rPr lang="zh-CN" altLang="en-US" sz="1600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altLang="zh-CN" sz="1600" b="0" i="0" smtClean="0">
                                  <a:latin typeface="Cambria Math" panose="02040503050406030204" pitchFamily="18" charset="0"/>
                                </a:rPr>
                                <m:t>mreg</m:t>
                              </m:r>
                            </m:sup>
                          </m:sSup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altLang="zh-CN" sz="1600" b="0" i="0" smtClean="0">
                                  <a:latin typeface="Cambria Math" panose="02040503050406030204" pitchFamily="18" charset="0"/>
                                </a:rPr>
                                <m:t>reg</m:t>
                              </m:r>
                            </m:sup>
                          </m:sSup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564" y="5686428"/>
                <a:ext cx="2648482" cy="348044"/>
              </a:xfrm>
              <a:prstGeom prst="rect">
                <a:avLst/>
              </a:prstGeom>
              <a:blipFill rotWithShape="0">
                <a:blip r:embed="rId7"/>
                <a:stretch>
                  <a:fillRect l="-460" r="-2299" b="-157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矩形 18"/>
          <p:cNvSpPr/>
          <p:nvPr/>
        </p:nvSpPr>
        <p:spPr>
          <a:xfrm>
            <a:off x="1464407" y="5574442"/>
            <a:ext cx="39612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 2: </a:t>
            </a:r>
            <a:r>
              <a:rPr lang="en-US" altLang="zh-CN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illustration of the entire inference process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40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89530" y="591235"/>
            <a:ext cx="2680477" cy="8227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Model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25" y="2180560"/>
            <a:ext cx="7334417" cy="323827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689470" y="1693154"/>
            <a:ext cx="3706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M-RCN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426442" y="2350395"/>
            <a:ext cx="46798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altLang="zh-CN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combine these two decoders as a new multi-task</a:t>
            </a:r>
            <a:r>
              <a:rPr lang="en-US" altLang="zh-CN" sz="14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 to get both global and local information from the</a:t>
            </a:r>
            <a:r>
              <a:rPr lang="en-US" altLang="zh-CN" sz="14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shared encoder.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522770" y="3386786"/>
            <a:ext cx="2086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522770" y="4571033"/>
            <a:ext cx="2086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Inference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822474" y="5009388"/>
            <a:ext cx="41335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only utilize the output parts</a:t>
            </a:r>
            <a:r>
              <a:rPr lang="en-US" altLang="zh-CN" sz="14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RCN to produce the predicted character.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72162" y="5613433"/>
            <a:ext cx="26949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 1 : </a:t>
            </a:r>
            <a:r>
              <a:rPr lang="en-US" altLang="zh-CN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r>
              <a:rPr lang="en-US" altLang="zh-CN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M-RCN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7998749" y="3773928"/>
                <a:ext cx="2600199" cy="6058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1400" b="0" i="0" smtClean="0">
                              <a:latin typeface="Cambria Math" panose="02040503050406030204" pitchFamily="18" charset="0"/>
                            </a:rPr>
                            <m:t>RCN</m:t>
                          </m:r>
                        </m:sub>
                      </m:sSub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sz="1400" b="0" i="1" smtClean="0">
                          <a:latin typeface="Cambria Math" panose="02040503050406030204" pitchFamily="18" charset="0"/>
                        </a:rPr>
                        <m:t>𝜇</m:t>
                      </m:r>
                      <m:nary>
                        <m:naryPr>
                          <m:chr m:val="∑"/>
                          <m:ctrlPr>
                            <a:rPr lang="zh-CN" alt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US" altLang="zh-CN" sz="1400" b="0" i="0" smtClean="0">
                                  <a:latin typeface="Cambria Math" panose="02040503050406030204" pitchFamily="18" charset="0"/>
                                </a:rPr>
                                <m:t>WCN</m:t>
                              </m:r>
                            </m:sup>
                          </m:sSubSup>
                          <m:r>
                            <m:rPr>
                              <m:sty m:val="p"/>
                            </m:rPr>
                            <a:rPr lang="en-US" altLang="zh-CN" sz="1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Sup>
                            <m:sSubSupPr>
                              <m:ctrlP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US" altLang="zh-CN" sz="1400" b="0" i="0" smtClean="0">
                                  <a:latin typeface="Cambria Math" panose="02040503050406030204" pitchFamily="18" charset="0"/>
                                </a:rPr>
                                <m:t>WCN</m:t>
                              </m:r>
                            </m:sup>
                          </m:sSubSup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8749" y="3773928"/>
                <a:ext cx="2600199" cy="605807"/>
              </a:xfrm>
              <a:prstGeom prst="rect">
                <a:avLst/>
              </a:prstGeom>
              <a:blipFill rotWithShape="0">
                <a:blip r:embed="rId3"/>
                <a:stretch>
                  <a:fillRect b="-10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880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89530" y="591235"/>
            <a:ext cx="3098862" cy="8227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 results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03033" y="1711661"/>
            <a:ext cx="4611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 on Printed Character Dataset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498" y="2631362"/>
            <a:ext cx="4509852" cy="2455796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323405" y="5216616"/>
            <a:ext cx="53344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 3 : </a:t>
            </a:r>
            <a:r>
              <a:rPr lang="en-US" altLang="zh-CN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illustration of dividing training set and testing set</a:t>
            </a:r>
            <a:r>
              <a:rPr lang="en-US" altLang="zh-CN" sz="14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printed character experiment.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2976" y="2317836"/>
            <a:ext cx="6010665" cy="3364945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5862976" y="5739836"/>
            <a:ext cx="6329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 4 : </a:t>
            </a:r>
            <a:r>
              <a:rPr lang="en-US" altLang="zh-CN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performance comparison among WCN, RAN and</a:t>
            </a:r>
            <a:r>
              <a:rPr lang="en-US" altLang="zh-CN" sz="14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proposed RCN with respect to the newly added font styles</a:t>
            </a:r>
            <a:r>
              <a:rPr lang="en-US" altLang="zh-CN" sz="14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63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89530" y="591235"/>
            <a:ext cx="3098862" cy="8227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 results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096" y="3471603"/>
            <a:ext cx="4024994" cy="265937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473146" y="1699774"/>
            <a:ext cx="4431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 on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Scene Character Dataset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38388" y="2354856"/>
            <a:ext cx="8869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Chinese Text in the Wild (CTW) is a large dataset of</a:t>
            </a:r>
            <a:r>
              <a:rPr lang="en-US" altLang="zh-CN" sz="16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street view images which has approximate 1 million samples.</a:t>
            </a:r>
            <a:r>
              <a:rPr lang="en-US" altLang="zh-CN" sz="16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composition of CTW set is much complicated, mainly</a:t>
            </a:r>
            <a:r>
              <a:rPr lang="en-US" altLang="zh-CN" sz="16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containing 6 different attributes</a:t>
            </a:r>
            <a:r>
              <a:rPr lang="en-US" altLang="zh-CN" sz="16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3D-raised, complex background, occluded, distorted, handwritten and </a:t>
            </a:r>
            <a:r>
              <a:rPr lang="en-US" altLang="zh-CN" sz="1600" b="0" i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wordart</a:t>
            </a:r>
            <a:r>
              <a:rPr lang="en-US" altLang="zh-CN" sz="16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190794" y="6156472"/>
            <a:ext cx="7932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Table1: 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accuracy rate (%), model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GFLOPs among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RCN, M-RCN and some other methods</a:t>
            </a:r>
            <a:endParaRPr lang="zh-CN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62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2639</TotalTime>
  <Words>452</Words>
  <Application>Microsoft Office PowerPoint</Application>
  <PresentationFormat>宽屏</PresentationFormat>
  <Paragraphs>66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Cambria Math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李云青</dc:creator>
  <cp:lastModifiedBy>李云青</cp:lastModifiedBy>
  <cp:revision>210</cp:revision>
  <dcterms:created xsi:type="dcterms:W3CDTF">2020-12-07T11:46:55Z</dcterms:created>
  <dcterms:modified xsi:type="dcterms:W3CDTF">2020-12-09T11:39:20Z</dcterms:modified>
</cp:coreProperties>
</file>