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5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0FE65A-F979-4856-AB0F-92C7F6FE83B5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680986-7F46-4FC2-A8D4-33CD494FC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73976-21DD-4F89-92DF-32AB97A3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7" y="643467"/>
            <a:ext cx="346756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i="0" u="none" strike="noStrike" dirty="0">
                <a:solidFill>
                  <a:srgbClr val="FFFFFF"/>
                </a:solidFill>
              </a:rPr>
              <a:t>Few Shot Learning Framework to Reduce</a:t>
            </a:r>
            <a:br>
              <a:rPr lang="en-US" sz="4000" b="0" i="0" u="none" strike="noStrike" dirty="0">
                <a:solidFill>
                  <a:srgbClr val="FFFFFF"/>
                </a:solidFill>
              </a:rPr>
            </a:br>
            <a:r>
              <a:rPr lang="en-US" sz="4000" b="0" i="0" u="none" strike="noStrike" dirty="0">
                <a:solidFill>
                  <a:srgbClr val="FFFFFF"/>
                </a:solidFill>
              </a:rPr>
              <a:t>Inter-observer Variability in Medical Images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08458-8A08-41AB-8BB1-A43F6EEC0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206" y="643467"/>
            <a:ext cx="6104288" cy="557106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Sohini Roychowdhury</a:t>
            </a:r>
          </a:p>
          <a:p>
            <a:r>
              <a:rPr lang="en-US" sz="1800" dirty="0">
                <a:solidFill>
                  <a:srgbClr val="FFFFFF"/>
                </a:solidFill>
                <a:latin typeface="+mn-lt"/>
              </a:rPr>
              <a:t>Director Machine Learning,</a:t>
            </a:r>
          </a:p>
          <a:p>
            <a:r>
              <a:rPr lang="en-US" sz="1800" dirty="0">
                <a:solidFill>
                  <a:srgbClr val="FFFFFF"/>
                </a:solidFill>
                <a:latin typeface="+mn-lt"/>
              </a:rPr>
              <a:t>Fourthbrain.ai</a:t>
            </a:r>
          </a:p>
          <a:p>
            <a:r>
              <a:rPr lang="en-US" sz="1800" dirty="0">
                <a:solidFill>
                  <a:srgbClr val="FFFFFF"/>
                </a:solidFill>
                <a:latin typeface="+mn-lt"/>
              </a:rPr>
              <a:t>Ex-</a:t>
            </a:r>
            <a:r>
              <a:rPr lang="en-US" sz="1800" dirty="0" err="1">
                <a:solidFill>
                  <a:srgbClr val="FFFFFF"/>
                </a:solidFill>
                <a:latin typeface="+mn-lt"/>
              </a:rPr>
              <a:t>Volvocars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USA</a:t>
            </a:r>
          </a:p>
        </p:txBody>
      </p:sp>
    </p:spTree>
    <p:extLst>
      <p:ext uri="{BB962C8B-B14F-4D97-AF65-F5344CB8AC3E}">
        <p14:creationId xmlns:p14="http://schemas.microsoft.com/office/powerpoint/2010/main" val="167402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4E42-FC8D-42D1-A302-180A4902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5FEB-1BA7-46A4-8393-ED52B748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36" y="1796315"/>
            <a:ext cx="1134874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Medical Imaging domain suffers consistently from the “</a:t>
            </a:r>
            <a:r>
              <a:rPr lang="en-US" sz="2400" i="1" dirty="0"/>
              <a:t>small data</a:t>
            </a:r>
            <a:r>
              <a:rPr lang="en-US" sz="2400" dirty="0"/>
              <a:t>” challenge.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Generating large volumes of annotated data is </a:t>
            </a:r>
            <a:r>
              <a:rPr lang="en-US" sz="2400" i="1" dirty="0"/>
              <a:t>costly, time intensive </a:t>
            </a:r>
            <a:r>
              <a:rPr lang="en-US" sz="2400" dirty="0"/>
              <a:t>and </a:t>
            </a:r>
            <a:r>
              <a:rPr lang="en-US" sz="2400" i="1" dirty="0"/>
              <a:t>subjective.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Need exists for automated assessment of labelled data using on few samples (few-shot).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Optical Coherence Tomography (OCT) images suffer from high variability owing to image acquisition system [1].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Existing works show aggregate OCT segmentation performances per image stack, but per-image-level subjectivity for annotated labels remains.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026" name="Picture 2" descr="3D OCT SCAN advanced eye examination">
            <a:extLst>
              <a:ext uri="{FF2B5EF4-FFF2-40B4-BE49-F238E27FC236}">
                <a16:creationId xmlns:a16="http://schemas.microsoft.com/office/drawing/2014/main" id="{208D39B1-9520-4786-BDAB-0135CE26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62" y="4516687"/>
            <a:ext cx="4109417" cy="20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E4FC8-91A5-4E8D-B77E-570C9A6C7066}"/>
              </a:ext>
            </a:extLst>
          </p:cNvPr>
          <p:cNvSpPr txBox="1"/>
          <p:nvPr/>
        </p:nvSpPr>
        <p:spPr>
          <a:xfrm>
            <a:off x="6872685" y="6596390"/>
            <a:ext cx="6094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http://www.jbopticians.co.uk/about_us/topcon-3d-oct-scan/index.html</a:t>
            </a:r>
          </a:p>
        </p:txBody>
      </p:sp>
    </p:spTree>
    <p:extLst>
      <p:ext uri="{BB962C8B-B14F-4D97-AF65-F5344CB8AC3E}">
        <p14:creationId xmlns:p14="http://schemas.microsoft.com/office/powerpoint/2010/main" val="34720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0621-13FC-4717-AEF3-358CA711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9AC9-88B5-4624-83B6-DFD44F07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Novel Few-shot Learning models for generation of multiple regional proposals per image:</a:t>
            </a:r>
          </a:p>
          <a:p>
            <a:pPr lvl="2"/>
            <a:r>
              <a:rPr lang="en-US" sz="2000" dirty="0"/>
              <a:t>Global Thresholding</a:t>
            </a:r>
          </a:p>
          <a:p>
            <a:pPr lvl="2"/>
            <a:r>
              <a:rPr lang="en-US" sz="2000" dirty="0"/>
              <a:t>Parallel Echo State Networks (ESN)[2]</a:t>
            </a:r>
          </a:p>
          <a:p>
            <a:pPr lvl="2"/>
            <a:r>
              <a:rPr lang="en-US" sz="2000" dirty="0"/>
              <a:t>Few shot U-net [3]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Novel target Label Selection Algorithm (TLSA) to select the </a:t>
            </a:r>
            <a:r>
              <a:rPr lang="en-US" sz="2600" i="1" dirty="0"/>
              <a:t>best</a:t>
            </a:r>
            <a:r>
              <a:rPr lang="en-US" sz="2600" dirty="0"/>
              <a:t> label automatically.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i="1" dirty="0"/>
              <a:t>End-to-end system </a:t>
            </a:r>
            <a:r>
              <a:rPr lang="en-US" sz="2600" dirty="0"/>
              <a:t>design to receive stacks of OCT images and automatically select best manual label for 60-97% images.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6F4D-64C6-4E96-92BC-ABB7255F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ESN Method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7E996B1-7C90-4E33-A5EC-44B46303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" y="1690688"/>
            <a:ext cx="9922100" cy="4328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5066F-00EF-4DA3-AF5F-6E115A6565F5}"/>
              </a:ext>
            </a:extLst>
          </p:cNvPr>
          <p:cNvSpPr txBox="1"/>
          <p:nvPr/>
        </p:nvSpPr>
        <p:spPr>
          <a:xfrm>
            <a:off x="1381299" y="6402120"/>
            <a:ext cx="9922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latin typeface="NimbusRomNo9L-Regu"/>
              </a:rPr>
              <a:t>S. Roychowdhury and L. S. </a:t>
            </a:r>
            <a:r>
              <a:rPr lang="en-US" sz="1000" b="0" i="0" u="none" strike="noStrike" baseline="0" dirty="0" err="1">
                <a:latin typeface="NimbusRomNo9L-Regu"/>
              </a:rPr>
              <a:t>Muppirisetty</a:t>
            </a:r>
            <a:r>
              <a:rPr lang="en-US" sz="1000" b="0" i="0" u="none" strike="noStrike" baseline="0" dirty="0">
                <a:latin typeface="NimbusRomNo9L-Regu"/>
              </a:rPr>
              <a:t>, “Fast proposals for image and video annotation using modified echo state networks,” in </a:t>
            </a:r>
            <a:r>
              <a:rPr lang="en-US" sz="1000" b="0" i="0" u="none" strike="noStrike" baseline="0" dirty="0">
                <a:latin typeface="NimbusRomNo9L-ReguItal"/>
              </a:rPr>
              <a:t>2018 17th IEEE</a:t>
            </a:r>
          </a:p>
          <a:p>
            <a:pPr algn="l"/>
            <a:r>
              <a:rPr lang="en-US" sz="1000" b="0" i="0" u="none" strike="noStrike" baseline="0" dirty="0">
                <a:latin typeface="NimbusRomNo9L-ReguItal"/>
              </a:rPr>
              <a:t>International Conference on Machine Learning and Applications (ICMLA)</a:t>
            </a:r>
            <a:r>
              <a:rPr lang="en-US" sz="1000" b="0" i="0" u="none" strike="noStrike" baseline="0" dirty="0">
                <a:latin typeface="NimbusRomNo9L-Regu"/>
              </a:rPr>
              <a:t>. IEEE, 2018, pp. 1225–1230.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35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1427-2749-4E92-B747-EBCC9A7C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9ABDFBF-61D3-40D3-BFD8-71CC4572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" y="3044758"/>
            <a:ext cx="5957029" cy="2982888"/>
          </a:xfrm>
          <a:prstGeom prst="rect">
            <a:avLst/>
          </a:prstGeom>
        </p:spPr>
      </p:pic>
      <p:pic>
        <p:nvPicPr>
          <p:cNvPr id="7" name="Picture 6" descr="A picture containing indoor, different&#10;&#10;Description automatically generated">
            <a:extLst>
              <a:ext uri="{FF2B5EF4-FFF2-40B4-BE49-F238E27FC236}">
                <a16:creationId xmlns:a16="http://schemas.microsoft.com/office/drawing/2014/main" id="{ACA271D1-8BF1-4D6A-AAEC-AFE51768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5" y="355096"/>
            <a:ext cx="4487482" cy="5878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5246A-B1B3-4373-94F3-E32AECC4AC3C}"/>
              </a:ext>
            </a:extLst>
          </p:cNvPr>
          <p:cNvSpPr txBox="1"/>
          <p:nvPr/>
        </p:nvSpPr>
        <p:spPr>
          <a:xfrm>
            <a:off x="402726" y="2644648"/>
            <a:ext cx="360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Noisy Label 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53380-25E1-44B4-9D27-E23C56964940}"/>
              </a:ext>
            </a:extLst>
          </p:cNvPr>
          <p:cNvSpPr txBox="1"/>
          <p:nvPr/>
        </p:nvSpPr>
        <p:spPr>
          <a:xfrm>
            <a:off x="7297261" y="0"/>
            <a:ext cx="360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Target Label Selection</a:t>
            </a:r>
          </a:p>
        </p:txBody>
      </p:sp>
    </p:spTree>
    <p:extLst>
      <p:ext uri="{BB962C8B-B14F-4D97-AF65-F5344CB8AC3E}">
        <p14:creationId xmlns:p14="http://schemas.microsoft.com/office/powerpoint/2010/main" val="7211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F205-955C-4399-BA7E-84F4E66D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Picture 6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5B8E2F36-981F-4B55-A29F-8920C1DA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1" y="708660"/>
            <a:ext cx="915924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CADA-60F7-4E27-B225-D7843CF2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857B-41A9-45DB-81F3-72ED58FA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" y="1855161"/>
            <a:ext cx="10573104" cy="40233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[1] </a:t>
            </a:r>
            <a:r>
              <a:rPr lang="en-US" sz="1800" b="0" i="0" u="none" strike="noStrike" baseline="0" dirty="0">
                <a:latin typeface="NimbusRomNo9L-Regu"/>
              </a:rPr>
              <a:t>G. Girish, B. </a:t>
            </a:r>
            <a:r>
              <a:rPr lang="en-US" sz="1800" b="0" i="0" u="none" strike="noStrike" baseline="0" dirty="0" err="1">
                <a:latin typeface="NimbusRomNo9L-Regu"/>
              </a:rPr>
              <a:t>Saikumar</a:t>
            </a:r>
            <a:r>
              <a:rPr lang="en-US" sz="1800" b="0" i="0" u="none" strike="noStrike" baseline="0" dirty="0">
                <a:latin typeface="NimbusRomNo9L-Regu"/>
              </a:rPr>
              <a:t>, S. Roychowdhury, A. R. Kothari, and J. </a:t>
            </a:r>
            <a:r>
              <a:rPr lang="en-US" sz="1800" b="0" i="0" u="none" strike="noStrike" baseline="0" dirty="0" err="1">
                <a:latin typeface="NimbusRomNo9L-Regu"/>
              </a:rPr>
              <a:t>Rajan</a:t>
            </a:r>
            <a:r>
              <a:rPr lang="en-US" sz="1800" b="0" i="0" u="none" strike="noStrike" baseline="0" dirty="0">
                <a:latin typeface="NimbusRomNo9L-Regu"/>
              </a:rPr>
              <a:t>, “</a:t>
            </a:r>
            <a:r>
              <a:rPr lang="en-US" sz="1800" b="0" i="0" u="none" strike="noStrike" baseline="0" dirty="0" err="1">
                <a:latin typeface="NimbusRomNo9L-Regu"/>
              </a:rPr>
              <a:t>Depthwise</a:t>
            </a:r>
            <a:r>
              <a:rPr lang="en-US" sz="1800" b="0" i="0" u="none" strike="noStrike" baseline="0" dirty="0">
                <a:latin typeface="NimbusRomNo9L-Regu"/>
              </a:rPr>
              <a:t> separable convolutional neural network model for intraretinal cyst segmentation,” </a:t>
            </a:r>
            <a:r>
              <a:rPr lang="en-US" sz="1800" b="0" i="0" u="none" strike="noStrike" baseline="0" dirty="0">
                <a:latin typeface="NimbusRomNo9L-ReguItal"/>
              </a:rPr>
              <a:t>IEEE EMBC, 2019.</a:t>
            </a:r>
          </a:p>
          <a:p>
            <a:pPr algn="l"/>
            <a:r>
              <a:rPr lang="en-US" sz="1800" dirty="0">
                <a:latin typeface="NimbusRomNo9L-ReguItal"/>
              </a:rPr>
              <a:t>[2]</a:t>
            </a:r>
            <a:r>
              <a:rPr lang="en-US" sz="1800" b="0" i="0" u="none" strike="noStrike" baseline="0" dirty="0">
                <a:latin typeface="NimbusRomNo9L-Regu"/>
              </a:rPr>
              <a:t> S. Roychowdhury and L. S. </a:t>
            </a:r>
            <a:r>
              <a:rPr lang="en-US" sz="1800" b="0" i="0" u="none" strike="noStrike" baseline="0" dirty="0" err="1">
                <a:latin typeface="NimbusRomNo9L-Regu"/>
              </a:rPr>
              <a:t>Muppirisetty</a:t>
            </a:r>
            <a:r>
              <a:rPr lang="en-US" sz="1800" b="0" i="0" u="none" strike="noStrike" baseline="0" dirty="0">
                <a:latin typeface="NimbusRomNo9L-Regu"/>
              </a:rPr>
              <a:t>, “Fast proposals for image and video annotation using modified echo state networks,” in </a:t>
            </a:r>
            <a:r>
              <a:rPr lang="en-US" sz="1800" b="0" i="0" u="none" strike="noStrike" baseline="0" dirty="0">
                <a:latin typeface="NimbusRomNo9L-ReguItal"/>
              </a:rPr>
              <a:t>2018 17</a:t>
            </a:r>
            <a:r>
              <a:rPr lang="en-US" sz="1800" b="0" i="0" u="none" strike="noStrike" baseline="30000" dirty="0">
                <a:latin typeface="NimbusRomNo9L-ReguItal"/>
              </a:rPr>
              <a:t>th</a:t>
            </a:r>
            <a:r>
              <a:rPr lang="en-US" sz="1800" b="0" i="0" u="none" strike="noStrike" baseline="0" dirty="0">
                <a:latin typeface="NimbusRomNo9L-ReguItal"/>
              </a:rPr>
              <a:t> IEEE International Conference on Machine Learning and Applications (ICMLA)</a:t>
            </a:r>
            <a:r>
              <a:rPr lang="en-US" sz="1800" b="0" i="0" u="none" strike="noStrike" baseline="0" dirty="0">
                <a:latin typeface="NimbusRomNo9L-Regu"/>
              </a:rPr>
              <a:t>. IEEE, 2018, pp. 1225–1230.</a:t>
            </a:r>
          </a:p>
          <a:p>
            <a:pPr algn="l"/>
            <a:r>
              <a:rPr lang="en-US" sz="1800" dirty="0">
                <a:latin typeface="NimbusRomNo9L-Regu"/>
              </a:rPr>
              <a:t>[3] </a:t>
            </a:r>
            <a:r>
              <a:rPr lang="en-US" sz="1800" b="0" i="0" u="none" strike="noStrike" baseline="0" dirty="0">
                <a:latin typeface="NimbusRomNo9L-Regu"/>
              </a:rPr>
              <a:t>G. Girish, B. Thakur, S. R. Chowdhury, A. R. Kothari, and J. </a:t>
            </a:r>
            <a:r>
              <a:rPr lang="en-US" sz="1800" b="0" i="0" u="none" strike="noStrike" baseline="0" dirty="0" err="1">
                <a:latin typeface="NimbusRomNo9L-Regu"/>
              </a:rPr>
              <a:t>Rajan</a:t>
            </a:r>
            <a:r>
              <a:rPr lang="en-US" sz="1800" b="0" i="0" u="none" strike="noStrike" baseline="0" dirty="0">
                <a:latin typeface="NimbusRomNo9L-Regu"/>
              </a:rPr>
              <a:t>, “Segmentation of intra-retinal cysts from optical coherence tomography images using a fully convolutional neural network model,” </a:t>
            </a:r>
            <a:r>
              <a:rPr lang="en-US" sz="1800" b="0" i="0" u="none" strike="noStrike" baseline="0" dirty="0">
                <a:latin typeface="NimbusRomNo9L-ReguItal"/>
              </a:rPr>
              <a:t>IEEE journal of biomedical and health informatics</a:t>
            </a:r>
            <a:r>
              <a:rPr lang="en-US" sz="1800" b="0" i="0" u="none" strike="noStrike" baseline="0" dirty="0">
                <a:latin typeface="NimbusRomNo9L-Regu"/>
              </a:rPr>
              <a:t>, vol. 23, no. 1, pp. 296–304, 2018.</a:t>
            </a:r>
            <a:endParaRPr lang="en-US" sz="1800" dirty="0">
              <a:latin typeface="NimbusRomNo9L-ReguItal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79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414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NimbusRomNo9L-Regu</vt:lpstr>
      <vt:lpstr>NimbusRomNo9L-ReguItal</vt:lpstr>
      <vt:lpstr>Wingdings</vt:lpstr>
      <vt:lpstr>Retrospect</vt:lpstr>
      <vt:lpstr>Few Shot Learning Framework to Reduce Inter-observer Variability in Medical Images</vt:lpstr>
      <vt:lpstr>Introduction</vt:lpstr>
      <vt:lpstr>Key Contributions</vt:lpstr>
      <vt:lpstr>Parallel ESN Method</vt:lpstr>
      <vt:lpstr>Experiments</vt:lpstr>
      <vt:lpstr>Results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 Shot Learning Framework to Reduce Inter-observer Variability in Medical Images</dc:title>
  <dc:creator>Sohini Roychowdhury</dc:creator>
  <cp:lastModifiedBy>Sohini Roychowdhury</cp:lastModifiedBy>
  <cp:revision>8</cp:revision>
  <dcterms:created xsi:type="dcterms:W3CDTF">2020-12-17T06:20:47Z</dcterms:created>
  <dcterms:modified xsi:type="dcterms:W3CDTF">2020-12-17T07:56:12Z</dcterms:modified>
</cp:coreProperties>
</file>