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  <p:sldMasterId id="2147483686" r:id="rId2"/>
  </p:sldMasterIdLst>
  <p:notesMasterIdLst>
    <p:notesMasterId r:id="rId39"/>
  </p:notesMasterIdLst>
  <p:sldIdLst>
    <p:sldId id="30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2" r:id="rId15"/>
    <p:sldId id="296" r:id="rId16"/>
    <p:sldId id="293" r:id="rId17"/>
    <p:sldId id="270" r:id="rId18"/>
    <p:sldId id="271" r:id="rId19"/>
    <p:sldId id="272" r:id="rId20"/>
    <p:sldId id="273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5" r:id="rId29"/>
    <p:sldId id="306" r:id="rId30"/>
    <p:sldId id="307" r:id="rId31"/>
    <p:sldId id="308" r:id="rId32"/>
    <p:sldId id="279" r:id="rId33"/>
    <p:sldId id="282" r:id="rId34"/>
    <p:sldId id="283" r:id="rId35"/>
    <p:sldId id="294" r:id="rId36"/>
    <p:sldId id="295" r:id="rId37"/>
    <p:sldId id="286" r:id="rId38"/>
  </p:sldIdLst>
  <p:sldSz cx="12192000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030AD6-2E57-46C2-A468-9A55561E6C86}" v="17" dt="2020-12-09T04:30:33.622"/>
  </p1510:revLst>
</p1510:revInfo>
</file>

<file path=ppt/tableStyles.xml><?xml version="1.0" encoding="utf-8"?>
<a:tblStyleLst xmlns:a="http://schemas.openxmlformats.org/drawingml/2006/main" def="{82339345-5B22-4223-A291-87DB3F3D0F86}">
  <a:tblStyle styleId="{82339345-5B22-4223-A291-87DB3F3D0F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5" autoAdjust="0"/>
    <p:restoredTop sz="91636" autoAdjust="0"/>
  </p:normalViewPr>
  <p:slideViewPr>
    <p:cSldViewPr snapToGrid="0">
      <p:cViewPr varScale="1">
        <p:scale>
          <a:sx n="81" d="100"/>
          <a:sy n="81" d="100"/>
        </p:scale>
        <p:origin x="931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463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47482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898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4e5b7d32b_0_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latin typeface="Times New Roman"/>
                <a:ea typeface="Times New Roman"/>
                <a:cs typeface="Times New Roman"/>
                <a:sym typeface="Times New Roman"/>
              </a:rPr>
              <a:t>and  achieves  remarkable  efficiency,  incurring a  low  search  cost.</a:t>
            </a:r>
            <a:endParaRPr dirty="0"/>
          </a:p>
        </p:txBody>
      </p:sp>
      <p:sp>
        <p:nvSpPr>
          <p:cNvPr id="252" name="Google Shape;252;g74e5b7d32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7835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61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4e5b7d32b_0_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74e5b7d3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835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4e5b7d32b_0_17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g74e5b7d32b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2537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4e5b7d32b_0_17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g74e5b7d32b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768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4e5b7d32b_0_2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g74e5b7d32b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8701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4e5b7d32b_0_2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74e5b7d32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653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4e5b7d32b_0_24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E4E8EE"/>
                </a:highlight>
              </a:rPr>
              <a:t>n  the  squeeze  phase,  each  attention  module  makes  use  of</a:t>
            </a:r>
            <a:endParaRPr sz="1200">
              <a:solidFill>
                <a:schemeClr val="dk1"/>
              </a:solidFill>
              <a:highlight>
                <a:srgbClr val="E4E8EE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E4E8EE"/>
                </a:highlight>
              </a:rPr>
              <a:t>a  global  average  pooling  operation.  The  squeeze  phase  is</a:t>
            </a:r>
            <a:endParaRPr sz="1200">
              <a:solidFill>
                <a:schemeClr val="dk1"/>
              </a:solidFill>
              <a:highlight>
                <a:srgbClr val="E4E8EE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E4E8EE"/>
                </a:highlight>
              </a:rPr>
              <a:t>followed  by  the  excitation  phase  which  makes  use  of  two</a:t>
            </a:r>
            <a:endParaRPr sz="1200">
              <a:solidFill>
                <a:schemeClr val="dk1"/>
              </a:solidFill>
              <a:highlight>
                <a:srgbClr val="E4E8EE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E4E8EE"/>
                </a:highlight>
              </a:rPr>
              <a:t>small fully-connected layers. The excitation phase is followed</a:t>
            </a:r>
            <a:endParaRPr sz="1200">
              <a:solidFill>
                <a:schemeClr val="dk1"/>
              </a:solidFill>
              <a:highlight>
                <a:srgbClr val="E4E8EE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E4E8EE"/>
                </a:highlight>
              </a:rPr>
              <a:t>by  an  inexpensive  channel-wise  scaling/reshaping  operation.</a:t>
            </a:r>
            <a:endParaRPr sz="1200">
              <a:solidFill>
                <a:schemeClr val="dk1"/>
              </a:solidFill>
              <a:highlight>
                <a:srgbClr val="E4E8EE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74e5b7d32b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908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4e5b7d32b_0_2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E4E8EE"/>
                </a:highlight>
              </a:rPr>
              <a:t>.</a:t>
            </a:r>
            <a:endParaRPr sz="1200">
              <a:solidFill>
                <a:schemeClr val="dk1"/>
              </a:solidFill>
              <a:highlight>
                <a:srgbClr val="E4E8EE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74e5b7d32b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6869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4e5b7d32b_0_2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highlight>
                  <a:srgbClr val="E4E8EE"/>
                </a:highlight>
              </a:rPr>
              <a:t>.</a:t>
            </a:r>
            <a:endParaRPr sz="1200" dirty="0">
              <a:solidFill>
                <a:schemeClr val="dk1"/>
              </a:solidFill>
              <a:highlight>
                <a:srgbClr val="E4E8EE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8" name="Google Shape;318;g74e5b7d32b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979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734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85668c2f0f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4" name="Google Shape;474;g85668c2f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0830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5668c2f0f_0_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3" name="Google Shape;483;g85668c2f0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957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5668c2f0f_1_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2" name="Google Shape;492;g85668c2f0f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9898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85668c2f0f_1_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1" name="Google Shape;501;g85668c2f0f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8071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85668c2f0f_1_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1" name="Google Shape;511;g85668c2f0f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7619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85668c2f0f_1_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1" name="Google Shape;521;g85668c2f0f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6532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85668c2f0f_1_4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1" name="Google Shape;531;g85668c2f0f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4768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85668c2f0f_1_6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9" name="Google Shape;549;g85668c2f0f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2936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85668c2f0f_1_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8" name="Google Shape;558;g85668c2f0f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636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85668c2f0f_1_9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7" name="Google Shape;567;g85668c2f0f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8663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3268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6" name="Google Shape;5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4204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84469055d7_1_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84469055d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4451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3" name="Google Shape;40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3409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32731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3702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27542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74e5b7d32b_0_5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74e5b7d32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48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02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4831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2577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4e5b7d32b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74e5b7d3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9983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4e5b7d32b_0_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g74e5b7d32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087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4e5b7d32b_0_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The encoder maps neural  network  architectures  to  a  continuous  space.  The predictor  uses  that  continuous  representation  as  input  and predicts the  accuracy. The  decoder  maps  that  continuous representation back to the neural network architecture.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g74e5b7d32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806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1"/>
          </p:nvPr>
        </p:nvSpPr>
        <p:spPr>
          <a:xfrm>
            <a:off x="963000" y="290664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2"/>
          </p:nvPr>
        </p:nvSpPr>
        <p:spPr>
          <a:xfrm>
            <a:off x="6273000" y="290664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3"/>
          </p:nvPr>
        </p:nvSpPr>
        <p:spPr>
          <a:xfrm>
            <a:off x="963000" y="369036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4"/>
          </p:nvPr>
        </p:nvSpPr>
        <p:spPr>
          <a:xfrm>
            <a:off x="6273000" y="369036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963000" y="2906640"/>
            <a:ext cx="333648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2"/>
          </p:nvPr>
        </p:nvSpPr>
        <p:spPr>
          <a:xfrm>
            <a:off x="4466520" y="2906640"/>
            <a:ext cx="333648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3"/>
          </p:nvPr>
        </p:nvSpPr>
        <p:spPr>
          <a:xfrm>
            <a:off x="7970400" y="2906640"/>
            <a:ext cx="333648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4"/>
          </p:nvPr>
        </p:nvSpPr>
        <p:spPr>
          <a:xfrm>
            <a:off x="963000" y="3690360"/>
            <a:ext cx="333648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5"/>
          </p:nvPr>
        </p:nvSpPr>
        <p:spPr>
          <a:xfrm>
            <a:off x="4466520" y="3690360"/>
            <a:ext cx="333648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6"/>
          </p:nvPr>
        </p:nvSpPr>
        <p:spPr>
          <a:xfrm>
            <a:off x="7970400" y="3690360"/>
            <a:ext cx="333648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53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187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8352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963000" y="2906640"/>
            <a:ext cx="505692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273000" y="2906640"/>
            <a:ext cx="505692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649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7784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Centere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subTitle" idx="1"/>
          </p:nvPr>
        </p:nvSpPr>
        <p:spPr>
          <a:xfrm>
            <a:off x="963000" y="4406760"/>
            <a:ext cx="10362960" cy="63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1586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itle, 2 Content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963000" y="290664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6273000" y="2906640"/>
            <a:ext cx="505692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3"/>
          </p:nvPr>
        </p:nvSpPr>
        <p:spPr>
          <a:xfrm>
            <a:off x="963000" y="369036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515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Title Content and 2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963000" y="2906640"/>
            <a:ext cx="505692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273000" y="290664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273000" y="369036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26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itle, 2 Content over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963000" y="290664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6273000" y="290664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3"/>
          </p:nvPr>
        </p:nvSpPr>
        <p:spPr>
          <a:xfrm>
            <a:off x="963000" y="3690360"/>
            <a:ext cx="1036296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08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963000" y="2906640"/>
            <a:ext cx="1036296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2"/>
          </p:nvPr>
        </p:nvSpPr>
        <p:spPr>
          <a:xfrm>
            <a:off x="963000" y="3690360"/>
            <a:ext cx="1036296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408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963000" y="290664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2"/>
          </p:nvPr>
        </p:nvSpPr>
        <p:spPr>
          <a:xfrm>
            <a:off x="6273000" y="290664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3"/>
          </p:nvPr>
        </p:nvSpPr>
        <p:spPr>
          <a:xfrm>
            <a:off x="963000" y="369036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4"/>
          </p:nvPr>
        </p:nvSpPr>
        <p:spPr>
          <a:xfrm>
            <a:off x="6273000" y="369036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990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963000" y="2906640"/>
            <a:ext cx="333648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4466520" y="2906640"/>
            <a:ext cx="333648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3"/>
          </p:nvPr>
        </p:nvSpPr>
        <p:spPr>
          <a:xfrm>
            <a:off x="7970400" y="2906640"/>
            <a:ext cx="333648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4"/>
          </p:nvPr>
        </p:nvSpPr>
        <p:spPr>
          <a:xfrm>
            <a:off x="963000" y="3690360"/>
            <a:ext cx="333648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5"/>
          </p:nvPr>
        </p:nvSpPr>
        <p:spPr>
          <a:xfrm>
            <a:off x="4466520" y="3690360"/>
            <a:ext cx="333648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6"/>
          </p:nvPr>
        </p:nvSpPr>
        <p:spPr>
          <a:xfrm>
            <a:off x="7970400" y="3690360"/>
            <a:ext cx="333648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617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963000" y="2906640"/>
            <a:ext cx="505692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2"/>
          </p:nvPr>
        </p:nvSpPr>
        <p:spPr>
          <a:xfrm>
            <a:off x="6273000" y="2906640"/>
            <a:ext cx="505692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subTitle" idx="1"/>
          </p:nvPr>
        </p:nvSpPr>
        <p:spPr>
          <a:xfrm>
            <a:off x="963000" y="4406760"/>
            <a:ext cx="10362960" cy="63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xfrm>
            <a:off x="963000" y="290664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2"/>
          </p:nvPr>
        </p:nvSpPr>
        <p:spPr>
          <a:xfrm>
            <a:off x="6273000" y="2906640"/>
            <a:ext cx="505692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3"/>
          </p:nvPr>
        </p:nvSpPr>
        <p:spPr>
          <a:xfrm>
            <a:off x="963000" y="369036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963000" y="2906640"/>
            <a:ext cx="505692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2"/>
          </p:nvPr>
        </p:nvSpPr>
        <p:spPr>
          <a:xfrm>
            <a:off x="6273000" y="290664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3"/>
          </p:nvPr>
        </p:nvSpPr>
        <p:spPr>
          <a:xfrm>
            <a:off x="6273000" y="369036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1"/>
          </p:nvPr>
        </p:nvSpPr>
        <p:spPr>
          <a:xfrm>
            <a:off x="963000" y="290664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2"/>
          </p:nvPr>
        </p:nvSpPr>
        <p:spPr>
          <a:xfrm>
            <a:off x="6273000" y="2906640"/>
            <a:ext cx="505692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3"/>
          </p:nvPr>
        </p:nvSpPr>
        <p:spPr>
          <a:xfrm>
            <a:off x="963000" y="3690360"/>
            <a:ext cx="1036296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>
            <a:off x="963000" y="2906640"/>
            <a:ext cx="1036296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2"/>
          </p:nvPr>
        </p:nvSpPr>
        <p:spPr>
          <a:xfrm>
            <a:off x="963000" y="3690360"/>
            <a:ext cx="1036296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28600" y="6324480"/>
            <a:ext cx="1244520" cy="25416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0" y="0"/>
            <a:ext cx="12191760" cy="908280"/>
          </a:xfrm>
          <a:prstGeom prst="rect">
            <a:avLst/>
          </a:prstGeom>
          <a:gradFill>
            <a:gsLst>
              <a:gs pos="0">
                <a:srgbClr val="002F97"/>
              </a:gs>
              <a:gs pos="50000">
                <a:srgbClr val="0043D6"/>
              </a:gs>
              <a:gs pos="100000">
                <a:srgbClr val="004FF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23520" y="44640"/>
            <a:ext cx="1094472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609480" y="1052640"/>
            <a:ext cx="10972440" cy="511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4787280" y="6669360"/>
            <a:ext cx="284436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704600" y="6237360"/>
            <a:ext cx="1262520" cy="33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4"/>
          <p:cNvCxnSpPr/>
          <p:nvPr/>
        </p:nvCxnSpPr>
        <p:spPr>
          <a:xfrm>
            <a:off x="1583280" y="6568560"/>
            <a:ext cx="9025200" cy="360"/>
          </a:xfrm>
          <a:prstGeom prst="straightConnector1">
            <a:avLst/>
          </a:prstGeom>
          <a:noFill/>
          <a:ln w="316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2" name="Google Shape;72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28600" y="6324480"/>
            <a:ext cx="1244520" cy="2541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8600" y="6426360"/>
            <a:ext cx="1244520" cy="2541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14400" y="1128960"/>
            <a:ext cx="10362960" cy="229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704600" y="6338160"/>
            <a:ext cx="1262520" cy="3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0"/>
            <a:ext cx="12191760" cy="548280"/>
          </a:xfrm>
          <a:prstGeom prst="rect">
            <a:avLst/>
          </a:prstGeom>
          <a:gradFill>
            <a:gsLst>
              <a:gs pos="0">
                <a:srgbClr val="002F97"/>
              </a:gs>
              <a:gs pos="50000">
                <a:srgbClr val="0043D6"/>
              </a:gs>
              <a:gs pos="100000">
                <a:srgbClr val="004FF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10;p1"/>
          <p:cNvCxnSpPr/>
          <p:nvPr/>
        </p:nvCxnSpPr>
        <p:spPr>
          <a:xfrm>
            <a:off x="527040" y="1124640"/>
            <a:ext cx="11137320" cy="360"/>
          </a:xfrm>
          <a:prstGeom prst="straightConnector1">
            <a:avLst/>
          </a:prstGeom>
          <a:noFill/>
          <a:ln w="442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1"/>
          <p:cNvCxnSpPr/>
          <p:nvPr/>
        </p:nvCxnSpPr>
        <p:spPr>
          <a:xfrm>
            <a:off x="527040" y="3429000"/>
            <a:ext cx="11137320" cy="360"/>
          </a:xfrm>
          <a:prstGeom prst="straightConnector1">
            <a:avLst/>
          </a:prstGeom>
          <a:noFill/>
          <a:ln w="442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1"/>
          <p:cNvCxnSpPr/>
          <p:nvPr/>
        </p:nvCxnSpPr>
        <p:spPr>
          <a:xfrm>
            <a:off x="1583280" y="6669360"/>
            <a:ext cx="9025200" cy="360"/>
          </a:xfrm>
          <a:prstGeom prst="straightConnector1">
            <a:avLst/>
          </a:prstGeom>
          <a:noFill/>
          <a:ln w="316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4787280" y="6693840"/>
            <a:ext cx="284436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8600" y="6426360"/>
            <a:ext cx="1244520" cy="2541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5175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floydhub/image-classification-templat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0"/>
          <p:cNvSpPr txBox="1"/>
          <p:nvPr/>
        </p:nvSpPr>
        <p:spPr>
          <a:xfrm>
            <a:off x="914400" y="1128960"/>
            <a:ext cx="10362960" cy="229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algn="ctr"/>
            <a:endParaRPr lang="en-US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Fine-Tuning DARTS for Image Classification</a:t>
            </a:r>
            <a:endParaRPr lang="en-US" sz="32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5" name="Google Shape;185;p40"/>
          <p:cNvSpPr txBox="1"/>
          <p:nvPr/>
        </p:nvSpPr>
        <p:spPr>
          <a:xfrm>
            <a:off x="1902759" y="4029784"/>
            <a:ext cx="8534160" cy="17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Muhammad Suhaib Tanveer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Muhammad Umar Karim Khan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Chong-Min Kyung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905CC9E4-7B1C-4D0E-BD44-1F9F76D30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8725" y="504835"/>
            <a:ext cx="713958" cy="684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8"/>
    </mc:Choice>
    <mc:Fallback>
      <p:transition spd="slow" advTm="362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9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Work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5" name="Google Shape;255;p49"/>
          <p:cNvSpPr txBox="1"/>
          <p:nvPr/>
        </p:nvSpPr>
        <p:spPr>
          <a:xfrm>
            <a:off x="4988" y="599081"/>
            <a:ext cx="109725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Differentiable Architecture Search (DARTS) [9] introduces a differentiable and continuous search space instead of a discrete search  space.</a:t>
            </a:r>
          </a:p>
        </p:txBody>
      </p:sp>
      <p:sp>
        <p:nvSpPr>
          <p:cNvPr id="256" name="Google Shape;256;p49"/>
          <p:cNvSpPr txBox="1"/>
          <p:nvPr/>
        </p:nvSpPr>
        <p:spPr>
          <a:xfrm>
            <a:off x="4796630" y="661331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49"/>
          <p:cNvSpPr/>
          <p:nvPr/>
        </p:nvSpPr>
        <p:spPr>
          <a:xfrm>
            <a:off x="2665162" y="5711381"/>
            <a:ext cx="7346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   		         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Step-wise depiction of DARTS.</a:t>
            </a: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22223" y="2412858"/>
            <a:ext cx="1015012" cy="329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Fixed Operations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663523" y="2554613"/>
            <a:ext cx="453679" cy="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902344" y="2416242"/>
            <a:ext cx="1015012" cy="329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Normal</a:t>
            </a:r>
          </a:p>
          <a:p>
            <a:pPr algn="ctr"/>
            <a:r>
              <a:rPr lang="en-US" sz="1050" dirty="0"/>
              <a:t>Cell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525102" y="2549760"/>
            <a:ext cx="377332" cy="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271298" y="2410510"/>
            <a:ext cx="1015012" cy="329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Normal</a:t>
            </a:r>
          </a:p>
          <a:p>
            <a:pPr algn="ctr"/>
            <a:r>
              <a:rPr lang="en-US" sz="1050" dirty="0"/>
              <a:t>Cell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267582" y="2552396"/>
            <a:ext cx="372670" cy="5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752596" y="2407758"/>
            <a:ext cx="1015012" cy="329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Reduction</a:t>
            </a:r>
          </a:p>
          <a:p>
            <a:pPr algn="ctr"/>
            <a:r>
              <a:rPr lang="en-US" sz="1050" dirty="0"/>
              <a:t>Cell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8506217" y="2552396"/>
            <a:ext cx="2564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0024091" y="2387500"/>
            <a:ext cx="1015012" cy="329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Reduction</a:t>
            </a:r>
          </a:p>
          <a:p>
            <a:pPr algn="ctr"/>
            <a:r>
              <a:rPr lang="en-US" sz="1050" dirty="0"/>
              <a:t>Cell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31486" y="2353170"/>
            <a:ext cx="428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27812" y="2344647"/>
            <a:ext cx="6344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Image Class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153554" y="2552925"/>
            <a:ext cx="377332" cy="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672293" y="2375001"/>
            <a:ext cx="6637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Input</a:t>
            </a:r>
          </a:p>
          <a:p>
            <a:r>
              <a:rPr lang="en-US" sz="1050" dirty="0"/>
              <a:t>Image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648751" y="2416242"/>
            <a:ext cx="1015012" cy="329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Normal</a:t>
            </a:r>
          </a:p>
          <a:p>
            <a:pPr algn="ctr"/>
            <a:r>
              <a:rPr lang="en-US" sz="1050" dirty="0"/>
              <a:t>Cell</a:t>
            </a:r>
          </a:p>
        </p:txBody>
      </p:sp>
      <p:sp>
        <p:nvSpPr>
          <p:cNvPr id="39" name="Left Brace 38"/>
          <p:cNvSpPr/>
          <p:nvPr/>
        </p:nvSpPr>
        <p:spPr>
          <a:xfrm rot="5400000" flipH="1">
            <a:off x="6510114" y="-1338250"/>
            <a:ext cx="488026" cy="88428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048718" y="3342861"/>
            <a:ext cx="3410818" cy="447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Update weights and cell architecture iteratively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7365" y="2393162"/>
            <a:ext cx="15244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Step 1: </a:t>
            </a:r>
            <a:r>
              <a:rPr lang="en-US" sz="1050" dirty="0"/>
              <a:t>Place Normal and Reduction cells Manually.</a:t>
            </a:r>
            <a:r>
              <a:rPr lang="en-US" sz="1050" b="1" dirty="0"/>
              <a:t> 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1607" y="3298279"/>
            <a:ext cx="2393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Step 2: </a:t>
            </a:r>
            <a:r>
              <a:rPr lang="en-US" sz="1050" dirty="0"/>
              <a:t>Search for optimal Normal and Reduction Cell architectures given their fixed placement and inter-connections.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11607" y="4844170"/>
            <a:ext cx="23939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Step 3: </a:t>
            </a:r>
            <a:r>
              <a:rPr lang="en-US" sz="1050" dirty="0"/>
              <a:t>Perform conventional training with the optimal cell architectures over the training data.</a:t>
            </a:r>
            <a:endParaRPr lang="en-US" b="1" dirty="0"/>
          </a:p>
        </p:txBody>
      </p:sp>
      <p:sp>
        <p:nvSpPr>
          <p:cNvPr id="69" name="Rectangle 68"/>
          <p:cNvSpPr/>
          <p:nvPr/>
        </p:nvSpPr>
        <p:spPr>
          <a:xfrm>
            <a:off x="6290873" y="4835174"/>
            <a:ext cx="1015012" cy="329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Final Training</a:t>
            </a:r>
          </a:p>
        </p:txBody>
      </p:sp>
      <p:cxnSp>
        <p:nvCxnSpPr>
          <p:cNvPr id="49" name="Straight Arrow Connector 48"/>
          <p:cNvCxnSpPr>
            <a:stCxn id="65" idx="2"/>
          </p:cNvCxnSpPr>
          <p:nvPr/>
        </p:nvCxnSpPr>
        <p:spPr>
          <a:xfrm>
            <a:off x="6754127" y="3790688"/>
            <a:ext cx="0" cy="103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754127" y="5154330"/>
            <a:ext cx="0" cy="41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782405" y="4062064"/>
            <a:ext cx="15615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Optimal Normal and Reduction Cells.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944635" y="5158419"/>
            <a:ext cx="15615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Final Neural Network</a:t>
            </a:r>
          </a:p>
          <a:p>
            <a:r>
              <a:rPr lang="en-US" sz="1050" dirty="0"/>
              <a:t> with optimal weights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85880" y="6245401"/>
            <a:ext cx="94896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[9]: H. Liu, K.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Simonyan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Yang, “DARTS: Differentiable architecture search,” in International Conference on Learning Representations, 2019.</a:t>
            </a:r>
            <a:r>
              <a:rPr lang="en-US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900342" y="2545680"/>
            <a:ext cx="372670" cy="5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755379" y="2544957"/>
            <a:ext cx="2564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1021366" y="2554104"/>
            <a:ext cx="2564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0"/>
          <p:cNvSpPr txBox="1"/>
          <p:nvPr/>
        </p:nvSpPr>
        <p:spPr>
          <a:xfrm>
            <a:off x="623520" y="44640"/>
            <a:ext cx="1094472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Problems in DARTS(1/2)</a:t>
            </a:r>
            <a:endParaRPr sz="28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Google Shape;264;p50"/>
              <p:cNvSpPr txBox="1"/>
              <p:nvPr/>
            </p:nvSpPr>
            <p:spPr>
              <a:xfrm>
                <a:off x="105055" y="940428"/>
                <a:ext cx="11568470" cy="4214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343080" marR="0" lvl="0" indent="-34272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Noto Sans Symbols"/>
                  <a:buChar char="❖"/>
                </a:pPr>
                <a:r>
                  <a:rPr lang="en-US" sz="2400" b="1" dirty="0">
                    <a:latin typeface="Times New Roman" panose="02020603050405020304" pitchFamily="18" charset="0"/>
                    <a:ea typeface="Malgun Gothic"/>
                    <a:cs typeface="Times New Roman" panose="02020603050405020304" pitchFamily="18" charset="0"/>
                    <a:sym typeface="Malgun Gothic"/>
                  </a:rPr>
                  <a:t>Multiple approximations have been used in DARTS, leading to reduced performance.</a:t>
                </a:r>
              </a:p>
              <a:p>
                <a:pPr marL="36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</a:pPr>
                <a:endParaRPr lang="en-US" sz="2400" b="1" dirty="0">
                  <a:latin typeface="Times New Roman" panose="02020603050405020304" pitchFamily="18" charset="0"/>
                  <a:ea typeface="Malgun Gothic"/>
                  <a:cs typeface="Times New Roman" panose="02020603050405020304" pitchFamily="18" charset="0"/>
                  <a:sym typeface="Malgun Gothic"/>
                </a:endParaRPr>
              </a:p>
              <a:p>
                <a:pPr marL="343080" lvl="0" indent="-342720">
                  <a:buSzPts val="2400"/>
                  <a:buFont typeface="Noto Sans Symbols"/>
                  <a:buChar char="❖"/>
                </a:pPr>
                <a:r>
                  <a:rPr lang="en-US" sz="2400" b="1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The architecture ‘</a:t>
                </a:r>
                <a:r>
                  <a:rPr lang="el-GR" sz="2400" b="1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α’ 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is updated after a single update of the weights ‘w’ rather than the optimal weights ‘w</a:t>
                </a:r>
                <a:r>
                  <a:rPr lang="en-US" sz="2400" b="1" baseline="30000" dirty="0">
                    <a:latin typeface="Times New Roman" panose="02020603050405020304" pitchFamily="18" charset="0"/>
                    <a:ea typeface="Malgun Gothic"/>
                    <a:cs typeface="Times New Roman" panose="02020603050405020304" pitchFamily="18" charset="0"/>
                    <a:sym typeface="Malgun Gothic"/>
                  </a:rPr>
                  <a:t>′ 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(</a:t>
                </a:r>
                <a:r>
                  <a:rPr lang="el-GR" sz="2400" b="1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α)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’</a:t>
                </a:r>
                <a:r>
                  <a:rPr lang="el-GR" sz="2400" b="1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:</a:t>
                </a: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l-GR" sz="2400" b="1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endParaRPr>
              </a:p>
              <a:p>
                <a:pPr marL="914400"/>
                <a:r>
                  <a:rPr lang="en-US" sz="2400" dirty="0">
                    <a:ea typeface="Times New Roman"/>
                    <a:cs typeface="Times New Roman" panose="02020603050405020304" pitchFamily="18" charset="0"/>
                    <a:sym typeface="Times New Roman"/>
                  </a:rPr>
                  <a:t>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∇</m:t>
                    </m:r>
                    <m:r>
                      <m:rPr>
                        <m:nor/>
                      </m:rPr>
                      <a:rPr lang="el-GR" sz="240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α</m:t>
                    </m:r>
                    <m:r>
                      <m:rPr>
                        <m:nor/>
                      </m:rP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 sz="2400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val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w</m:t>
                    </m:r>
                    <m:r>
                      <m:rPr>
                        <m:nor/>
                      </m:rPr>
                      <a:rPr lang="en-US" sz="2400" b="1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′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(</m:t>
                    </m:r>
                    <m:r>
                      <m:rPr>
                        <m:nor/>
                      </m:rPr>
                      <a:rPr lang="el-GR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α</m:t>
                    </m:r>
                    <m:r>
                      <m:rPr>
                        <m:nor/>
                      </m:rPr>
                      <a:rPr lang="el-GR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),</m:t>
                    </m:r>
                    <m:r>
                      <m:rPr>
                        <m:nor/>
                      </m:rPr>
                      <a:rPr lang="el-GR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α</m:t>
                    </m:r>
                    <m:r>
                      <m:rPr>
                        <m:nor/>
                      </m:rPr>
                      <a:rPr lang="el-GR" sz="24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)</m:t>
                    </m:r>
                    <m:r>
                      <a:rPr lang="ar-A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Times New Roman"/>
                  </a:rPr>
                  <a:t>≈ </a:t>
                </a:r>
                <a:r>
                  <a:rPr lang="ar-AE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Times New Roman"/>
                  </a:rPr>
                  <a:t>∇ </a:t>
                </a:r>
                <a:r>
                  <a:rPr lang="el-GR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Times New Roman"/>
                  </a:rPr>
                  <a:t>α</a:t>
                </a:r>
                <a:r>
                  <a:rPr lang="en-US" sz="2400" i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Times New Roman"/>
                  </a:rPr>
                  <a:t>L</a:t>
                </a:r>
                <a:r>
                  <a:rPr lang="en-US" sz="2400" i="1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Times New Roman"/>
                  </a:rPr>
                  <a:t>val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Times New Roman"/>
                  </a:rPr>
                  <a:t>(w−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Times New Roman"/>
                  </a:rPr>
                  <a:t>ξ∇</a:t>
                </a:r>
                <a:r>
                  <a:rPr lang="en-US" sz="2400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Times New Roman"/>
                  </a:rPr>
                  <a:t>w</a:t>
                </a:r>
                <a:r>
                  <a:rPr lang="en-US" sz="2400" i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Times New Roman"/>
                  </a:rPr>
                  <a:t>L</a:t>
                </a:r>
                <a:r>
                  <a:rPr lang="en-US" sz="2400" i="1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Times New Roman"/>
                  </a:rPr>
                  <a:t>train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Times New Roman"/>
                  </a:rPr>
                  <a:t>(w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,</m:t>
                    </m:r>
                  </m:oMath>
                </a14:m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Times New Roman"/>
                  </a:rPr>
                  <a:t>α),α)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Times New Roman"/>
                </a:endParaRPr>
              </a:p>
              <a:p>
                <a:pPr marL="914400"/>
                <a:endParaRPr lang="el-GR" sz="24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endParaRPr>
              </a:p>
              <a:p>
                <a:pPr marL="343080" marR="0" lvl="0" indent="-342720" algn="l" rtl="0">
                  <a:lnSpc>
                    <a:spcPct val="100000"/>
                  </a:lnSpc>
                  <a:spcBef>
                    <a:spcPts val="479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Noto Sans Symbols"/>
                  <a:buChar char="❖"/>
                </a:pPr>
                <a:r>
                  <a:rPr lang="en-US" sz="2400" b="1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A finite difference approximation has been used to reduce the computational complexity of obtaining the gradient of the architecture ‘</a:t>
                </a:r>
                <a:r>
                  <a:rPr lang="el-GR" sz="2400" b="1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α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’ with the validation data.</a:t>
                </a:r>
              </a:p>
              <a:p>
                <a:pPr marL="360" marR="0" lvl="0" algn="l" rtl="0">
                  <a:lnSpc>
                    <a:spcPct val="100000"/>
                  </a:lnSpc>
                  <a:spcBef>
                    <a:spcPts val="479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</a:pPr>
                <a:endParaRPr lang="en-US" sz="2400" b="1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endParaRPr>
              </a:p>
              <a:p>
                <a:pPr marL="360" lvl="0">
                  <a:spcBef>
                    <a:spcPts val="479"/>
                  </a:spcBef>
                  <a:buSzPts val="24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u="none" strike="noStrike" cap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Malgun Gothic"/>
                            </a:rPr>
                          </m:ctrlPr>
                        </m:sSubSupPr>
                        <m:e>
                          <m:r>
                            <a:rPr lang="en-US" sz="2400" b="0" i="1" u="none" strike="noStrike" cap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Malgun Gothic"/>
                            </a:rPr>
                            <m:t>𝛻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2400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en-US" sz="2400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400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w</m:t>
                          </m:r>
                        </m:sub>
                        <m:sup>
                          <m:r>
                            <a:rPr lang="en-US" sz="2400" b="0" i="1" u="none" strike="noStrike" cap="none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Malgun Gothic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400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Times New Roman"/>
                        </a:rPr>
                        <m:t>train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Times New Roman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Times New Roman"/>
                        </a:rPr>
                        <m:t>w</m:t>
                      </m:r>
                      <m:r>
                        <m:rPr>
                          <m:nor/>
                        </m:rPr>
                        <a:rPr lang="el-GR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Times New Roman"/>
                        </a:rPr>
                        <m:t>,</m:t>
                      </m:r>
                      <m:r>
                        <m:rPr>
                          <m:nor/>
                        </m:rPr>
                        <a:rPr lang="el-GR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Times New Roman"/>
                        </a:rPr>
                        <m:t>α</m:t>
                      </m:r>
                      <m:r>
                        <m:rPr>
                          <m:nor/>
                        </m:rPr>
                        <a:rPr lang="el-GR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Times New Roman"/>
                        </a:rPr>
                        <m:t>)</m:t>
                      </m:r>
                      <m:sSub>
                        <m:sSubPr>
                          <m:ctrlPr>
                            <a:rPr lang="el-G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</m:ctrlPr>
                        </m:sSubPr>
                        <m:e>
                          <m:r>
                            <a:rPr lang="el-G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𝛻</m:t>
                          </m:r>
                        </m:e>
                        <m:sub>
                          <m:sSup>
                            <m:sSupPr>
                              <m:ctrlPr>
                                <a:rPr lang="el-G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400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Times New Roman"/>
                        </a:rPr>
                        <m:t>val</m:t>
                      </m:r>
                      <m:r>
                        <m:rPr>
                          <m:nor/>
                        </m:rPr>
                        <a:rPr lang="en-US" sz="2400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Times New Roman"/>
                        </a:rPr>
                        <m:t>(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Times New Roman"/>
                        </a:rPr>
                        <m:t>,</m:t>
                      </m:r>
                      <m:r>
                        <m:rPr>
                          <m:nor/>
                        </m:rPr>
                        <a:rPr lang="el-GR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Times New Roman"/>
                        </a:rPr>
                        <m:t>α</m:t>
                      </m:r>
                      <m:r>
                        <m:rPr>
                          <m:nor/>
                        </m:rPr>
                        <a:rPr lang="el-GR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Times New Roman"/>
                        </a:rPr>
                        <m:t>)</m:t>
                      </m:r>
                      <m:r>
                        <a:rPr lang="el-GR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Times New Roman"/>
                        </a:rPr>
                        <m:t>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Times New Roman"/>
                        </a:rPr>
                        <m:t> 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/>
                                </a:rPr>
                                <m:t>𝛼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2400" i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train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/>
                                </a:rPr>
                                <m:t>+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l-GR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l-GR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el-GR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/>
                                </a:rPr>
                                <m:t>𝛼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/>
                                </a:rPr>
                                <m:t> 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2400" i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train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/>
                                </a:rPr>
                                <m:t>−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l-GR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l-GR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el-GR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2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US" sz="2400" b="0" i="0" u="none" strike="noStrike" cap="none" normalizeH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Malgun Gothic"/>
                  <a:cs typeface="Times New Roman" panose="02020603050405020304" pitchFamily="18" charset="0"/>
                  <a:sym typeface="Malgun Gothic"/>
                </a:endParaRPr>
              </a:p>
              <a:p>
                <a:pPr marL="360" lvl="0">
                  <a:spcBef>
                    <a:spcPts val="479"/>
                  </a:spcBef>
                  <a:buSzPts val="2400"/>
                </a:pPr>
                <a:r>
                  <a:rPr lang="en-US" sz="2400" normalizeH="1" baseline="-25000" dirty="0">
                    <a:latin typeface="Times New Roman" panose="02020603050405020304" pitchFamily="18" charset="0"/>
                    <a:ea typeface="Malgun Gothic"/>
                    <a:cs typeface="Times New Roman" panose="02020603050405020304" pitchFamily="18" charset="0"/>
                    <a:sym typeface="Malgun Gothic"/>
                  </a:rPr>
                  <a:t>                      </a:t>
                </a:r>
                <a:endParaRPr sz="2400" b="0" i="0" u="none" strike="noStrike" cap="none" normalizeH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Malgun Gothic"/>
                  <a:cs typeface="Times New Roman" panose="02020603050405020304" pitchFamily="18" charset="0"/>
                  <a:sym typeface="Malgun Gothic"/>
                </a:endParaRPr>
              </a:p>
            </p:txBody>
          </p:sp>
        </mc:Choice>
        <mc:Fallback xmlns="">
          <p:sp>
            <p:nvSpPr>
              <p:cNvPr id="264" name="Google Shape;264;p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5" y="940428"/>
                <a:ext cx="11568470" cy="4214381"/>
              </a:xfrm>
              <a:prstGeom prst="rect">
                <a:avLst/>
              </a:prstGeom>
              <a:blipFill rotWithShape="0">
                <a:blip r:embed="rId3"/>
                <a:stretch>
                  <a:fillRect l="-1001" t="-2312" b="-166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5" name="Google Shape;265;p50"/>
          <p:cNvSpPr txBox="1"/>
          <p:nvPr/>
        </p:nvSpPr>
        <p:spPr>
          <a:xfrm>
            <a:off x="4787280" y="6669360"/>
            <a:ext cx="284436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0655" y="5971178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1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Problems in DARTS(2/2)</a:t>
            </a:r>
            <a:endParaRPr sz="28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1" name="Google Shape;271;p51"/>
          <p:cNvSpPr txBox="1"/>
          <p:nvPr/>
        </p:nvSpPr>
        <p:spPr>
          <a:xfrm>
            <a:off x="345805" y="1234281"/>
            <a:ext cx="10972500" cy="42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With these approximations, the convergence of DARTS to the optimal architecture is yet to be theoretically proven.</a:t>
            </a:r>
            <a:endParaRPr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These approximations are crucial to DARTS as these provide the significant</a:t>
            </a:r>
            <a:endParaRPr sz="2400" b="1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     speedup.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lang="en-US" sz="2400" b="1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lang="en-US" sz="2400" b="1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1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343080" lvl="0" indent="-342720" algn="l" rtl="0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However, as common to approximations, they lead to inferior performance.</a:t>
            </a:r>
            <a:endParaRPr sz="2400" b="1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1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2" name="Google Shape;272;p51"/>
          <p:cNvSpPr/>
          <p:nvPr/>
        </p:nvSpPr>
        <p:spPr>
          <a:xfrm>
            <a:off x="756000" y="5275440"/>
            <a:ext cx="10812300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1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2"/>
          <p:cNvSpPr txBox="1"/>
          <p:nvPr/>
        </p:nvSpPr>
        <p:spPr>
          <a:xfrm>
            <a:off x="576561" y="249307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Solution (1/7)</a:t>
            </a:r>
            <a:endParaRPr sz="2800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Google Shape;279;p52"/>
              <p:cNvSpPr txBox="1"/>
              <p:nvPr/>
            </p:nvSpPr>
            <p:spPr>
              <a:xfrm>
                <a:off x="103600" y="503274"/>
                <a:ext cx="12211660" cy="5366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200" b="0" i="0" u="none" strike="noStrike" cap="none" dirty="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  <a:p>
                <a:pPr marL="343080" marR="0" lvl="0" indent="-342720" algn="l" rtl="0">
                  <a:lnSpc>
                    <a:spcPct val="100000"/>
                  </a:lnSpc>
                  <a:spcBef>
                    <a:spcPts val="479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Noto Sans Symbols"/>
                  <a:buChar char="❖"/>
                </a:pPr>
                <a:r>
                  <a:rPr lang="en-US" sz="2400" b="1" dirty="0">
                    <a:latin typeface="Times New Roman" panose="02020603050405020304" pitchFamily="18" charset="0"/>
                    <a:ea typeface="Malgun Gothic"/>
                    <a:cs typeface="Times New Roman" panose="02020603050405020304" pitchFamily="18" charset="0"/>
                    <a:sym typeface="Malgun Gothic"/>
                  </a:rPr>
                  <a:t>In DARTS, there are ‘M’ possible connections and ‘N’ possible operations.</a:t>
                </a:r>
                <a:endParaRPr lang="en-US" sz="2400" b="1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Malgun Gothic"/>
                  <a:cs typeface="Times New Roman" panose="02020603050405020304" pitchFamily="18" charset="0"/>
                  <a:sym typeface="Malgun Gothic"/>
                </a:endParaRPr>
              </a:p>
              <a:p>
                <a:pPr marL="343080" lvl="0" indent="-342720">
                  <a:spcBef>
                    <a:spcPts val="479"/>
                  </a:spcBef>
                  <a:buSzPts val="2400"/>
                  <a:buFont typeface="Noto Sans Symbols"/>
                  <a:buChar char="❖"/>
                </a:pPr>
                <a:r>
                  <a:rPr lang="en-US" sz="2400" b="1" dirty="0">
                    <a:latin typeface="Times New Roman" panose="02020603050405020304" pitchFamily="18" charset="0"/>
                    <a:ea typeface="Malgun Gothic"/>
                    <a:cs typeface="Times New Roman" panose="02020603050405020304" pitchFamily="18" charset="0"/>
                    <a:sym typeface="Malgun Gothic"/>
                  </a:rPr>
                  <a:t>Thus, the cell architecture can be represented by a matrix </a:t>
                </a:r>
                <a:r>
                  <a:rPr lang="el-GR" sz="2400" dirty="0">
                    <a:latin typeface="Times New Roman" panose="02020603050405020304" pitchFamily="18" charset="0"/>
                    <a:ea typeface="Malgun Gothic"/>
                    <a:cs typeface="Times New Roman" panose="02020603050405020304" pitchFamily="18" charset="0"/>
                    <a:sym typeface="Malgun Gothic"/>
                  </a:rPr>
                  <a:t>α</a:t>
                </a:r>
                <a:r>
                  <a:rPr lang="el-GR" sz="2400" b="1" dirty="0">
                    <a:latin typeface="Times New Roman" panose="02020603050405020304" pitchFamily="18" charset="0"/>
                    <a:ea typeface="Malgun Gothic"/>
                    <a:cs typeface="Times New Roman" panose="02020603050405020304" pitchFamily="18" charset="0"/>
                    <a:sym typeface="Malgun Gothic"/>
                  </a:rPr>
                  <a:t> ∈ ℝ</a:t>
                </a:r>
                <a:r>
                  <a:rPr lang="en-US" sz="2400" b="1" baseline="30000" dirty="0">
                    <a:latin typeface="Times New Roman" panose="02020603050405020304" pitchFamily="18" charset="0"/>
                    <a:ea typeface="Malgun Gothic"/>
                    <a:cs typeface="Times New Roman" panose="02020603050405020304" pitchFamily="18" charset="0"/>
                    <a:sym typeface="Malgun Gothic"/>
                  </a:rPr>
                  <a:t>M*N </a:t>
                </a:r>
                <a:r>
                  <a:rPr lang="en-US" sz="2400" b="1" dirty="0">
                    <a:latin typeface="Times New Roman" panose="02020603050405020304" pitchFamily="18" charset="0"/>
                    <a:ea typeface="Malgun Gothic"/>
                    <a:cs typeface="Times New Roman" panose="02020603050405020304" pitchFamily="18" charset="0"/>
                    <a:sym typeface="Malgun Gothic"/>
                  </a:rPr>
                  <a:t>.</a:t>
                </a:r>
              </a:p>
              <a:p>
                <a:pPr marL="343080" lvl="0" indent="-342720">
                  <a:spcBef>
                    <a:spcPts val="479"/>
                  </a:spcBef>
                  <a:buSzPts val="2400"/>
                  <a:buFont typeface="Noto Sans Symbols"/>
                  <a:buChar char="❖"/>
                </a:pPr>
                <a:r>
                  <a:rPr lang="en-US" sz="2400" b="1" dirty="0">
                    <a:latin typeface="Times New Roman" panose="02020603050405020304" pitchFamily="18" charset="0"/>
                    <a:ea typeface="Malgun Gothic"/>
                    <a:cs typeface="Times New Roman" panose="02020603050405020304" pitchFamily="18" charset="0"/>
                    <a:sym typeface="Malgun Gothic"/>
                  </a:rPr>
                  <a:t>Propose to extend </a:t>
                </a:r>
                <a:r>
                  <a:rPr lang="el-GR" sz="2400" dirty="0">
                    <a:latin typeface="Times New Roman" panose="02020603050405020304" pitchFamily="18" charset="0"/>
                    <a:ea typeface="Malgun Gothic"/>
                    <a:cs typeface="Times New Roman" panose="02020603050405020304" pitchFamily="18" charset="0"/>
                    <a:sym typeface="Malgun Gothic"/>
                  </a:rPr>
                  <a:t>α</a:t>
                </a:r>
                <a:r>
                  <a:rPr lang="el-GR" sz="2400" b="1" dirty="0">
                    <a:latin typeface="Times New Roman" panose="02020603050405020304" pitchFamily="18" charset="0"/>
                    <a:ea typeface="Malgun Gothic"/>
                    <a:cs typeface="Times New Roman" panose="02020603050405020304" pitchFamily="18" charset="0"/>
                    <a:sym typeface="Malgun Gothic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ea typeface="Malgun Gothic"/>
                    <a:cs typeface="Times New Roman" panose="02020603050405020304" pitchFamily="18" charset="0"/>
                    <a:sym typeface="Malgun Gothic"/>
                  </a:rPr>
                  <a:t>as </a:t>
                </a:r>
                <a:r>
                  <a:rPr lang="el-GR" sz="2400" b="1" dirty="0">
                    <a:latin typeface="Times New Roman" panose="02020603050405020304" pitchFamily="18" charset="0"/>
                    <a:ea typeface="Malgun Gothic"/>
                    <a:cs typeface="Times New Roman" panose="02020603050405020304" pitchFamily="18" charset="0"/>
                    <a:sym typeface="Malgun Gothic"/>
                  </a:rPr>
                  <a:t>α ∈ ℝ</a:t>
                </a:r>
                <a:r>
                  <a:rPr lang="en-US" sz="2400" b="1" baseline="30000" dirty="0">
                    <a:latin typeface="Times New Roman" panose="02020603050405020304" pitchFamily="18" charset="0"/>
                    <a:ea typeface="Malgun Gothic"/>
                    <a:cs typeface="Times New Roman" panose="02020603050405020304" pitchFamily="18" charset="0"/>
                    <a:sym typeface="Malgun Gothic"/>
                  </a:rPr>
                  <a:t>M′*N′ </a:t>
                </a:r>
                <a:r>
                  <a:rPr lang="en-US" sz="2400" b="1" dirty="0">
                    <a:latin typeface="Times New Roman" panose="02020603050405020304" pitchFamily="18" charset="0"/>
                    <a:ea typeface="Malgun Gothic"/>
                    <a:cs typeface="Times New Roman" panose="02020603050405020304" pitchFamily="18" charset="0"/>
                    <a:sym typeface="Malgun Gothic"/>
                  </a:rPr>
                  <a:t>.</a:t>
                </a:r>
              </a:p>
              <a:p>
                <a:pPr marL="901700" lvl="1" indent="-342900">
                  <a:spcBef>
                    <a:spcPts val="479"/>
                  </a:spcBef>
                  <a:buSzPts val="2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Malgun Gothic"/>
                            <a:cs typeface="Times New Roman" panose="02020603050405020304" pitchFamily="18" charset="0"/>
                            <a:sym typeface="Malgun Gothic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"/>
                            <a:cs typeface="Times New Roman" panose="02020603050405020304" pitchFamily="18" charset="0"/>
                            <a:sym typeface="Malgun Gothic"/>
                          </a:rPr>
                          <m:t>𝑀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"/>
                            <a:cs typeface="Times New Roman" panose="02020603050405020304" pitchFamily="18" charset="0"/>
                            <a:sym typeface="Malgun Gothic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𝑀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&amp;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Malgun Gothic"/>
                            <a:cs typeface="Times New Roman" panose="02020603050405020304" pitchFamily="18" charset="0"/>
                            <a:sym typeface="Malgun Gothic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"/>
                            <a:cs typeface="Times New Roman" panose="02020603050405020304" pitchFamily="18" charset="0"/>
                            <a:sym typeface="Malgun Gothic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"/>
                            <a:cs typeface="Times New Roman" panose="02020603050405020304" pitchFamily="18" charset="0"/>
                            <a:sym typeface="Malgun Gothic"/>
                          </a:rPr>
                          <m:t>𝑁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Malgun Gothic"/>
                            <a:cs typeface="Times New Roman" panose="02020603050405020304" pitchFamily="18" charset="0"/>
                            <a:sym typeface="Malgun Gothic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Malgun Gothic"/>
                        <a:cs typeface="Times New Roman" panose="02020603050405020304" pitchFamily="18" charset="0"/>
                        <a:sym typeface="Malgun Gothic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  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Malgun Gothic"/>
                  <a:cs typeface="Times New Roman" panose="02020603050405020304" pitchFamily="18" charset="0"/>
                  <a:sym typeface="Malgun Gothic"/>
                </a:endParaRPr>
              </a:p>
              <a:p>
                <a:pPr marL="901700" lvl="1" indent="-342900">
                  <a:spcBef>
                    <a:spcPts val="479"/>
                  </a:spcBef>
                  <a:buSzPts val="2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Malgun Gothic"/>
                            <a:cs typeface="Times New Roman" panose="02020603050405020304" pitchFamily="18" charset="0"/>
                            <a:sym typeface="Malgun Gothic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"/>
                            <a:cs typeface="Times New Roman" panose="02020603050405020304" pitchFamily="18" charset="0"/>
                            <a:sym typeface="Malgun Gothic"/>
                          </a:rPr>
                          <m:t>𝑁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"/>
                            <a:cs typeface="Times New Roman" panose="02020603050405020304" pitchFamily="18" charset="0"/>
                            <a:sym typeface="Malgun Gothic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+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lgun Gothic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lgun Gothic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Malgun Gothic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Malgun Gothic"/>
                              </a:rPr>
                              <m:t>𝛼</m:t>
                            </m:r>
                            <m:r>
                              <a:rPr lang="en-US" sz="20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Malgun Gothic"/>
                              </a:rPr>
                              <m:t>𝐹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lgun Gothic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lgun Gothic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lgun Gothic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lgun Gothic"/>
                          </a:rPr>
                          <m:t>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lgun Gothic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Malgun Gothic"/>
                    <a:cs typeface="Times New Roman" panose="02020603050405020304" pitchFamily="18" charset="0"/>
                    <a:sym typeface="Malgun Gothic"/>
                  </a:rPr>
                  <a:t>  </a:t>
                </a:r>
                <a:endParaRPr lang="el-GR" sz="2000" dirty="0">
                  <a:latin typeface="Times New Roman" panose="02020603050405020304" pitchFamily="18" charset="0"/>
                  <a:ea typeface="Malgun Gothic"/>
                  <a:cs typeface="Times New Roman" panose="02020603050405020304" pitchFamily="18" charset="0"/>
                  <a:sym typeface="Malgun Gothic"/>
                </a:endParaRPr>
              </a:p>
              <a:p>
                <a:pPr marL="901700" lvl="1" indent="-342900">
                  <a:spcBef>
                    <a:spcPts val="479"/>
                  </a:spcBef>
                  <a:buSzPts val="2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Malgun Gothic"/>
                            <a:cs typeface="Times New Roman" panose="02020603050405020304" pitchFamily="18" charset="0"/>
                            <a:sym typeface="Malgun Gothic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"/>
                            <a:cs typeface="Times New Roman" panose="02020603050405020304" pitchFamily="18" charset="0"/>
                            <a:sym typeface="Malgun Gothic"/>
                          </a:rPr>
                          <m:t>𝑁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"/>
                            <a:cs typeface="Times New Roman" panose="02020603050405020304" pitchFamily="18" charset="0"/>
                            <a:sym typeface="Malgun Gothic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𝑖𝑓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𝛼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𝐹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  ∀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lgun Gothic"/>
                      </a:rPr>
                      <m:t>  </m:t>
                    </m:r>
                  </m:oMath>
                </a14:m>
                <a:endParaRPr lang="el-GR" sz="2400" b="0" i="0" u="none" strike="noStrike" cap="none" dirty="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479"/>
                  </a:spcBef>
                  <a:spcAft>
                    <a:spcPts val="0"/>
                  </a:spcAft>
                  <a:buNone/>
                </a:pPr>
                <a:endParaRPr lang="el-GR" sz="2400" b="0" i="0" u="none" strike="noStrike" cap="none" dirty="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479"/>
                  </a:spcBef>
                  <a:spcAft>
                    <a:spcPts val="0"/>
                  </a:spcAft>
                  <a:buNone/>
                </a:pPr>
                <a:endParaRPr lang="el-GR" sz="2400" b="0" i="0" u="none" strike="noStrike" cap="none" dirty="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479"/>
                  </a:spcBef>
                  <a:spcAft>
                    <a:spcPts val="0"/>
                  </a:spcAft>
                  <a:buNone/>
                </a:pPr>
                <a:endParaRPr lang="el-GR" sz="2400" b="0" i="0" u="none" strike="noStrike" cap="none" dirty="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479"/>
                  </a:spcBef>
                  <a:spcAft>
                    <a:spcPts val="0"/>
                  </a:spcAft>
                  <a:buNone/>
                </a:pPr>
                <a:endParaRPr sz="2400" b="0" i="0" u="none" strike="noStrike" cap="none" dirty="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mc:Choice>
        <mc:Fallback xmlns="">
          <p:sp>
            <p:nvSpPr>
              <p:cNvPr id="279" name="Google Shape;279;p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0" y="503274"/>
                <a:ext cx="12211660" cy="5366376"/>
              </a:xfrm>
              <a:prstGeom prst="rect">
                <a:avLst/>
              </a:prstGeom>
              <a:blipFill rotWithShape="0">
                <a:blip r:embed="rId3"/>
                <a:stretch>
                  <a:fillRect l="-9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Google Shape;280;p52"/>
          <p:cNvSpPr/>
          <p:nvPr/>
        </p:nvSpPr>
        <p:spPr>
          <a:xfrm>
            <a:off x="7631580" y="4811562"/>
            <a:ext cx="4149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52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Google Shape;280;p52"/>
          <p:cNvSpPr/>
          <p:nvPr/>
        </p:nvSpPr>
        <p:spPr>
          <a:xfrm>
            <a:off x="4698036" y="5869650"/>
            <a:ext cx="6023772" cy="47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4.  DARTS cell architecture.</a:t>
            </a: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69" y="3569851"/>
            <a:ext cx="5479701" cy="213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2"/>
          <p:cNvSpPr txBox="1"/>
          <p:nvPr/>
        </p:nvSpPr>
        <p:spPr>
          <a:xfrm>
            <a:off x="623695" y="25019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Solution (2/7)</a:t>
            </a:r>
            <a:endParaRPr sz="2800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52"/>
          <p:cNvSpPr txBox="1"/>
          <p:nvPr/>
        </p:nvSpPr>
        <p:spPr>
          <a:xfrm>
            <a:off x="-148580" y="495265"/>
            <a:ext cx="8180717" cy="536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457200" lvl="0" indent="-381000">
              <a:spcBef>
                <a:spcPts val="479"/>
              </a:spcBef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When the architecture α is updated, only the architecture parameters from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α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 are updated and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α</a:t>
            </a:r>
            <a:r>
              <a:rPr lang="en-US" sz="2400" baseline="-25000" dirty="0">
                <a:solidFill>
                  <a:schemeClr val="dk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F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 remains fixed.</a:t>
            </a:r>
          </a:p>
          <a:p>
            <a:pPr marL="457200" lvl="0" indent="-381000">
              <a:spcBef>
                <a:spcPts val="479"/>
              </a:spcBef>
              <a:buClr>
                <a:schemeClr val="dk1"/>
              </a:buClr>
              <a:buSzPts val="2400"/>
              <a:buFont typeface="Noto Sans Symbols"/>
              <a:buChar char="❖"/>
            </a:pP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76200" lvl="0">
              <a:spcBef>
                <a:spcPts val="479"/>
              </a:spcBef>
              <a:buClr>
                <a:schemeClr val="dk1"/>
              </a:buClr>
              <a:buSzPts val="2400"/>
            </a:pP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76200" lvl="0">
              <a:spcBef>
                <a:spcPts val="479"/>
              </a:spcBef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   </a:t>
            </a:r>
            <a:endParaRPr lang="en-US" sz="2400" b="1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0" name="Google Shape;280;p52"/>
          <p:cNvSpPr/>
          <p:nvPr/>
        </p:nvSpPr>
        <p:spPr>
          <a:xfrm>
            <a:off x="7631580" y="4811562"/>
            <a:ext cx="4149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5. 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Comparison of DARTS [4] and our approach. Block marked in grey indicate the difference between the two approaches</a:t>
            </a: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52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774385" y="1760340"/>
            <a:ext cx="1500398" cy="22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Input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8507649" y="1996305"/>
            <a:ext cx="0" cy="25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7774385" y="2252627"/>
            <a:ext cx="1500398" cy="22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Fixed Operations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783846" y="2738663"/>
            <a:ext cx="1490937" cy="3125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Cell searched using DARTS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757450" y="3309293"/>
            <a:ext cx="1500398" cy="22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Fixed Operations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507649" y="2478870"/>
            <a:ext cx="0" cy="25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757450" y="3809312"/>
            <a:ext cx="1500398" cy="22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Output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8524584" y="3051191"/>
            <a:ext cx="0" cy="25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524584" y="3553105"/>
            <a:ext cx="0" cy="25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9509477" y="1770062"/>
            <a:ext cx="1500398" cy="22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Input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10259676" y="1996305"/>
            <a:ext cx="0" cy="25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9509477" y="2262349"/>
            <a:ext cx="1500398" cy="22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Fixed Operations</a:t>
            </a:r>
          </a:p>
        </p:txBody>
      </p:sp>
      <p:sp>
        <p:nvSpPr>
          <p:cNvPr id="82" name="Rectangle 81"/>
          <p:cNvSpPr/>
          <p:nvPr/>
        </p:nvSpPr>
        <p:spPr>
          <a:xfrm>
            <a:off x="9546934" y="2738663"/>
            <a:ext cx="1490937" cy="3125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Cell searched using DARTS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9518938" y="3326010"/>
            <a:ext cx="1500398" cy="2262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tx1">
                  <a:lumMod val="50000"/>
                  <a:lumOff val="5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Attention Module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10242741" y="2488592"/>
            <a:ext cx="0" cy="25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9492542" y="3824329"/>
            <a:ext cx="1500398" cy="22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Fixed Operations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0259676" y="3060913"/>
            <a:ext cx="0" cy="25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10259676" y="3562827"/>
            <a:ext cx="0" cy="25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0259676" y="4050572"/>
            <a:ext cx="0" cy="25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9492542" y="4299118"/>
            <a:ext cx="1500398" cy="22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Output</a:t>
            </a:r>
          </a:p>
        </p:txBody>
      </p:sp>
      <p:sp>
        <p:nvSpPr>
          <p:cNvPr id="59" name="Left Brace 58"/>
          <p:cNvSpPr/>
          <p:nvPr/>
        </p:nvSpPr>
        <p:spPr>
          <a:xfrm flipH="1">
            <a:off x="7446310" y="2663707"/>
            <a:ext cx="293117" cy="48614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67173" y="2632464"/>
            <a:ext cx="873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Replicated ‘n’ number of times</a:t>
            </a:r>
          </a:p>
        </p:txBody>
      </p:sp>
      <p:sp>
        <p:nvSpPr>
          <p:cNvPr id="61" name="Left Brace 60"/>
          <p:cNvSpPr/>
          <p:nvPr/>
        </p:nvSpPr>
        <p:spPr>
          <a:xfrm flipH="1">
            <a:off x="11133055" y="2741609"/>
            <a:ext cx="244277" cy="78935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1254030" y="2788161"/>
            <a:ext cx="873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Replicated ‘n’ number of times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46310" y="1121790"/>
            <a:ext cx="4121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/>
              <a:t>           </a:t>
            </a:r>
          </a:p>
          <a:p>
            <a:pPr lvl="1"/>
            <a:r>
              <a:rPr lang="en-US" b="1" dirty="0"/>
              <a:t>              DARTS                  Our Approach</a:t>
            </a:r>
          </a:p>
          <a:p>
            <a:pPr lvl="1"/>
            <a:r>
              <a:rPr lang="en-US" b="1" dirty="0"/>
              <a:t>                                                 </a:t>
            </a:r>
          </a:p>
        </p:txBody>
      </p:sp>
      <p:sp>
        <p:nvSpPr>
          <p:cNvPr id="32" name="Google Shape;280;p52"/>
          <p:cNvSpPr/>
          <p:nvPr/>
        </p:nvSpPr>
        <p:spPr>
          <a:xfrm>
            <a:off x="2580178" y="6046926"/>
            <a:ext cx="6023772" cy="47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0280" y="2401617"/>
                <a:ext cx="6510901" cy="1186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Malgun Gothic"/>
                          <a:cs typeface="Times New Roman" panose="02020603050405020304" pitchFamily="18" charset="0"/>
                          <a:sym typeface="Malgun Gothic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24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Malgun Gothic"/>
                          <a:cs typeface="Times New Roman" panose="02020603050405020304" pitchFamily="18" charset="0"/>
                          <a:sym typeface="Malgun Gothic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i="1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Malgun Gothic"/>
                          <a:cs typeface="Times New Roman" panose="02020603050405020304" pitchFamily="18" charset="0"/>
                          <a:sym typeface="Malgun Gothic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 i="1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Malgun Gothic"/>
                          <a:cs typeface="Times New Roman" panose="02020603050405020304" pitchFamily="18" charset="0"/>
                          <a:sym typeface="Malgun Gothic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i="1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Malgun Gothic"/>
                          <a:cs typeface="Times New Roman" panose="02020603050405020304" pitchFamily="18" charset="0"/>
                          <a:sym typeface="Malgun Gothic"/>
                        </a:rPr>
                        <m:t>j</m:t>
                      </m:r>
                      <m:r>
                        <m:rPr>
                          <m:nor/>
                        </m:rPr>
                        <a:rPr lang="en-US" sz="24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Malgun Gothic"/>
                          <a:cs typeface="Times New Roman" panose="02020603050405020304" pitchFamily="18" charset="0"/>
                          <a:sym typeface="Malgun Gothic"/>
                        </a:rPr>
                        <m:t>)</m:t>
                      </m:r>
                      <m:r>
                        <a:rPr lang="en-US" sz="24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Malgun Gothic"/>
                          <a:cs typeface="Times New Roman" panose="02020603050405020304" pitchFamily="18" charset="0"/>
                          <a:sym typeface="Malgun Gothic"/>
                        </a:rPr>
                        <m:t>≔</m:t>
                      </m:r>
                      <m:nary>
                        <m:naryPr>
                          <m:ctrlPr>
                            <a:rPr lang="en-US" sz="24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400" b="1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Malgun Gothic"/>
                                  <a:cs typeface="Times New Roman" panose="02020603050405020304" pitchFamily="18" charset="0"/>
                                  <a:sym typeface="Malgun Gothic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Malgun Gothic"/>
                                  <a:cs typeface="Times New Roman" panose="02020603050405020304" pitchFamily="18" charset="0"/>
                                  <a:sym typeface="Malgun Gothic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chemeClr val="dk1"/>
                                  </a:solidFill>
                                  <a:latin typeface="Times New Roman" panose="02020603050405020304" pitchFamily="18" charset="0"/>
                                  <a:ea typeface="Malgun Gothic"/>
                                  <a:cs typeface="Times New Roman" panose="02020603050405020304" pitchFamily="18" charset="0"/>
                                  <a:sym typeface="Malgun Gothic"/>
                                </a:rPr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sz="2400" i="1" baseline="30000" dirty="0">
                                  <a:solidFill>
                                    <a:schemeClr val="dk1"/>
                                  </a:solidFill>
                                  <a:latin typeface="Times New Roman" panose="02020603050405020304" pitchFamily="18" charset="0"/>
                                  <a:ea typeface="Malgun Gothic"/>
                                  <a:cs typeface="Times New Roman" panose="02020603050405020304" pitchFamily="18" charset="0"/>
                                  <a:sym typeface="Malgun Gothic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400" i="1" baseline="30000" dirty="0">
                                  <a:solidFill>
                                    <a:schemeClr val="dk1"/>
                                  </a:solidFill>
                                  <a:latin typeface="Times New Roman" panose="02020603050405020304" pitchFamily="18" charset="0"/>
                                  <a:ea typeface="Malgun Gothic"/>
                                  <a:cs typeface="Times New Roman" panose="02020603050405020304" pitchFamily="18" charset="0"/>
                                  <a:sym typeface="Malgun Gothic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2400" i="1" baseline="30000" dirty="0">
                                  <a:solidFill>
                                    <a:schemeClr val="dk1"/>
                                  </a:solidFill>
                                  <a:latin typeface="Times New Roman" panose="02020603050405020304" pitchFamily="18" charset="0"/>
                                  <a:ea typeface="Malgun Gothic"/>
                                  <a:cs typeface="Times New Roman" panose="02020603050405020304" pitchFamily="18" charset="0"/>
                                  <a:sym typeface="Malgun Gothic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400" i="1" baseline="30000" dirty="0">
                                  <a:solidFill>
                                    <a:schemeClr val="dk1"/>
                                  </a:solidFill>
                                  <a:latin typeface="Times New Roman" panose="02020603050405020304" pitchFamily="18" charset="0"/>
                                  <a:ea typeface="Malgun Gothic"/>
                                  <a:cs typeface="Times New Roman" panose="02020603050405020304" pitchFamily="18" charset="0"/>
                                  <a:sym typeface="Malgun Gothic"/>
                                </a:rPr>
                                <m:t>j</m:t>
                              </m:r>
                              <m:r>
                                <m:rPr>
                                  <m:nor/>
                                </m:rPr>
                                <a:rPr lang="en-US" sz="2400" i="1" baseline="30000" dirty="0">
                                  <a:solidFill>
                                    <a:schemeClr val="dk1"/>
                                  </a:solidFill>
                                  <a:latin typeface="Times New Roman" panose="02020603050405020304" pitchFamily="18" charset="0"/>
                                  <a:ea typeface="Malgun Gothic"/>
                                  <a:cs typeface="Times New Roman" panose="02020603050405020304" pitchFamily="18" charset="0"/>
                                  <a:sym typeface="Malgun Gothic"/>
                                </a:rPr>
                                <m:t>)</m:t>
                              </m:r>
                              <m:r>
                                <a:rPr lang="en-US" sz="2400" i="1" baseline="30000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Malgun Gothic"/>
                                  <a:cs typeface="Times New Roman" panose="02020603050405020304" pitchFamily="18" charset="0"/>
                                  <a:sym typeface="Malgun Gothic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dk1"/>
                                  </a:solidFill>
                                  <a:ea typeface="Malgun Gothic"/>
                                  <a:cs typeface="Times New Roman" panose="02020603050405020304" pitchFamily="18" charset="0"/>
                                  <a:sym typeface="Malgun Gothic"/>
                                </a:rPr>
                                <m:t>		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dk1"/>
                                  </a:solidFill>
                                  <a:ea typeface="Malgun Gothic"/>
                                  <a:cs typeface="Times New Roman" panose="02020603050405020304" pitchFamily="18" charset="0"/>
                                  <a:sym typeface="Malgun Gothic"/>
                                </a:rPr>
                                <m:t>          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dk1"/>
                                  </a:solidFill>
                                  <a:latin typeface="Times New Roman" panose="02020603050405020304" pitchFamily="18" charset="0"/>
                                  <a:ea typeface="Malgun Gothic"/>
                                  <a:cs typeface="Times New Roman" panose="02020603050405020304" pitchFamily="18" charset="0"/>
                                  <a:sym typeface="Malgun Gothic"/>
                                </a:rPr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dk1"/>
                                  </a:solidFill>
                                  <a:latin typeface="Times New Roman" panose="02020603050405020304" pitchFamily="18" charset="0"/>
                                  <a:ea typeface="Malgun Gothic"/>
                                  <a:cs typeface="Times New Roman" panose="02020603050405020304" pitchFamily="18" charset="0"/>
                                  <a:sym typeface="Malgun Gothic"/>
                                </a:rPr>
                                <m:t>,</m:t>
                              </m:r>
                            </m:e>
                            <m:e/>
                          </m:eqArr>
                        </m:sub>
                        <m:sup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en-US" sz="2400" baseline="300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i="1" baseline="300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400" i="1" baseline="300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400" i="1" baseline="300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n-US" sz="2400" baseline="300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)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−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en-US" sz="2400" baseline="300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i="1" baseline="300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400" i="1" baseline="300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400" i="1" baseline="300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n-US" sz="2400" baseline="300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2400" i="1" baseline="-250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val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) 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if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≤ 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Malgun Gothic"/>
                              <a:cs typeface="Times New Roman" panose="02020603050405020304" pitchFamily="18" charset="0"/>
                              <a:sym typeface="Malgun Gothic"/>
                            </a:rPr>
                            <m:t> </m:t>
                          </m:r>
                        </m:sup>
                        <m:e/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80" y="2401617"/>
                <a:ext cx="6510901" cy="11860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075" y="2578663"/>
            <a:ext cx="346888" cy="809653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1116724" y="2488592"/>
            <a:ext cx="235421" cy="793861"/>
          </a:xfrm>
          <a:prstGeom prst="leftBrace">
            <a:avLst>
              <a:gd name="adj1" fmla="val 8333"/>
              <a:gd name="adj2" fmla="val 5612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94514" y="3840731"/>
                <a:ext cx="55933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6200">
                  <a:spcBef>
                    <a:spcPts val="479"/>
                  </a:spcBef>
                  <a:buClr>
                    <a:schemeClr val="dk1"/>
                  </a:buClr>
                  <a:buSzPts val="24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Malgun Gothic"/>
                          <a:cs typeface="Times New Roman" panose="02020603050405020304" pitchFamily="18" charset="0"/>
                          <a:sym typeface="Malgun Gothic"/>
                        </a:rPr>
                        <m:t>𝒘</m:t>
                      </m:r>
                      <m:r>
                        <a:rPr lang="en-US" sz="2400" b="1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Malgun Gothic"/>
                          <a:cs typeface="Times New Roman" panose="02020603050405020304" pitchFamily="18" charset="0"/>
                          <a:sym typeface="Malgun Gothic"/>
                        </a:rPr>
                        <m:t>′</m:t>
                      </m:r>
                      <m:r>
                        <a:rPr lang="en-US" sz="2400" b="1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Malgun Gothic"/>
                          <a:cs typeface="Times New Roman" panose="02020603050405020304" pitchFamily="18" charset="0"/>
                          <a:sym typeface="Malgun Gothic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m:t>w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m:t>−</m:t>
                      </m:r>
                      <m:r>
                        <m:rPr>
                          <m:nor/>
                        </m:rPr>
                        <a:rPr lang="el-GR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m:t>ξ</m:t>
                      </m:r>
                      <m:r>
                        <m:rPr>
                          <m:nor/>
                        </m:rPr>
                        <a:rPr lang="el-GR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m:t>∇</m:t>
                      </m:r>
                      <m:r>
                        <m:rPr>
                          <m:nor/>
                        </m:rPr>
                        <a:rPr lang="en-US" sz="2400" baseline="-25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m:t>w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400" i="1" baseline="-25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m:t>train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m:t>w</m:t>
                      </m:r>
                      <m:r>
                        <m:rPr>
                          <m:nor/>
                        </m:rPr>
                        <a:rPr lang="el-GR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m:t>,</m:t>
                      </m:r>
                      <m:r>
                        <m:rPr>
                          <m:nor/>
                        </m:rPr>
                        <a:rPr lang="el-GR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m:t>α</m:t>
                      </m:r>
                      <m:r>
                        <m:rPr>
                          <m:nor/>
                        </m:rPr>
                        <a:rPr lang="el-GR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m:t>.  </m:t>
                      </m:r>
                    </m:oMath>
                  </m:oMathPara>
                </a14:m>
                <a:endPara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Malgun Gothic"/>
                  <a:cs typeface="Times New Roman" panose="02020603050405020304" pitchFamily="18" charset="0"/>
                  <a:sym typeface="Malgun Gothic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14" y="3840731"/>
                <a:ext cx="559330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3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Solution 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8" name="Google Shape;288;p53"/>
          <p:cNvSpPr txBox="1"/>
          <p:nvPr/>
        </p:nvSpPr>
        <p:spPr>
          <a:xfrm>
            <a:off x="443290" y="872850"/>
            <a:ext cx="109725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lvl="0" indent="-342720">
              <a:spcBef>
                <a:spcPts val="479"/>
              </a:spcBef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By introducing α</a:t>
            </a:r>
            <a:r>
              <a:rPr lang="en-US" sz="2400" b="1" baseline="-250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F</a:t>
            </a:r>
            <a:r>
              <a:rPr lang="en-US" sz="2400" b="1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, we have two distinct advantages.</a:t>
            </a:r>
          </a:p>
          <a:p>
            <a:pPr marL="901700" lvl="1" indent="-342900">
              <a:spcBef>
                <a:spcPts val="479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First, α</a:t>
            </a:r>
            <a:r>
              <a:rPr lang="en-US" sz="2000" baseline="-250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F</a:t>
            </a:r>
            <a:r>
              <a:rPr lang="en-US" sz="20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 can be based on any recent manually-designed architecture, thus making use of past efforts in architecture design.</a:t>
            </a:r>
          </a:p>
          <a:p>
            <a:pPr marL="558800" lvl="1">
              <a:spcBef>
                <a:spcPts val="479"/>
              </a:spcBef>
              <a:buSzPts val="2000"/>
            </a:pPr>
            <a:endParaRPr lang="en-US" sz="2000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558800" lvl="1">
              <a:spcBef>
                <a:spcPts val="479"/>
              </a:spcBef>
              <a:buSzPts val="2000"/>
            </a:pPr>
            <a:endParaRPr lang="en-US" sz="2000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901700" lvl="1" indent="-342900">
              <a:spcBef>
                <a:spcPts val="479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Second, part of the architecture is somewhat independent of the DARTS method.</a:t>
            </a:r>
          </a:p>
          <a:p>
            <a:pPr marL="558800" lvl="1">
              <a:spcBef>
                <a:spcPts val="479"/>
              </a:spcBef>
              <a:buSzPts val="2000"/>
            </a:pPr>
            <a:endParaRPr lang="en-US" sz="2000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558800" lvl="1">
              <a:spcBef>
                <a:spcPts val="479"/>
              </a:spcBef>
              <a:buSzPts val="2000"/>
            </a:pPr>
            <a:endParaRPr lang="en-US" sz="2000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901700" lvl="1" indent="-342900">
              <a:spcBef>
                <a:spcPts val="479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So, the  approximations  of  the  DARTS method do not carry their influence to α</a:t>
            </a:r>
            <a:r>
              <a:rPr lang="en-US" sz="2000" baseline="-250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F</a:t>
            </a:r>
            <a:r>
              <a:rPr lang="en-US" sz="20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 resulting in robust performance</a:t>
            </a:r>
            <a:r>
              <a:rPr lang="en-US" sz="2000" dirty="0">
                <a:latin typeface="Malgun Gothic"/>
                <a:ea typeface="Malgun Gothic"/>
                <a:cs typeface="Malgun Gothic"/>
                <a:sym typeface="Malgun Gothic"/>
              </a:rPr>
              <a:t>.</a:t>
            </a: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76200">
              <a:spcBef>
                <a:spcPts val="479"/>
              </a:spcBef>
              <a:buClr>
                <a:schemeClr val="dk1"/>
              </a:buClr>
              <a:buSzPts val="2400"/>
            </a:pP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360" marR="0" lvl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000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9" name="Google Shape;289;p53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69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4"/>
          <p:cNvSpPr txBox="1"/>
          <p:nvPr/>
        </p:nvSpPr>
        <p:spPr>
          <a:xfrm>
            <a:off x="623695" y="25019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Solution (4/7)</a:t>
            </a:r>
            <a:endParaRPr sz="2800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54"/>
          <p:cNvSpPr txBox="1"/>
          <p:nvPr/>
        </p:nvSpPr>
        <p:spPr>
          <a:xfrm>
            <a:off x="236501" y="946359"/>
            <a:ext cx="115116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We use the attention modules described in [10] as α</a:t>
            </a:r>
            <a:r>
              <a:rPr lang="en-US" sz="2400" b="1" baseline="-250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F</a:t>
            </a:r>
            <a:r>
              <a:rPr lang="en-US" sz="2400" b="1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 as it is highly intuitive and shows good performance. </a:t>
            </a: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The attention module adaptively recalibrates channel-wise feature responses by explicitly modeling interdependencies between channels.</a:t>
            </a:r>
          </a:p>
          <a:p>
            <a:pPr marL="76200" lvl="0" algn="l" rtl="0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457200" lvl="0" indent="0" algn="l" rtl="0">
              <a:spcBef>
                <a:spcPts val="479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457200" lvl="0" indent="-381000">
              <a:spcBef>
                <a:spcPts val="479"/>
              </a:spcBef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Attention module has 2 nodes (3 connections) and 3 operations, so α</a:t>
            </a:r>
            <a:r>
              <a:rPr lang="en-US" sz="2400" b="1" baseline="-25000" dirty="0">
                <a:solidFill>
                  <a:schemeClr val="dk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F</a:t>
            </a:r>
            <a:r>
              <a:rPr lang="en-US" sz="2400" b="1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 ∈ ℝ</a:t>
            </a:r>
            <a:r>
              <a:rPr lang="en-US" sz="2400" b="1" baseline="300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3*3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.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457200" lvl="0" indent="0" algn="l" rtl="0">
              <a:spcBef>
                <a:spcPts val="479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0" lvl="0" indent="0" algn="l" rtl="0">
              <a:spcBef>
                <a:spcPts val="479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0" lvl="0" indent="0" algn="l" rtl="0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6" name="Google Shape;296;p54"/>
          <p:cNvSpPr/>
          <p:nvPr/>
        </p:nvSpPr>
        <p:spPr>
          <a:xfrm>
            <a:off x="7418700" y="4469745"/>
            <a:ext cx="4149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4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3332" y="6148566"/>
            <a:ext cx="94896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[10]: J. Hu, L. Shen, and G. Sun, “Squeeze-and-excitation networks,” in Proceedings of the IEEE conference on computer vision and pattern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recognition, pp. 7132–7141, 2018.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5"/>
          <p:cNvSpPr txBox="1"/>
          <p:nvPr/>
        </p:nvSpPr>
        <p:spPr>
          <a:xfrm>
            <a:off x="623695" y="25019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Solution (5/7)</a:t>
            </a:r>
            <a:endParaRPr sz="2800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55"/>
          <p:cNvSpPr txBox="1"/>
          <p:nvPr/>
        </p:nvSpPr>
        <p:spPr>
          <a:xfrm>
            <a:off x="158061" y="533731"/>
            <a:ext cx="108498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Reduction ratio r is a hyper-parameter that allows us to vary the capacity and computational cost of the attention module in the network.</a:t>
            </a:r>
            <a:endParaRPr sz="2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</p:txBody>
      </p:sp>
      <p:sp>
        <p:nvSpPr>
          <p:cNvPr id="304" name="Google Shape;304;p55"/>
          <p:cNvSpPr/>
          <p:nvPr/>
        </p:nvSpPr>
        <p:spPr>
          <a:xfrm>
            <a:off x="7418700" y="4469745"/>
            <a:ext cx="4149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55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55"/>
          <p:cNvSpPr txBox="1"/>
          <p:nvPr/>
        </p:nvSpPr>
        <p:spPr>
          <a:xfrm>
            <a:off x="2630914" y="5678859"/>
            <a:ext cx="86901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6. The schema of attention module. ’FC’ represents fully-connected layer. 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71367" y="2529572"/>
            <a:ext cx="1500398" cy="22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Global Pooling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821566" y="2755815"/>
            <a:ext cx="0" cy="25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71367" y="3021859"/>
            <a:ext cx="1500398" cy="22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FC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831027" y="3244301"/>
            <a:ext cx="0" cy="25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80828" y="3511099"/>
            <a:ext cx="1500398" cy="22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ReLU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21566" y="3737342"/>
            <a:ext cx="0" cy="25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80828" y="3999237"/>
            <a:ext cx="1500398" cy="22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FC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817655" y="4225480"/>
            <a:ext cx="0" cy="25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80828" y="4493227"/>
            <a:ext cx="1500398" cy="22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Sigmoid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817655" y="4729622"/>
            <a:ext cx="0" cy="25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080828" y="4984719"/>
            <a:ext cx="1500398" cy="22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Reshape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817655" y="2275048"/>
            <a:ext cx="0" cy="25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17655" y="5210962"/>
            <a:ext cx="0" cy="25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2961" y="2020524"/>
            <a:ext cx="728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Input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39813" y="5379749"/>
            <a:ext cx="728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Output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0294" y="2235134"/>
            <a:ext cx="937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H*W*C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0294" y="2755815"/>
            <a:ext cx="937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1*1*C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42733" y="3245850"/>
            <a:ext cx="937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1*1*C/r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42733" y="3744713"/>
            <a:ext cx="937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1*1*C/r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42733" y="4226216"/>
            <a:ext cx="937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1*1*C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42733" y="4737211"/>
            <a:ext cx="937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1*1*C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42733" y="5197623"/>
            <a:ext cx="937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H*W*C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6"/>
          <p:cNvSpPr txBox="1"/>
          <p:nvPr/>
        </p:nvSpPr>
        <p:spPr>
          <a:xfrm>
            <a:off x="623695" y="25019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Solution (6/7)</a:t>
            </a:r>
            <a:endParaRPr sz="2800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56"/>
          <p:cNvSpPr txBox="1"/>
          <p:nvPr/>
        </p:nvSpPr>
        <p:spPr>
          <a:xfrm>
            <a:off x="87152" y="896682"/>
            <a:ext cx="11828328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Rather than passing redundant information to both inputs of the first cell of the neural network, I propose applying two different transformations to  the  input  image. </a:t>
            </a:r>
          </a:p>
          <a:p>
            <a:pPr marL="360" marR="0" lvl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b="1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1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Passing  the  first  transformed  image to the first cell as the first input,  and the second transformed image to the first cell as the second input.</a:t>
            </a:r>
          </a:p>
          <a:p>
            <a:pPr marL="360" marR="0" lvl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b="1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1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457200" lvl="0" indent="-381000" algn="l" rtl="0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In this way, different information is passed to the first cell of the neural network. </a:t>
            </a:r>
            <a:endParaRPr sz="2400" b="1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1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4" name="Google Shape;314;p56"/>
          <p:cNvSpPr/>
          <p:nvPr/>
        </p:nvSpPr>
        <p:spPr>
          <a:xfrm>
            <a:off x="7418700" y="4469745"/>
            <a:ext cx="4149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6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7"/>
          <p:cNvSpPr txBox="1"/>
          <p:nvPr/>
        </p:nvSpPr>
        <p:spPr>
          <a:xfrm>
            <a:off x="622885" y="173382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Solution (7/7)</a:t>
            </a:r>
            <a:endParaRPr sz="2800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4354237" y="4415157"/>
            <a:ext cx="4149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57"/>
          <p:cNvSpPr txBox="1"/>
          <p:nvPr/>
        </p:nvSpPr>
        <p:spPr>
          <a:xfrm>
            <a:off x="2236654" y="5804174"/>
            <a:ext cx="86901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326" name="Google Shape;326;p57"/>
          <p:cNvSpPr txBox="1"/>
          <p:nvPr/>
        </p:nvSpPr>
        <p:spPr>
          <a:xfrm>
            <a:off x="3273093" y="6117635"/>
            <a:ext cx="11516233" cy="208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Fig. 7. Comparison of single-stem and dual-stem approach. 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1031" y="1183704"/>
            <a:ext cx="1500398" cy="182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Input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24295" y="1359817"/>
            <a:ext cx="2178" cy="20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91031" y="1573582"/>
            <a:ext cx="1500398" cy="182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2-D Convolution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78826" y="1957848"/>
            <a:ext cx="1490937" cy="182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Batch Normalization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78826" y="2362736"/>
            <a:ext cx="1500398" cy="1828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ReLU</a:t>
            </a:r>
            <a:endParaRPr lang="en-US" sz="1050" dirty="0"/>
          </a:p>
        </p:txBody>
      </p:sp>
      <p:sp>
        <p:nvSpPr>
          <p:cNvPr id="35" name="Rectangle 34"/>
          <p:cNvSpPr/>
          <p:nvPr/>
        </p:nvSpPr>
        <p:spPr>
          <a:xfrm>
            <a:off x="6069365" y="2742367"/>
            <a:ext cx="1500398" cy="1828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2-D Convolution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112796" y="3140902"/>
            <a:ext cx="1485888" cy="1828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  <a:p>
            <a:pPr algn="ctr"/>
            <a:r>
              <a:rPr lang="en-US" sz="1050" dirty="0"/>
              <a:t>Batch Normalization</a:t>
            </a:r>
          </a:p>
          <a:p>
            <a:pPr algn="ctr"/>
            <a:endParaRPr lang="en-US" sz="1050" b="1" dirty="0"/>
          </a:p>
        </p:txBody>
      </p:sp>
      <p:sp>
        <p:nvSpPr>
          <p:cNvPr id="129" name="Rectangle 128"/>
          <p:cNvSpPr/>
          <p:nvPr/>
        </p:nvSpPr>
        <p:spPr>
          <a:xfrm>
            <a:off x="6069365" y="4281555"/>
            <a:ext cx="1490937" cy="1828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Batch Normalization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6069365" y="3517038"/>
            <a:ext cx="1500398" cy="1828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ReLU</a:t>
            </a:r>
            <a:endParaRPr lang="en-US" sz="1050" dirty="0"/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6824295" y="1755945"/>
            <a:ext cx="2178" cy="20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6824294" y="2153061"/>
            <a:ext cx="2178" cy="20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6821307" y="2549311"/>
            <a:ext cx="2178" cy="20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6828007" y="2930435"/>
            <a:ext cx="2178" cy="20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6829720" y="3318794"/>
            <a:ext cx="2178" cy="20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6817386" y="3699918"/>
            <a:ext cx="2178" cy="20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6098286" y="3904566"/>
            <a:ext cx="1500398" cy="1828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2-D Convolution</a:t>
            </a:r>
          </a:p>
        </p:txBody>
      </p:sp>
      <p:cxnSp>
        <p:nvCxnSpPr>
          <p:cNvPr id="145" name="Straight Arrow Connector 144"/>
          <p:cNvCxnSpPr/>
          <p:nvPr/>
        </p:nvCxnSpPr>
        <p:spPr>
          <a:xfrm flipH="1">
            <a:off x="7484512" y="4820516"/>
            <a:ext cx="4636" cy="237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6110504" y="4659184"/>
            <a:ext cx="1490472" cy="182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1</a:t>
            </a:r>
            <a:r>
              <a:rPr lang="en-US" sz="1050" baseline="30000" dirty="0"/>
              <a:t>st</a:t>
            </a:r>
            <a:r>
              <a:rPr lang="en-US" sz="1050" dirty="0"/>
              <a:t> Cell</a:t>
            </a:r>
            <a:endParaRPr lang="en-US" sz="1050" baseline="30000" dirty="0"/>
          </a:p>
        </p:txBody>
      </p:sp>
      <p:sp>
        <p:nvSpPr>
          <p:cNvPr id="151" name="Rectangle 150"/>
          <p:cNvSpPr/>
          <p:nvPr/>
        </p:nvSpPr>
        <p:spPr>
          <a:xfrm>
            <a:off x="6098286" y="5069573"/>
            <a:ext cx="1500398" cy="182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2</a:t>
            </a:r>
            <a:r>
              <a:rPr lang="en-US" sz="1050" baseline="30000" dirty="0"/>
              <a:t>nd</a:t>
            </a:r>
            <a:r>
              <a:rPr lang="en-US" sz="1050" dirty="0"/>
              <a:t> Cell</a:t>
            </a:r>
            <a:endParaRPr lang="en-US" sz="1050" baseline="30000" dirty="0"/>
          </a:p>
        </p:txBody>
      </p:sp>
      <p:sp>
        <p:nvSpPr>
          <p:cNvPr id="152" name="Rectangle 151"/>
          <p:cNvSpPr/>
          <p:nvPr/>
        </p:nvSpPr>
        <p:spPr>
          <a:xfrm>
            <a:off x="6086068" y="5447790"/>
            <a:ext cx="1500398" cy="182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Rest of the network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6076273" y="5835318"/>
            <a:ext cx="1500398" cy="182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Output</a:t>
            </a:r>
          </a:p>
        </p:txBody>
      </p:sp>
      <p:cxnSp>
        <p:nvCxnSpPr>
          <p:cNvPr id="168" name="Straight Arrow Connector 167"/>
          <p:cNvCxnSpPr/>
          <p:nvPr/>
        </p:nvCxnSpPr>
        <p:spPr>
          <a:xfrm>
            <a:off x="6825829" y="4071277"/>
            <a:ext cx="2178" cy="20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6456235" y="4451047"/>
            <a:ext cx="2178" cy="20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6451616" y="5253148"/>
            <a:ext cx="2178" cy="20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6812655" y="5630670"/>
            <a:ext cx="2178" cy="20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rot="16200000" flipH="1">
            <a:off x="7500959" y="4913561"/>
            <a:ext cx="320937" cy="1499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/>
          <p:nvPr/>
        </p:nvCxnSpPr>
        <p:spPr>
          <a:xfrm rot="5400000">
            <a:off x="7442200" y="5159275"/>
            <a:ext cx="316507" cy="27186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Elbow Connector 230"/>
          <p:cNvCxnSpPr/>
          <p:nvPr/>
        </p:nvCxnSpPr>
        <p:spPr>
          <a:xfrm rot="5400000" flipH="1" flipV="1">
            <a:off x="5878477" y="4465562"/>
            <a:ext cx="317419" cy="288335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5893019" y="4750624"/>
            <a:ext cx="0" cy="188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V="1">
            <a:off x="5893019" y="4934713"/>
            <a:ext cx="565394" cy="4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H="1">
            <a:off x="6451616" y="4925068"/>
            <a:ext cx="6797" cy="144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Rectangle 267"/>
          <p:cNvSpPr/>
          <p:nvPr/>
        </p:nvSpPr>
        <p:spPr>
          <a:xfrm>
            <a:off x="4037081" y="1184988"/>
            <a:ext cx="1500398" cy="182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Input</a:t>
            </a:r>
          </a:p>
        </p:txBody>
      </p:sp>
      <p:cxnSp>
        <p:nvCxnSpPr>
          <p:cNvPr id="269" name="Straight Arrow Connector 268"/>
          <p:cNvCxnSpPr/>
          <p:nvPr/>
        </p:nvCxnSpPr>
        <p:spPr>
          <a:xfrm>
            <a:off x="4770345" y="1361101"/>
            <a:ext cx="2178" cy="20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ctangle 269"/>
          <p:cNvSpPr/>
          <p:nvPr/>
        </p:nvSpPr>
        <p:spPr>
          <a:xfrm>
            <a:off x="4037081" y="1574866"/>
            <a:ext cx="1500398" cy="182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2-D Convolution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4024876" y="1959132"/>
            <a:ext cx="1490937" cy="182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Batch Normalization</a:t>
            </a:r>
          </a:p>
        </p:txBody>
      </p:sp>
      <p:cxnSp>
        <p:nvCxnSpPr>
          <p:cNvPr id="272" name="Straight Arrow Connector 271"/>
          <p:cNvCxnSpPr/>
          <p:nvPr/>
        </p:nvCxnSpPr>
        <p:spPr>
          <a:xfrm>
            <a:off x="4770345" y="1757229"/>
            <a:ext cx="2178" cy="20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 flipH="1">
            <a:off x="5321595" y="2154414"/>
            <a:ext cx="3225" cy="213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Rectangle 273"/>
          <p:cNvSpPr/>
          <p:nvPr/>
        </p:nvSpPr>
        <p:spPr>
          <a:xfrm>
            <a:off x="4013953" y="2370261"/>
            <a:ext cx="1490472" cy="182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1</a:t>
            </a:r>
            <a:r>
              <a:rPr lang="en-US" sz="1050" baseline="30000" dirty="0"/>
              <a:t>st</a:t>
            </a:r>
            <a:r>
              <a:rPr lang="en-US" sz="1050" dirty="0"/>
              <a:t> Cell</a:t>
            </a:r>
            <a:endParaRPr lang="en-US" sz="1050" baseline="30000" dirty="0"/>
          </a:p>
        </p:txBody>
      </p:sp>
      <p:sp>
        <p:nvSpPr>
          <p:cNvPr id="275" name="Rectangle 274"/>
          <p:cNvSpPr/>
          <p:nvPr/>
        </p:nvSpPr>
        <p:spPr>
          <a:xfrm>
            <a:off x="3989517" y="2741993"/>
            <a:ext cx="1500398" cy="182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2</a:t>
            </a:r>
            <a:r>
              <a:rPr lang="en-US" sz="1050" baseline="30000" dirty="0"/>
              <a:t>nd</a:t>
            </a:r>
            <a:r>
              <a:rPr lang="en-US" sz="1050" dirty="0"/>
              <a:t> Cell</a:t>
            </a:r>
            <a:endParaRPr lang="en-US" sz="1050" baseline="30000" dirty="0"/>
          </a:p>
        </p:txBody>
      </p:sp>
      <p:sp>
        <p:nvSpPr>
          <p:cNvPr id="276" name="Rectangle 275"/>
          <p:cNvSpPr/>
          <p:nvPr/>
        </p:nvSpPr>
        <p:spPr>
          <a:xfrm>
            <a:off x="3989517" y="3119332"/>
            <a:ext cx="1500398" cy="182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Rest of the network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3989517" y="3508641"/>
            <a:ext cx="1500398" cy="182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Output</a:t>
            </a:r>
          </a:p>
        </p:txBody>
      </p:sp>
      <p:cxnSp>
        <p:nvCxnSpPr>
          <p:cNvPr id="278" name="Straight Arrow Connector 277"/>
          <p:cNvCxnSpPr/>
          <p:nvPr/>
        </p:nvCxnSpPr>
        <p:spPr>
          <a:xfrm>
            <a:off x="4351598" y="2914684"/>
            <a:ext cx="2178" cy="20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>
            <a:off x="4770344" y="3303210"/>
            <a:ext cx="2178" cy="20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4352059" y="2134577"/>
            <a:ext cx="2178" cy="234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Elbow Connector 285"/>
          <p:cNvCxnSpPr/>
          <p:nvPr/>
        </p:nvCxnSpPr>
        <p:spPr>
          <a:xfrm rot="5400000" flipH="1" flipV="1">
            <a:off x="3771662" y="2148281"/>
            <a:ext cx="317419" cy="288335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flipV="1">
            <a:off x="3786204" y="2617432"/>
            <a:ext cx="565394" cy="4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 flipH="1">
            <a:off x="4344801" y="2607787"/>
            <a:ext cx="6797" cy="144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3786204" y="2419366"/>
            <a:ext cx="0" cy="198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Elbow Connector 291"/>
          <p:cNvCxnSpPr/>
          <p:nvPr/>
        </p:nvCxnSpPr>
        <p:spPr>
          <a:xfrm rot="16200000" flipH="1">
            <a:off x="7383586" y="3330968"/>
            <a:ext cx="309385" cy="2799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7678277" y="3613437"/>
            <a:ext cx="0" cy="850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Elbow Connector 293"/>
          <p:cNvCxnSpPr/>
          <p:nvPr/>
        </p:nvCxnSpPr>
        <p:spPr>
          <a:xfrm rot="5400000">
            <a:off x="7482700" y="4458136"/>
            <a:ext cx="217487" cy="180513"/>
          </a:xfrm>
          <a:prstGeom prst="bentConnector3">
            <a:avLst>
              <a:gd name="adj1" fmla="val 369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Elbow Connector 294"/>
          <p:cNvCxnSpPr/>
          <p:nvPr/>
        </p:nvCxnSpPr>
        <p:spPr>
          <a:xfrm rot="16200000" flipH="1">
            <a:off x="5353366" y="2601162"/>
            <a:ext cx="266958" cy="18896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Elbow Connector 296"/>
          <p:cNvCxnSpPr/>
          <p:nvPr/>
        </p:nvCxnSpPr>
        <p:spPr>
          <a:xfrm rot="5400000">
            <a:off x="5278956" y="2827144"/>
            <a:ext cx="308670" cy="2975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5321595" y="2553141"/>
            <a:ext cx="0" cy="188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4153952" y="877211"/>
            <a:ext cx="3524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Single Stem                        Dual 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 txBox="1"/>
          <p:nvPr/>
        </p:nvSpPr>
        <p:spPr>
          <a:xfrm>
            <a:off x="623520" y="44640"/>
            <a:ext cx="1094472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of Contents</a:t>
            </a:r>
            <a:endParaRPr sz="28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1" name="Google Shape;191;p41"/>
          <p:cNvSpPr txBox="1"/>
          <p:nvPr/>
        </p:nvSpPr>
        <p:spPr>
          <a:xfrm>
            <a:off x="609630" y="1146065"/>
            <a:ext cx="109725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❖"/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❖"/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Contribution</a:t>
            </a:r>
          </a:p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❖"/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Related Work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Problems in Differentiable Architecture Search (DARTS)</a:t>
            </a: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Solution</a:t>
            </a: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/>
                <a:ea typeface="Malgun Gothic"/>
                <a:cs typeface="Times New Roman"/>
                <a:sym typeface="Times New Roman"/>
              </a:rPr>
              <a:t>Bibliography</a:t>
            </a: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2" name="Google Shape;192;p41"/>
          <p:cNvSpPr txBox="1"/>
          <p:nvPr/>
        </p:nvSpPr>
        <p:spPr>
          <a:xfrm>
            <a:off x="4787280" y="6669360"/>
            <a:ext cx="284436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9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Results (1/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77" name="Google Shape;477;p59"/>
          <p:cNvSpPr txBox="1"/>
          <p:nvPr/>
        </p:nvSpPr>
        <p:spPr>
          <a:xfrm>
            <a:off x="609480" y="993960"/>
            <a:ext cx="109725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CIFAR-10 [11]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78" name="Google Shape;478;p59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1247478" y="6278040"/>
            <a:ext cx="904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[11]: A. Krizhevsky, G. Hinton, et al., “Learning multiple layers of features from tiny images,” tech. rep., Citeseer, 2009. 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0" name="Google Shape;480;p5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088" y="1463200"/>
            <a:ext cx="7438674" cy="4814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1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Results (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86" name="Google Shape;486;p60"/>
          <p:cNvSpPr txBox="1"/>
          <p:nvPr/>
        </p:nvSpPr>
        <p:spPr>
          <a:xfrm>
            <a:off x="609480" y="993960"/>
            <a:ext cx="109725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CIFAR-10 [11]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87" name="Google Shape;487;p60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8" name="Google Shape;488;p60"/>
          <p:cNvSpPr/>
          <p:nvPr/>
        </p:nvSpPr>
        <p:spPr>
          <a:xfrm>
            <a:off x="1247478" y="6278040"/>
            <a:ext cx="904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[11]: A. Krizhevsky, G. Hinton, et al., “Learning multiple layers of features from tiny images,” tech. rep., Citeseer, 2009. 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9" name="Google Shape;489;p6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145" y="1483500"/>
            <a:ext cx="8451960" cy="468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1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Results (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5" name="Google Shape;495;p61"/>
          <p:cNvSpPr txBox="1"/>
          <p:nvPr/>
        </p:nvSpPr>
        <p:spPr>
          <a:xfrm>
            <a:off x="609475" y="993950"/>
            <a:ext cx="10972500" cy="52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CIFAR-10 [11]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6" name="Google Shape;496;p61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7" name="Google Shape;497;p61"/>
          <p:cNvSpPr/>
          <p:nvPr/>
        </p:nvSpPr>
        <p:spPr>
          <a:xfrm>
            <a:off x="1247478" y="6278040"/>
            <a:ext cx="904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[11]: A. Krizhevsky, G. Hinton, et al., “Learning multiple layers of features from tiny images,” tech. rep., Citeseer, 2009. 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8" name="Google Shape;498;p6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450" y="1448575"/>
            <a:ext cx="8905476" cy="4650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2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Results (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4" name="Google Shape;504;p62"/>
          <p:cNvSpPr txBox="1"/>
          <p:nvPr/>
        </p:nvSpPr>
        <p:spPr>
          <a:xfrm>
            <a:off x="609480" y="993960"/>
            <a:ext cx="109725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CIFAR-100 [11]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5" name="Google Shape;505;p62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6" name="Google Shape;506;p62"/>
          <p:cNvSpPr/>
          <p:nvPr/>
        </p:nvSpPr>
        <p:spPr>
          <a:xfrm>
            <a:off x="7533962" y="1771564"/>
            <a:ext cx="2445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*: Search cost on CIFAR-10.</a:t>
            </a:r>
            <a:endParaRPr/>
          </a:p>
        </p:txBody>
      </p:sp>
      <p:sp>
        <p:nvSpPr>
          <p:cNvPr id="507" name="Google Shape;507;p62"/>
          <p:cNvSpPr/>
          <p:nvPr/>
        </p:nvSpPr>
        <p:spPr>
          <a:xfrm>
            <a:off x="1011808" y="6249340"/>
            <a:ext cx="904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[11]: A. Krizhevsky, G. Hinton, et al., “Learning multiple layers of features from tiny images,” tech. rep., Citeseer, 2009. 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8" name="Google Shape;508;p6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238" y="1380475"/>
            <a:ext cx="8606376" cy="4868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8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3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Results (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14" name="Google Shape;514;p63"/>
          <p:cNvSpPr txBox="1"/>
          <p:nvPr/>
        </p:nvSpPr>
        <p:spPr>
          <a:xfrm>
            <a:off x="609480" y="993960"/>
            <a:ext cx="109725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CIFAR-100 [11]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15" name="Google Shape;515;p63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63"/>
          <p:cNvSpPr/>
          <p:nvPr/>
        </p:nvSpPr>
        <p:spPr>
          <a:xfrm>
            <a:off x="1501742" y="6027651"/>
            <a:ext cx="4122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517" name="Google Shape;517;p63"/>
          <p:cNvSpPr/>
          <p:nvPr/>
        </p:nvSpPr>
        <p:spPr>
          <a:xfrm>
            <a:off x="1011808" y="6249340"/>
            <a:ext cx="904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[11]: A. Krizhevsky, G. Hinton, et al., “Learning multiple layers of features from tiny images,” tech. rep., Citeseer, 2009. 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8" name="Google Shape;518;p6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025" y="1395875"/>
            <a:ext cx="7788576" cy="452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4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4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Results (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24" name="Google Shape;524;p64"/>
          <p:cNvSpPr txBox="1"/>
          <p:nvPr/>
        </p:nvSpPr>
        <p:spPr>
          <a:xfrm>
            <a:off x="609480" y="993960"/>
            <a:ext cx="109725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CIFAR-100 [11]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25" name="Google Shape;525;p64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6" name="Google Shape;526;p64"/>
          <p:cNvSpPr/>
          <p:nvPr/>
        </p:nvSpPr>
        <p:spPr>
          <a:xfrm>
            <a:off x="1501742" y="6027651"/>
            <a:ext cx="4122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527" name="Google Shape;527;p64"/>
          <p:cNvSpPr/>
          <p:nvPr/>
        </p:nvSpPr>
        <p:spPr>
          <a:xfrm>
            <a:off x="1011808" y="6249340"/>
            <a:ext cx="904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[11]: A. Krizhevsky, G. Hinton, et al., “Learning multiple layers of features from tiny images,” tech. rep., Citeseer, 2009. 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8" name="Google Shape;528;p6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100" y="1453663"/>
            <a:ext cx="8147250" cy="4584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9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5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Results (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34" name="Google Shape;534;p65"/>
          <p:cNvSpPr txBox="1"/>
          <p:nvPr/>
        </p:nvSpPr>
        <p:spPr>
          <a:xfrm>
            <a:off x="609480" y="993960"/>
            <a:ext cx="109725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Fashion-MNIST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35" name="Google Shape;535;p65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6" name="Google Shape;536;p65"/>
          <p:cNvSpPr/>
          <p:nvPr/>
        </p:nvSpPr>
        <p:spPr>
          <a:xfrm>
            <a:off x="1228627" y="6249340"/>
            <a:ext cx="10168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[19]: H. Xiao, K. Rasul, and R.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Vollgraf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“Fashion-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mnist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 novel image dataset  for benchmarking machine learning algorithms,” 2017.</a:t>
            </a: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7" name="Google Shape;537;p6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950" y="1445025"/>
            <a:ext cx="8678100" cy="4804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4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7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Results (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52" name="Google Shape;552;p67"/>
          <p:cNvSpPr txBox="1"/>
          <p:nvPr/>
        </p:nvSpPr>
        <p:spPr>
          <a:xfrm>
            <a:off x="609480" y="993960"/>
            <a:ext cx="109725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COMP-CARS (W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eb-Natured)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[24]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53" name="Google Shape;553;p67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4" name="Google Shape;554;p67"/>
          <p:cNvSpPr/>
          <p:nvPr/>
        </p:nvSpPr>
        <p:spPr>
          <a:xfrm>
            <a:off x="1011510" y="6100830"/>
            <a:ext cx="105705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[24]: L. Yang, P. Luo, C. C. Loy, and X. Tang, “A large-scale car dataset for fine-grained categorization and verification,” 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CoRR, vol. abs/1506.08959, 2015.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5" name="Google Shape;555;p6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3175" y="1485613"/>
            <a:ext cx="8572500" cy="4520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6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8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Results (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61" name="Google Shape;561;p68"/>
          <p:cNvSpPr txBox="1"/>
          <p:nvPr/>
        </p:nvSpPr>
        <p:spPr>
          <a:xfrm>
            <a:off x="609480" y="993960"/>
            <a:ext cx="109725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COMP-CARS (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Surveillance-Natured)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[24]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62" name="Google Shape;562;p68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3" name="Google Shape;563;p68"/>
          <p:cNvSpPr/>
          <p:nvPr/>
        </p:nvSpPr>
        <p:spPr>
          <a:xfrm>
            <a:off x="1011510" y="6100830"/>
            <a:ext cx="105705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[24]: L. Yang, P. Luo, C. C. Loy, and X. Tang, “A large-scale car dataset for fine-grained categorization and verification,” 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CoRR, vol. abs/1506.08959, 2015.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4" name="Google Shape;564;p6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0" y="1421899"/>
            <a:ext cx="8572500" cy="464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9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Results (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70" name="Google Shape;570;p69"/>
          <p:cNvSpPr txBox="1"/>
          <p:nvPr/>
        </p:nvSpPr>
        <p:spPr>
          <a:xfrm>
            <a:off x="609480" y="993960"/>
            <a:ext cx="109725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MIO-TCD [27] 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71" name="Google Shape;571;p69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2" name="Google Shape;572;p69"/>
          <p:cNvSpPr/>
          <p:nvPr/>
        </p:nvSpPr>
        <p:spPr>
          <a:xfrm>
            <a:off x="1125270" y="6021559"/>
            <a:ext cx="101685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[27]: Z. Luo, F. Branchaud-Charron, C. Lemaire, J. Konrad, S. Li, A. Mishra, A. Achkar, J. Eichel, and P. Jodoin, “Mio-tcd: A new benchmark 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dataset for vehicle classification and localization,” IEEE Transactions on Image Processing, vol. 27, pp. 5129–5141, Oct 2018.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3" name="Google Shape;573;p6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900" y="1512749"/>
            <a:ext cx="8946600" cy="446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9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 txBox="1"/>
          <p:nvPr/>
        </p:nvSpPr>
        <p:spPr>
          <a:xfrm>
            <a:off x="623520" y="44640"/>
            <a:ext cx="1094472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Introduction(1/</a:t>
            </a:r>
            <a:r>
              <a:rPr lang="en-US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8" name="Google Shape;198;p42"/>
          <p:cNvSpPr txBox="1"/>
          <p:nvPr/>
        </p:nvSpPr>
        <p:spPr>
          <a:xfrm>
            <a:off x="232408" y="1006911"/>
            <a:ext cx="6498330" cy="511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classification is a fundamental computer vision task. </a:t>
            </a:r>
          </a:p>
          <a:p>
            <a:pPr marL="36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classification is employed in a number of different industries.</a:t>
            </a: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80046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popular industries that employ image classification are automobile, retail, security and healthcare industry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457560"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sz="20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Handcrafted deep neural networks have achieved great results on image classification.</a:t>
            </a:r>
          </a:p>
          <a:p>
            <a:pPr marL="360" marR="0" lvl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However, designing such networks requires substantial human effort.</a:t>
            </a: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9" name="Google Shape;199;p42"/>
          <p:cNvSpPr/>
          <p:nvPr/>
        </p:nvSpPr>
        <p:spPr>
          <a:xfrm>
            <a:off x="7632000" y="3609000"/>
            <a:ext cx="3710160" cy="5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1.  An example of image classification on Dog Breed dataset [1].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2"/>
          <p:cNvSpPr/>
          <p:nvPr/>
        </p:nvSpPr>
        <p:spPr>
          <a:xfrm>
            <a:off x="1579430" y="6165005"/>
            <a:ext cx="85896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2"/>
          <p:cNvSpPr txBox="1"/>
          <p:nvPr/>
        </p:nvSpPr>
        <p:spPr>
          <a:xfrm>
            <a:off x="4787280" y="6669360"/>
            <a:ext cx="284436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0413" y="1326600"/>
            <a:ext cx="5053320" cy="21934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54223" y="6254294"/>
            <a:ext cx="859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[1]: </a:t>
            </a:r>
            <a:r>
              <a:rPr lang="en-US" sz="1400" dirty="0">
                <a:hlinkClick r:id="rId4"/>
              </a:rPr>
              <a:t>https://github.com/floydhub/image-classification-template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0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Results (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79" name="Google Shape;579;p70"/>
          <p:cNvSpPr txBox="1"/>
          <p:nvPr/>
        </p:nvSpPr>
        <p:spPr>
          <a:xfrm>
            <a:off x="609580" y="872860"/>
            <a:ext cx="109725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Qualitative Results:</a:t>
            </a: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580" name="Google Shape;580;p70"/>
          <p:cNvGraphicFramePr/>
          <p:nvPr>
            <p:extLst>
              <p:ext uri="{D42A27DB-BD31-4B8C-83A1-F6EECF244321}">
                <p14:modId xmlns:p14="http://schemas.microsoft.com/office/powerpoint/2010/main" val="2408137766"/>
              </p:ext>
            </p:extLst>
          </p:nvPr>
        </p:nvGraphicFramePr>
        <p:xfrm>
          <a:off x="558570" y="1417885"/>
          <a:ext cx="10462375" cy="46770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80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1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8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5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Image</a:t>
                      </a:r>
                      <a:endParaRPr sz="16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Ours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DARTS[8]</a:t>
                      </a:r>
                      <a:endParaRPr sz="16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1" u="none" strike="noStrike" cap="none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SNAS[9]</a:t>
                      </a:r>
                      <a:endParaRPr sz="16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Ground Truth</a:t>
                      </a:r>
                      <a:endParaRPr sz="1600" b="1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/>
                        <a:t>Audi RS7</a:t>
                      </a:r>
                      <a:endParaRPr sz="1300" b="1" u="none" strike="noStrike" cap="none" dirty="0"/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u="none" strike="noStrike" cap="none"/>
                        <a:t>Audi RS5</a:t>
                      </a:r>
                      <a:endParaRPr sz="1300" b="0" u="none" strike="noStrike" cap="none"/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u="none" strike="noStrike" cap="none"/>
                        <a:t>Audi RS3</a:t>
                      </a:r>
                      <a:endParaRPr sz="1300" b="0" u="none" strike="noStrike" cap="none"/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Audi RS7</a:t>
                      </a:r>
                      <a:endParaRPr sz="1300" b="1" u="none" strike="noStrike" cap="none"/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Porsche Panamera</a:t>
                      </a:r>
                      <a:endParaRPr sz="1400" b="1" u="none" strike="noStrike" cap="none"/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Porsche Panamera Hybrid</a:t>
                      </a:r>
                      <a:endParaRPr sz="1400" b="0" u="none" strike="noStrike" cap="none"/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Porsche Panamera Hybrid</a:t>
                      </a:r>
                      <a:endParaRPr sz="1400" b="0" u="none" strike="noStrike" cap="none"/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dk1"/>
                          </a:solidFill>
                        </a:rPr>
                        <a:t>Porsche Panamera</a:t>
                      </a:r>
                      <a:endParaRPr sz="1400" b="1" u="none" strike="noStrike" cap="none" dirty="0"/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81" name="Google Shape;581;p70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2" name="Google Shape;582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570" y="1796712"/>
            <a:ext cx="4280450" cy="205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570" y="3850611"/>
            <a:ext cx="4280450" cy="2244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5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3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trike="noStrik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Results </a:t>
            </a: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(12/12)</a:t>
            </a:r>
            <a:endParaRPr sz="2800" b="0" strike="noStrik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78" name="Google Shape;378;p63"/>
          <p:cNvSpPr txBox="1"/>
          <p:nvPr/>
        </p:nvSpPr>
        <p:spPr>
          <a:xfrm>
            <a:off x="609580" y="872860"/>
            <a:ext cx="109725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379" name="Google Shape;379;p63"/>
          <p:cNvGraphicFramePr/>
          <p:nvPr>
            <p:extLst>
              <p:ext uri="{D42A27DB-BD31-4B8C-83A1-F6EECF244321}">
                <p14:modId xmlns:p14="http://schemas.microsoft.com/office/powerpoint/2010/main" val="3615289109"/>
              </p:ext>
            </p:extLst>
          </p:nvPr>
        </p:nvGraphicFramePr>
        <p:xfrm>
          <a:off x="623520" y="1379510"/>
          <a:ext cx="10462375" cy="4677075"/>
        </p:xfrm>
        <a:graphic>
          <a:graphicData uri="http://schemas.openxmlformats.org/drawingml/2006/table">
            <a:tbl>
              <a:tblPr>
                <a:noFill/>
                <a:tableStyleId>{82339345-5B22-4223-A291-87DB3F3D0F86}</a:tableStyleId>
              </a:tblPr>
              <a:tblGrid>
                <a:gridCol w="4280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1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8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5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Image</a:t>
                      </a:r>
                      <a:endParaRPr sz="16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Ours</a:t>
                      </a:r>
                      <a:endParaRPr sz="16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DARTS[8]</a:t>
                      </a:r>
                      <a:endParaRPr sz="16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SNAS[9]</a:t>
                      </a:r>
                      <a:endParaRPr sz="16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Ground</a:t>
                      </a:r>
                      <a:r>
                        <a:rPr lang="en-US" sz="1600" b="1" baseline="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Truth</a:t>
                      </a:r>
                      <a:endParaRPr sz="1600" b="1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Cadillac ATS</a:t>
                      </a:r>
                      <a:endParaRPr sz="1300" b="1" u="none" strike="noStrike" cap="none"/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dirty="0"/>
                        <a:t>Cadillac ATS-L</a:t>
                      </a:r>
                      <a:endParaRPr sz="1300" b="0" u="none" strike="noStrike" cap="none" dirty="0"/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dirty="0"/>
                        <a:t>Cadillac ATS-L</a:t>
                      </a:r>
                      <a:endParaRPr sz="1300" b="0" u="none" strike="noStrike" cap="none" dirty="0"/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Cadillac ATS</a:t>
                      </a:r>
                      <a:endParaRPr sz="1300" b="1" u="none" strike="noStrike" cap="none"/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Zhonghua H330</a:t>
                      </a:r>
                      <a:endParaRPr b="1"/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>
                          <a:solidFill>
                            <a:schemeClr val="dk1"/>
                          </a:solidFill>
                        </a:rPr>
                        <a:t>Zhonghua H320</a:t>
                      </a:r>
                      <a:endParaRPr b="0"/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dirty="0" err="1">
                          <a:solidFill>
                            <a:schemeClr val="dk1"/>
                          </a:solidFill>
                        </a:rPr>
                        <a:t>Zhonghua</a:t>
                      </a:r>
                      <a:r>
                        <a:rPr lang="en-US" b="0" dirty="0">
                          <a:solidFill>
                            <a:schemeClr val="dk1"/>
                          </a:solidFill>
                        </a:rPr>
                        <a:t> H320</a:t>
                      </a:r>
                      <a:endParaRPr b="0" dirty="0"/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err="1">
                          <a:solidFill>
                            <a:schemeClr val="dk1"/>
                          </a:solidFill>
                        </a:rPr>
                        <a:t>Zhonghua</a:t>
                      </a:r>
                      <a:r>
                        <a:rPr lang="en-US" b="1" dirty="0">
                          <a:solidFill>
                            <a:schemeClr val="dk1"/>
                          </a:solidFill>
                        </a:rPr>
                        <a:t> H330</a:t>
                      </a:r>
                      <a:endParaRPr b="1" dirty="0"/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80" name="Google Shape;380;p63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strike="noStrik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000" b="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1" name="Google Shape;38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300" y="1755474"/>
            <a:ext cx="4265675" cy="204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301" y="3812235"/>
            <a:ext cx="4265674" cy="22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6"/>
          <p:cNvSpPr txBox="1"/>
          <p:nvPr/>
        </p:nvSpPr>
        <p:spPr>
          <a:xfrm>
            <a:off x="604666" y="170816"/>
            <a:ext cx="1094472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 (1/1</a:t>
            </a:r>
            <a:r>
              <a:rPr lang="en-US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p66"/>
          <p:cNvSpPr txBox="1"/>
          <p:nvPr/>
        </p:nvSpPr>
        <p:spPr>
          <a:xfrm>
            <a:off x="251802" y="633227"/>
            <a:ext cx="11335532" cy="5388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/>
            <a:endParaRPr lang="en-US" sz="32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lvl="0" indent="-342720">
              <a:spcBef>
                <a:spcPts val="479"/>
              </a:spcBef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Based on the proven success of fine-tuning in manually designed architectures, we propose to fine-tune DARTS by adding fixed operations.</a:t>
            </a:r>
          </a:p>
          <a:p>
            <a:pPr marL="360" lvl="0">
              <a:spcBef>
                <a:spcPts val="479"/>
              </a:spcBef>
              <a:buSzPts val="2400"/>
            </a:pPr>
            <a:endParaRPr lang="en-US"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3080" lvl="0" indent="-342720">
              <a:spcBef>
                <a:spcPts val="479"/>
              </a:spcBef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These operations are independent of the approximations used in DARTS, so it results in superior performance. </a:t>
            </a:r>
          </a:p>
          <a:p>
            <a:pPr marL="360" lvl="0">
              <a:spcBef>
                <a:spcPts val="479"/>
              </a:spcBef>
              <a:buSzPts val="2400"/>
            </a:pPr>
            <a:endParaRPr lang="en-US"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3080" lvl="0" indent="-342720">
              <a:spcBef>
                <a:spcPts val="479"/>
              </a:spcBef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Contrary to DARTS, we use a dual-stem approach at the inputs of the first cell.</a:t>
            </a:r>
            <a:endParaRPr lang="en-US"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60" lvl="0">
              <a:spcBef>
                <a:spcPts val="479"/>
              </a:spcBef>
              <a:buSzPts val="2400"/>
            </a:pPr>
            <a:endParaRPr lang="en-US"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3080" lvl="0" indent="-342720">
              <a:spcBef>
                <a:spcPts val="479"/>
              </a:spcBef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We were able to obtain state-of-the-art results on Fashion-MNIST, COMP-CARS and MIO-TCD datasets while our results on other datasets were also competitive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000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07" name="Google Shape;407;p66"/>
          <p:cNvSpPr txBox="1"/>
          <p:nvPr/>
        </p:nvSpPr>
        <p:spPr>
          <a:xfrm>
            <a:off x="4787280" y="6669360"/>
            <a:ext cx="284436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strike="noStrik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000" b="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7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Bibliography</a:t>
            </a:r>
            <a:r>
              <a:rPr lang="en-US" sz="2800" b="1" strike="noStrik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(1/3)</a:t>
            </a:r>
            <a:endParaRPr sz="2800" b="0" strike="noStrik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3" name="Google Shape;413;p67"/>
          <p:cNvSpPr txBox="1"/>
          <p:nvPr/>
        </p:nvSpPr>
        <p:spPr>
          <a:xfrm>
            <a:off x="425936" y="897653"/>
            <a:ext cx="11018203" cy="518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[1]:  </a:t>
            </a:r>
            <a:r>
              <a:rPr lang="en-US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https://github.com/floydhub/image-classification-template.</a:t>
            </a:r>
            <a:endParaRPr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[2]: 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Park, J., Woo, S., Lee, J. Y., &amp; </a:t>
            </a:r>
            <a:r>
              <a:rPr lang="en-US" dirty="0" err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Kweon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I. S. (2018). Bam: Bottleneck attention module. </a:t>
            </a:r>
            <a:r>
              <a:rPr lang="en-US" i="1" dirty="0" err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arXiv</a:t>
            </a:r>
            <a:r>
              <a:rPr lang="en-US" i="1" dirty="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preprint 	arXiv:1807.06514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>
              <a:spcBef>
                <a:spcPts val="400"/>
              </a:spcBef>
            </a:pPr>
            <a:r>
              <a:rPr lang="en-US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[3]: 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Zoph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V.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Vasudevan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J.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Shlens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and Q. V. Le, “Learning transferable architectures for scalable image recognition,” in Proceedings of the            	IEEE conference on computer vision and pattern recognition, pp. 8697–	8710, 2018.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>
              <a:spcBef>
                <a:spcPts val="400"/>
              </a:spcBef>
            </a:pPr>
            <a:r>
              <a:rPr lang="en-US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[4]: 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E. Real, A. Aggarwal, Y. Huang, and Q. V. Le., “Regularized evolution for image classifier architecture search,” in AAAI, 2018.</a:t>
            </a:r>
          </a:p>
          <a:p>
            <a:pPr marL="457200" lvl="0">
              <a:spcBef>
                <a:spcPts val="400"/>
              </a:spcBef>
            </a:pPr>
            <a:r>
              <a:rPr lang="en-US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[5]: 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C. Liu, B.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Zoph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M. Neumann, J.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Shlens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W. Hua, L.-J. Li, L.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Fei-Fei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A.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Yuille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J. Huang, and K. Murphy, “Progressive neural  	architecture search,” Lecture Notes in Computer Science, p. 19– 35,2018.</a:t>
            </a:r>
            <a:endParaRPr lang="en-US" b="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>
              <a:spcBef>
                <a:spcPts val="400"/>
              </a:spcBef>
            </a:pPr>
            <a:r>
              <a:rPr lang="en-US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[6]: 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R. Luo, F. Tian, T. Qin, E. Chen, and T.-Y. Liu, “Neural architecture optimization,” in Advances in neural information processing systems, 	pp. 7816–7827, 2018.</a:t>
            </a:r>
          </a:p>
          <a:p>
            <a:pPr marL="457200" lvl="0">
              <a:spcBef>
                <a:spcPts val="40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[7]:  X. Dong and Y. Yang, “One-shot neural architecture search via self-evaluated template network,” in Proceedings of the IEEE International 	Conference on Computer Vision, pp. 3681–3690, 2019.</a:t>
            </a:r>
          </a:p>
          <a:p>
            <a:pPr marL="457200" lvl="0">
              <a:spcBef>
                <a:spcPts val="40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[8]:  S.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Xie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H. Zheng, C. Liu, and L. Lin, “SNAS: stochastic neural architecture search,” in  International Conference on Learning 	Representations, 2019.</a:t>
            </a:r>
          </a:p>
          <a:p>
            <a:pPr marL="457200">
              <a:spcBef>
                <a:spcPts val="40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[9]: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Liu, K.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Simonyan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Yang, “DARTS: Differentiable architecture search,” in International Conference on Learning Representations,  	2019.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b="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12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n-US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[10]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J. Hu, L. Shen, and G. Sun, “Squeeze-and-excitation networks,” in Proceedings of the IEEE   conference on computer vision and pattern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	recognition, pp. 7132–7141, 2018.</a:t>
            </a:r>
          </a:p>
          <a:p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        [11]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Krizhevsky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Hinton, et al., “Learning multiple layers of features from tiny images,” tech. rep.,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Citeseer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2009.</a:t>
            </a:r>
            <a:endParaRPr lang="en-US" b="0" strike="noStrike" dirty="0">
              <a:solidFill>
                <a:srgbClr val="000000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r>
              <a:rPr lang="en-US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        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[12]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G. Huang, Z. Liu, L. Van Der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Maaten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K. Q. Weinberger, “Densely connected convolutional networks,” in Proceedings of the IEEE                         	conference on computer vision and pattern recognition, pp. 4700–4708, 2017.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 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[13]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A. Brock, T. Lim, J. M. Ritchie, and N. Weston, “Smash: one-shot model architecture search through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hypernetworks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arXiv:1708.05344, 2017.</a:t>
            </a:r>
            <a:endParaRPr lang="en-US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        [14]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X. Dong and Y. Yang, “Searching for a robust neural architecture in four </a:t>
            </a:r>
            <a:r>
              <a:rPr lang="en-US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gpu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hours,” in Proceedings of the IEEE Conference on 	  	Computer Vision and Pattern Recognition, pp. 1761–1770, 2019.</a:t>
            </a:r>
            <a:endParaRPr b="0" strike="noStrik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4" name="Google Shape;414;p67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strike="noStrik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sz="1000" b="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7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Bibliography</a:t>
            </a:r>
            <a:r>
              <a:rPr lang="en-US" sz="2800" b="1" strike="noStrik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(2/3)</a:t>
            </a:r>
            <a:endParaRPr sz="2800" b="0" strike="noStrik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3" name="Google Shape;413;p67"/>
          <p:cNvSpPr txBox="1"/>
          <p:nvPr/>
        </p:nvSpPr>
        <p:spPr>
          <a:xfrm>
            <a:off x="425936" y="897653"/>
            <a:ext cx="11018203" cy="518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/>
            <a:r>
              <a:rPr lang="en-US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[15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]:  K. A.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Laube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and A. Zell, “Prune and replace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nas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,”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arXiv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preprint arXiv:1906.07528, 2019.</a:t>
            </a:r>
            <a:endParaRPr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>
              <a:spcBef>
                <a:spcPts val="400"/>
              </a:spcBef>
            </a:pPr>
            <a:r>
              <a:rPr lang="en-US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16]:  K. Bi, C. Hu, L.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Xie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X. Chen, L. Wei, and Q. Tian, “Stabilizing darts with amended gradient estimation on architectural parameters,”   	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arXiv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preprint arXiv:1910.11831, 2019.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>
              <a:spcBef>
                <a:spcPts val="400"/>
              </a:spcBef>
            </a:pPr>
            <a:r>
              <a:rPr lang="en-US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[17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]:  X. Chen, L.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Xie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J. Wu, and Q. Tian, “Progressive differentiable architecture search: Bridging the depth gap between search and  	evaluation,”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arXiv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preprint arXiv:1904.12760, 2019.</a:t>
            </a:r>
          </a:p>
          <a:p>
            <a:pPr marL="457200" lvl="0">
              <a:spcBef>
                <a:spcPts val="400"/>
              </a:spcBef>
            </a:pPr>
            <a:r>
              <a:rPr lang="en-US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[18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]:  H. Liang, S. Zhang, J. Sun, X. He, W. Huang, K. Zhuang, and Z. Li, “Darts+: Improved differentiable architecture search with early 	stopping,”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arXiv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preprint arXiv:1909.06035, 2019.</a:t>
            </a:r>
          </a:p>
          <a:p>
            <a:pPr marL="457200">
              <a:spcBef>
                <a:spcPts val="400"/>
              </a:spcBef>
            </a:pPr>
            <a:r>
              <a:rPr lang="en-US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[19]: 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H. Xiao, K.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Rasul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and R.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Vollgraf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“Fashion-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mnist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: a novel image dataset  for benchmarking machine learning algorithms,” 2017.</a:t>
            </a:r>
          </a:p>
          <a:p>
            <a:pPr marL="457200" lvl="0">
              <a:spcBef>
                <a:spcPts val="400"/>
              </a:spcBef>
            </a:pPr>
            <a:r>
              <a:rPr lang="en-US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[20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]:  Z.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Zhong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L. Zheng, G. Kang, S. Li, and Y. Yang, “Random erasing data augmentation,”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arXiv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preprint arXiv:1708.04896, 2017.</a:t>
            </a:r>
          </a:p>
          <a:p>
            <a:pPr marL="457200" lvl="0">
              <a:spcBef>
                <a:spcPts val="40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[21]:  A.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Nøkland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and L. H.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Eidnes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“Training neural networks with local error signals,”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arXiv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preprint arXiv:1901.06656, 2019.</a:t>
            </a:r>
          </a:p>
          <a:p>
            <a:pPr marL="457200" lvl="0">
              <a:spcBef>
                <a:spcPts val="40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[22]:  J.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Rajasegaran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V.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Jayasundara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S.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Jayasekara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H.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Jayasekara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S.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Seneviratne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and R. Rodrigo, “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Deepcaps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: Going deeper with capsule    	networks,” in The IEEE Conference on Computer Vision and Pattern Recognition (CVPR), June 2019.</a:t>
            </a:r>
          </a:p>
          <a:p>
            <a:pPr marL="457200" lvl="0">
              <a:spcBef>
                <a:spcPts val="40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[23]:  Y. Sun, L. Zhang, and H. Schaeffer, “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Neupde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: Neural network based ordinary and partial differential equations for modeling time-	dependent data,”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arXiv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preprint arXiv:1908.03190, 2019.</a:t>
            </a:r>
          </a:p>
          <a:p>
            <a:pPr marL="457200" lvl="0">
              <a:spcBef>
                <a:spcPts val="40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[24]:  L. Yang, P. Luo, C. C. Loy, and X. Tang, “A large-scale car dataset for fine-grained categorization and verification,”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CoRR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vol.  	abs/1506.08959, 2015.</a:t>
            </a:r>
          </a:p>
          <a:p>
            <a:pPr marL="457200" lvl="0">
              <a:spcBef>
                <a:spcPts val="40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[25]:  K. Han, J.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Guo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C. Zhang, and M. Zhu, “Attribute-aware attention model for fine-grained representation learning,” in Proceedings of the 	26</a:t>
            </a:r>
            <a:r>
              <a:rPr lang="en-US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ACM International Conference on Multimedia, MM ’18, (New York, NY, USA), pp. 2040–2048, ACM, 2018.</a:t>
            </a:r>
          </a:p>
          <a:p>
            <a:pPr marL="457200" lvl="0">
              <a:spcBef>
                <a:spcPts val="40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[26]:  J. Fang, Y. Zhou, Y. Yu, and S. Du, “Fine-grained vehicle model recognition using a coarse-to-fine convolutional neural network 	architecture,” IEEE Transactions on Intelligent Transportation Systems, vol. 18,pp. 1782–1792, 2017.</a:t>
            </a:r>
          </a:p>
          <a:p>
            <a:pPr marL="457200" lvl="0">
              <a:spcBef>
                <a:spcPts val="40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[27]:  Z. Luo, F.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Branchaud-Charron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C.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Lemaire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J. Konrad, S. Li, A. Mishra, A.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Achkar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J.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Eichel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and P.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Jodoin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“Mio-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tcd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: A new benchmark </a:t>
            </a:r>
          </a:p>
          <a:p>
            <a:pPr marL="457200" lvl="0">
              <a:spcBef>
                <a:spcPts val="40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	dataset for vehicle classification and localization,” IEEE Transactions on Image Processing, vol. 27, pp. 5129–5141, Oct 2018.</a:t>
            </a:r>
          </a:p>
          <a:p>
            <a:pPr marL="457200" lvl="0">
              <a:spcBef>
                <a:spcPts val="400"/>
              </a:spcBef>
            </a:pPr>
            <a:endParaRPr b="0" strike="noStrik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4" name="Google Shape;414;p67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strike="noStrik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sz="1000" b="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62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7"/>
          <p:cNvSpPr txBox="1"/>
          <p:nvPr/>
        </p:nvSpPr>
        <p:spPr>
          <a:xfrm>
            <a:off x="614094" y="93881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Bibliography</a:t>
            </a:r>
            <a:r>
              <a:rPr lang="en-US" sz="2800" b="1" strike="noStrik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(3/3)</a:t>
            </a:r>
            <a:endParaRPr sz="2800" b="0" strike="noStrik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3" name="Google Shape;413;p67"/>
          <p:cNvSpPr txBox="1"/>
          <p:nvPr/>
        </p:nvSpPr>
        <p:spPr>
          <a:xfrm>
            <a:off x="95998" y="1145611"/>
            <a:ext cx="11018203" cy="518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/>
            <a:r>
              <a:rPr lang="en-US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28]: F.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Chollet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“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Xception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: Deep learning with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depthwise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separable convolutions,” in Proceedings of the IEEE conference on computer vision 	and pattern recognition, pp. 1251–1258, 2017.</a:t>
            </a:r>
          </a:p>
          <a:p>
            <a:pPr marL="457200" lvl="0"/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[29]: R.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Theagarajan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F. Pala, and B.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Bhanu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“Eden: Ensemble of deep networks for vehicle classification,” in Proceedings of the IEEE 	Conference on Computer Vision and Pattern Recognition Workshops, pp. 33–40, 2017.</a:t>
            </a:r>
          </a:p>
          <a:p>
            <a:pPr marL="457200" lvl="0"/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[30]  P.-K. Kim and K.-T. Lim, “Vehicle type classification using bagging and convolutional neural network on multi view surveillance image,” 	in Proceedings of the IEEE Conference on Computer Vision and Pattern Recognition Workshops, pp. 41–46, 2017.</a:t>
            </a:r>
          </a:p>
          <a:p>
            <a:pPr marL="457200" lvl="0"/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[31]  J.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Taek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Lee and Y. Chung, “Deep learning-based vehicle classification using an ensemble of local expert and global networks,” in  	Proceedings of the IEEE Conference on Computer Vision and Pattern Recognition Workshops, pp. 47–52, 2017.</a:t>
            </a:r>
          </a:p>
          <a:p>
            <a:pPr marL="457200" lvl="0"/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[32]  H. Jung, M.-K. Choi, J. Jung, J.-H. Lee, S. Kwon, and W. Young Jung, “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Resnet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-based vehicle classification and localization in traffic   	surveillance systems,” in Proceedings of the IEEE Conference on Computer Vision and Pattern Recognition Workshops, pp. 61–67, 2017.  </a:t>
            </a:r>
          </a:p>
          <a:p>
            <a:pPr marL="457200" lvl="0"/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trike="noStrik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4" name="Google Shape;414;p67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strike="noStrik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000" b="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84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0"/>
          <p:cNvSpPr txBox="1"/>
          <p:nvPr/>
        </p:nvSpPr>
        <p:spPr>
          <a:xfrm>
            <a:off x="1121059" y="3111571"/>
            <a:ext cx="103629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Malgun Gothic"/>
                <a:ea typeface="Malgun Gothic"/>
                <a:cs typeface="Malgun Gothic"/>
                <a:sym typeface="Malgun Gothic"/>
              </a:rPr>
              <a:t>                         THANK YOU!</a:t>
            </a:r>
            <a:endParaRPr sz="3200" b="0" strike="noStrik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3" name="Google Shape;433;p70"/>
          <p:cNvSpPr txBox="1"/>
          <p:nvPr/>
        </p:nvSpPr>
        <p:spPr>
          <a:xfrm>
            <a:off x="708041" y="2554904"/>
            <a:ext cx="103629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3"/>
          <p:cNvSpPr txBox="1"/>
          <p:nvPr/>
        </p:nvSpPr>
        <p:spPr>
          <a:xfrm>
            <a:off x="557532" y="49140"/>
            <a:ext cx="1094472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Introduction(2/</a:t>
            </a:r>
            <a:r>
              <a:rPr lang="en-US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8" name="Google Shape;208;p43"/>
          <p:cNvSpPr txBox="1"/>
          <p:nvPr/>
        </p:nvSpPr>
        <p:spPr>
          <a:xfrm>
            <a:off x="263015" y="694400"/>
            <a:ext cx="6696000" cy="511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Therefore, Neural Architecture Search (NAS), has been widely adopted.</a:t>
            </a:r>
          </a:p>
          <a:p>
            <a:pPr marL="360" marR="0" lvl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 methods have achieved astonishing results on the image classification task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60" marR="0" lvl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Initially, NAS approaches used Reinforcement learning and Evolutionary Algorithms.</a:t>
            </a: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9" name="Google Shape;209;p43"/>
          <p:cNvSpPr/>
          <p:nvPr/>
        </p:nvSpPr>
        <p:spPr>
          <a:xfrm>
            <a:off x="7275600" y="2841120"/>
            <a:ext cx="4149720" cy="5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2.  Flow diagram of Neural Architecture Search (NAS) method.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3"/>
          <p:cNvSpPr txBox="1"/>
          <p:nvPr/>
        </p:nvSpPr>
        <p:spPr>
          <a:xfrm>
            <a:off x="4787280" y="6669360"/>
            <a:ext cx="284436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Google Shape;21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1027800"/>
            <a:ext cx="4741560" cy="190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4"/>
          <p:cNvSpPr txBox="1"/>
          <p:nvPr/>
        </p:nvSpPr>
        <p:spPr>
          <a:xfrm>
            <a:off x="623520" y="44640"/>
            <a:ext cx="1094472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Introduction(3/</a:t>
            </a:r>
            <a:r>
              <a:rPr lang="en-US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7" name="Google Shape;217;p44"/>
          <p:cNvSpPr txBox="1"/>
          <p:nvPr/>
        </p:nvSpPr>
        <p:spPr>
          <a:xfrm>
            <a:off x="283034" y="822240"/>
            <a:ext cx="109725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479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indent="-342720">
              <a:spcBef>
                <a:spcPts val="479"/>
              </a:spcBef>
              <a:buSzPts val="2400"/>
              <a:buFont typeface="Noto Sans Symbols"/>
              <a:buChar char="❖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However, these approaches required substantial computational resources and time.</a:t>
            </a:r>
          </a:p>
          <a:p>
            <a:pPr marL="360" marR="0" lvl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US"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indent="-342720">
              <a:spcBef>
                <a:spcPts val="479"/>
              </a:spcBef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Therefore, Differentiable Architecture Search (DARTS),  a stochastic gradient        descent approach of NAS was introduced.</a:t>
            </a: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DARTS achieved competitive results at a significantly lower computational cost.</a:t>
            </a: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However, DARTS makes numerous approximations to speedup leading to inferior performance. 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8" name="Google Shape;218;p44"/>
          <p:cNvSpPr txBox="1"/>
          <p:nvPr/>
        </p:nvSpPr>
        <p:spPr>
          <a:xfrm>
            <a:off x="4787280" y="6669360"/>
            <a:ext cx="284436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/>
        </p:nvSpPr>
        <p:spPr>
          <a:xfrm>
            <a:off x="623520" y="44640"/>
            <a:ext cx="1094472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Motivation(1/1)</a:t>
            </a:r>
            <a:endParaRPr sz="28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4" name="Google Shape;224;p45"/>
          <p:cNvSpPr txBox="1"/>
          <p:nvPr/>
        </p:nvSpPr>
        <p:spPr>
          <a:xfrm>
            <a:off x="402085" y="1050635"/>
            <a:ext cx="66696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81000">
              <a:spcBef>
                <a:spcPts val="479"/>
              </a:spcBef>
              <a:buSzPts val="2400"/>
              <a:buFont typeface="Noto Sans Symbols"/>
              <a:buChar char="❖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Neural Architecture Search methods do not make use of previous research.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0" algn="l" rtl="0">
              <a:spcBef>
                <a:spcPts val="479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-381000" algn="l" rtl="0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Fine-tuning is a proven method for improving performance of  a  neural  network.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457200" lvl="0" indent="0" algn="l" rtl="0">
              <a:spcBef>
                <a:spcPts val="479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457200" lvl="0" indent="-381000">
              <a:spcBef>
                <a:spcPts val="479"/>
              </a:spcBef>
              <a:buSzPts val="2400"/>
              <a:buFont typeface="Noto Sans Symbols"/>
              <a:buChar char="❖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Attention modules have proven to be effective for improving classification accuracy.</a:t>
            </a:r>
          </a:p>
          <a:p>
            <a:pPr marL="76200" lvl="0">
              <a:spcBef>
                <a:spcPts val="479"/>
              </a:spcBef>
              <a:buSzPts val="2400"/>
            </a:pP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indent="-381000">
              <a:spcBef>
                <a:spcPts val="479"/>
              </a:spcBef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Performance of a neural network is extremely   sensitive to the input layer.</a:t>
            </a:r>
          </a:p>
          <a:p>
            <a:pPr marL="457200" lvl="0" indent="-381000">
              <a:spcBef>
                <a:spcPts val="479"/>
              </a:spcBef>
              <a:buSzPts val="2400"/>
              <a:buFont typeface="Noto Sans Symbols"/>
              <a:buChar char="❖"/>
            </a:pP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479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3080" lvl="3" indent="-342720">
              <a:spcBef>
                <a:spcPts val="479"/>
              </a:spcBef>
              <a:buSzPts val="2400"/>
              <a:buFont typeface="Noto Sans Symbols"/>
              <a:buChar char="❖"/>
            </a:pPr>
            <a:endParaRPr lang="en-US" sz="2400" b="1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360" lvl="3">
              <a:spcBef>
                <a:spcPts val="479"/>
              </a:spcBef>
              <a:buSzPts val="2400"/>
            </a:pPr>
            <a:endParaRPr sz="2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</p:txBody>
      </p:sp>
      <p:sp>
        <p:nvSpPr>
          <p:cNvPr id="225" name="Google Shape;225;p45"/>
          <p:cNvSpPr/>
          <p:nvPr/>
        </p:nvSpPr>
        <p:spPr>
          <a:xfrm>
            <a:off x="7944989" y="3625638"/>
            <a:ext cx="4149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3. 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Visual representation of bottleneck attention module [2].</a:t>
            </a: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5"/>
          <p:cNvSpPr txBox="1"/>
          <p:nvPr/>
        </p:nvSpPr>
        <p:spPr>
          <a:xfrm>
            <a:off x="4787280" y="6669360"/>
            <a:ext cx="284436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45"/>
          <p:cNvSpPr/>
          <p:nvPr/>
        </p:nvSpPr>
        <p:spPr>
          <a:xfrm>
            <a:off x="1607455" y="6234755"/>
            <a:ext cx="85896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66" y="1508289"/>
            <a:ext cx="4933023" cy="1923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3395" y="6279515"/>
            <a:ext cx="859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[2]: 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Park, J., Woo, S., Lee, J. Y., &amp;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Kweon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I. S. (2018). Bam: Bottleneck attention module. </a:t>
            </a:r>
            <a:r>
              <a:rPr lang="en-US" sz="1200" i="1" dirty="0" err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arXiv</a:t>
            </a:r>
            <a:r>
              <a:rPr lang="en-US" sz="1200" i="1" dirty="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preprint arXiv:1807.06514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Contribution</a:t>
            </a: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4" name="Google Shape;234;p46"/>
          <p:cNvSpPr txBox="1"/>
          <p:nvPr/>
        </p:nvSpPr>
        <p:spPr>
          <a:xfrm>
            <a:off x="396156" y="599473"/>
            <a:ext cx="109725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Introduction of fixed operations (in form of attention module) to fine-tune  DARTS.</a:t>
            </a:r>
            <a:endParaRPr lang="en-US" sz="20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876300" lvl="1" indent="-342900">
              <a:spcBef>
                <a:spcPts val="4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First implementation to our knowledge which uses fixed operations for fine-tuning a Neural Architecture Search method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marL="533400" lvl="1">
              <a:spcBef>
                <a:spcPts val="400"/>
              </a:spcBef>
              <a:buSzPts val="2400"/>
            </a:pPr>
            <a:endParaRPr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 Introduction of dual-stem approach instead of single-stem approach.</a:t>
            </a: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sz="2400" b="1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457200" lvl="1" indent="-381000">
              <a:spcBef>
                <a:spcPts val="479"/>
              </a:spcBef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Achieving state-of-the-art results on Fashion-MNIST, COMP-CARS and </a:t>
            </a:r>
          </a:p>
          <a:p>
            <a:pPr marL="76200" lvl="1">
              <a:spcBef>
                <a:spcPts val="479"/>
              </a:spcBef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     MIO-TCD datasets.</a:t>
            </a:r>
          </a:p>
          <a:p>
            <a:pPr marL="876300" lvl="2" indent="-342900">
              <a:spcBef>
                <a:spcPts val="40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First implementation to our knowledge which uses a Neural Architecture Search method for classification on Fashion-MNIST, 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COMP-CARS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and MIO-TCD datasets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5" name="Google Shape;235;p46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7"/>
          <p:cNvSpPr txBox="1"/>
          <p:nvPr/>
        </p:nvSpPr>
        <p:spPr>
          <a:xfrm>
            <a:off x="529252" y="75415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Work</a:t>
            </a: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1" name="Google Shape;241;p47"/>
          <p:cNvSpPr txBox="1"/>
          <p:nvPr/>
        </p:nvSpPr>
        <p:spPr>
          <a:xfrm>
            <a:off x="275557" y="464215"/>
            <a:ext cx="1145199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Reinforcement  learning,  evolutionary  algorithms,  sequential model-based  and  stochastic  gradient-based  optimization  approaches are usually used for NAS.</a:t>
            </a:r>
          </a:p>
          <a:p>
            <a:pPr marL="360" marR="0" lvl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NAS-Net [3] uses reinforcement learning with a controller RNN to design a cell.</a:t>
            </a:r>
          </a:p>
          <a:p>
            <a:pPr marL="360" marR="0" lvl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000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Amoeba-Net [4] uses an evolutionary method to search for the optimal architecture.</a:t>
            </a:r>
          </a:p>
          <a:p>
            <a:pPr marL="360" marR="0" lvl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Progressive  Neural  Architecture  Search (PNAS) [5] uses a sequential model-based optimization strategy to guide the search through the search space.</a:t>
            </a:r>
          </a:p>
          <a:p>
            <a:pPr marL="360" marR="0" lvl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b="1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</p:txBody>
      </p:sp>
      <p:sp>
        <p:nvSpPr>
          <p:cNvPr id="242" name="Google Shape;242;p47"/>
          <p:cNvSpPr txBox="1"/>
          <p:nvPr/>
        </p:nvSpPr>
        <p:spPr>
          <a:xfrm>
            <a:off x="5032377" y="6542467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317" y="5340845"/>
            <a:ext cx="10812470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>
              <a:spcBef>
                <a:spcPts val="400"/>
              </a:spcBef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[3] B. </a:t>
            </a:r>
            <a:r>
              <a:rPr lang="en-US" sz="1100" dirty="0" err="1">
                <a:latin typeface="Times New Roman"/>
                <a:ea typeface="Times New Roman"/>
                <a:cs typeface="Times New Roman"/>
                <a:sym typeface="Times New Roman"/>
              </a:rPr>
              <a:t>Zoph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, V. </a:t>
            </a:r>
            <a:r>
              <a:rPr lang="en-US" sz="1100" dirty="0" err="1">
                <a:latin typeface="Times New Roman"/>
                <a:ea typeface="Times New Roman"/>
                <a:cs typeface="Times New Roman"/>
                <a:sym typeface="Times New Roman"/>
              </a:rPr>
              <a:t>Vasudevan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, J. </a:t>
            </a:r>
            <a:r>
              <a:rPr lang="en-US" sz="1100" dirty="0" err="1">
                <a:latin typeface="Times New Roman"/>
                <a:ea typeface="Times New Roman"/>
                <a:cs typeface="Times New Roman"/>
                <a:sym typeface="Times New Roman"/>
              </a:rPr>
              <a:t>Shlens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, and Q. V. Le, “Learning transferable architectures for scalable image recognition,” in Proceedings of the IEEE conference on computer vision  and pattern recognition, pp. 8697–8710, 2018.</a:t>
            </a:r>
          </a:p>
          <a:p>
            <a:pPr marL="457200" lvl="0">
              <a:spcBef>
                <a:spcPts val="400"/>
              </a:spcBef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[4] E. Real, A. Aggarwal, Y. Huang, and Q. V. Le., “Regularized evolution for image classifier architecture search,” in AAAI, 2018.</a:t>
            </a:r>
          </a:p>
          <a:p>
            <a:pPr marL="457200" lvl="0">
              <a:spcBef>
                <a:spcPts val="400"/>
              </a:spcBef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[5] C. Liu, B. </a:t>
            </a:r>
            <a:r>
              <a:rPr lang="en-US" sz="1100" dirty="0" err="1">
                <a:latin typeface="Times New Roman"/>
                <a:ea typeface="Times New Roman"/>
                <a:cs typeface="Times New Roman"/>
                <a:sym typeface="Times New Roman"/>
              </a:rPr>
              <a:t>Zoph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, M. Neumann, J. </a:t>
            </a:r>
            <a:r>
              <a:rPr lang="en-US" sz="1100" dirty="0" err="1">
                <a:latin typeface="Times New Roman"/>
                <a:ea typeface="Times New Roman"/>
                <a:cs typeface="Times New Roman"/>
                <a:sym typeface="Times New Roman"/>
              </a:rPr>
              <a:t>Shlens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, W. Hua, L.-J. Li, L. </a:t>
            </a:r>
            <a:r>
              <a:rPr lang="en-US" sz="1100" dirty="0" err="1">
                <a:latin typeface="Times New Roman"/>
                <a:ea typeface="Times New Roman"/>
                <a:cs typeface="Times New Roman"/>
                <a:sym typeface="Times New Roman"/>
              </a:rPr>
              <a:t>Fei-Fei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, A. </a:t>
            </a:r>
            <a:r>
              <a:rPr lang="en-US" sz="1100" dirty="0" err="1">
                <a:latin typeface="Times New Roman"/>
                <a:ea typeface="Times New Roman"/>
                <a:cs typeface="Times New Roman"/>
                <a:sym typeface="Times New Roman"/>
              </a:rPr>
              <a:t>Yuille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, J. Huang, and K. Murphy, “Progressive neural architecture search,” Lecture Notes in Computer Science, p. 19– 35,2018.</a:t>
            </a:r>
          </a:p>
          <a:p>
            <a:pPr latinLnBrk="0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8"/>
          <p:cNvSpPr txBox="1"/>
          <p:nvPr/>
        </p:nvSpPr>
        <p:spPr>
          <a:xfrm>
            <a:off x="623520" y="44640"/>
            <a:ext cx="10944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Work</a:t>
            </a: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8" name="Google Shape;248;p48"/>
          <p:cNvSpPr txBox="1"/>
          <p:nvPr/>
        </p:nvSpPr>
        <p:spPr>
          <a:xfrm>
            <a:off x="359190" y="550100"/>
            <a:ext cx="10972500" cy="5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Neural Architecture Optimization Network (NAO-Net) [6] uses an encoder, predictor and a decoder.</a:t>
            </a:r>
            <a:endParaRPr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901700" marR="0" lvl="1" indent="-34290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NAO-Net reduces the search time to 200 GPU Days and produces good  results.</a:t>
            </a:r>
            <a:endParaRPr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Self-Evaluated  Template  Network  (SETN)  [7] proposes to use an evaluator and a template network.</a:t>
            </a:r>
            <a:endParaRPr sz="2400" b="1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901700" marR="0" lvl="1" indent="-34290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SETN achieves impressive results at a very low search cost (1.8 GPU Days).</a:t>
            </a:r>
            <a:endParaRPr sz="2000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343080" lvl="0" indent="-342720">
              <a:spcBef>
                <a:spcPts val="479"/>
              </a:spcBef>
              <a:buSzPts val="2400"/>
              <a:buFont typeface="Noto Sans Symbols"/>
              <a:buChar char="❖"/>
            </a:pPr>
            <a:r>
              <a:rPr lang="en-US" sz="2400" b="1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Stochastic  Neural  Architecture  Search  (SNAS)  [8] </a:t>
            </a:r>
            <a:r>
              <a:rPr lang="en-US" sz="2400" b="1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</a:rPr>
              <a:t> proposes 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 architecture parameters to be a one-hot vector. </a:t>
            </a:r>
            <a:endParaRPr sz="2400" b="1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901700" lvl="1" indent="-342900">
              <a:spcBef>
                <a:spcPts val="479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approach helps to tackle the inconsistency in optimizing objectives between architecture search and evaluation stage</a:t>
            </a:r>
            <a:r>
              <a:rPr lang="en-US" sz="20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.</a:t>
            </a:r>
          </a:p>
          <a:p>
            <a:pPr marL="901700" lvl="1" indent="-342900">
              <a:spcBef>
                <a:spcPts val="479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Malgun Gothic"/>
                <a:cs typeface="Times New Roman" panose="02020603050405020304" pitchFamily="18" charset="0"/>
                <a:sym typeface="Malgun Gothic"/>
              </a:rPr>
              <a:t>They reduce the search cost significantly while giving competitive performance.</a:t>
            </a:r>
          </a:p>
          <a:p>
            <a:pPr marL="901700" lvl="1" indent="-342900">
              <a:spcBef>
                <a:spcPts val="479"/>
              </a:spcBef>
              <a:buSzPts val="2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558800" lvl="1">
              <a:spcBef>
                <a:spcPts val="479"/>
              </a:spcBef>
              <a:buSzPts val="2000"/>
            </a:pPr>
            <a:endParaRPr lang="en-US" sz="2000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901700" marR="0" lvl="1" indent="-34290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  <a:p>
            <a:pPr marL="558800" marR="0" lvl="1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SzPts val="2000"/>
            </a:pPr>
            <a:endParaRPr sz="2000" dirty="0">
              <a:latin typeface="Times New Roman" panose="02020603050405020304" pitchFamily="18" charset="0"/>
              <a:ea typeface="Malgun Gothic"/>
              <a:cs typeface="Times New Roman" panose="02020603050405020304" pitchFamily="18" charset="0"/>
              <a:sym typeface="Malgun Gothic"/>
            </a:endParaRPr>
          </a:p>
        </p:txBody>
      </p:sp>
      <p:sp>
        <p:nvSpPr>
          <p:cNvPr id="249" name="Google Shape;249;p48"/>
          <p:cNvSpPr txBox="1"/>
          <p:nvPr/>
        </p:nvSpPr>
        <p:spPr>
          <a:xfrm>
            <a:off x="4787280" y="6669360"/>
            <a:ext cx="2844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0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220" y="5371241"/>
            <a:ext cx="1081247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>
              <a:spcBef>
                <a:spcPts val="400"/>
              </a:spcBef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[6] R. Luo, F. Tian, T. Qin, E. Chen, and T.-Y. Liu, “Neural architecture optimization,” in Advances in neural information processing systems, pp. 7816–7827, 2018.</a:t>
            </a:r>
          </a:p>
          <a:p>
            <a:pPr marL="457200" lvl="0">
              <a:spcBef>
                <a:spcPts val="400"/>
              </a:spcBef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[7]   X. Dong and Y. Yang, “One-shot neural architecture search via self-evaluated template network,” in Proceedings of the IEEE International Conference on Computer Vision, pp. 3681–3690, 2019.</a:t>
            </a:r>
          </a:p>
          <a:p>
            <a:pPr marL="457200" lvl="0">
              <a:spcBef>
                <a:spcPts val="400"/>
              </a:spcBef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[8]  S. </a:t>
            </a:r>
            <a:r>
              <a:rPr lang="en-US" sz="1100" dirty="0" err="1">
                <a:latin typeface="Times New Roman"/>
                <a:ea typeface="Times New Roman"/>
                <a:cs typeface="Times New Roman"/>
                <a:sym typeface="Times New Roman"/>
              </a:rPr>
              <a:t>Xie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, H. Zheng, C. Liu, and L. Lin, “SNAS: stochastic neural architecture search,” in  International Conference on Learning Representations, 2019.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3301</TotalTime>
  <Words>2573</Words>
  <Application>Microsoft Office PowerPoint</Application>
  <PresentationFormat>Widescreen</PresentationFormat>
  <Paragraphs>417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Malgun Gothic</vt:lpstr>
      <vt:lpstr>Noto Sans Symbols</vt:lpstr>
      <vt:lpstr>Arial</vt:lpstr>
      <vt:lpstr>Cambria Math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Suhaib Tanveer</dc:creator>
  <cp:lastModifiedBy>Suhaib Tanveer</cp:lastModifiedBy>
  <cp:revision>104</cp:revision>
  <dcterms:modified xsi:type="dcterms:W3CDTF">2020-12-09T14:25:57Z</dcterms:modified>
</cp:coreProperties>
</file>