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eddf9f52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eddf9f5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ddf9f52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ddf9f52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eddf9f52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eddf9f52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eddf9f52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eddf9f52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eddf9f52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eddf9f52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eddf9f52d_0_1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aeddf9f52d_0_1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25" y="124600"/>
            <a:ext cx="1047751" cy="228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9;p13"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1242" y="62688"/>
            <a:ext cx="836908" cy="50482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942275" y="505600"/>
            <a:ext cx="150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Innovative Training Networks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700">
                <a:solidFill>
                  <a:srgbClr val="000000"/>
                </a:solidFill>
              </a:rPr>
              <a:t>INSPiRE-MED</a:t>
            </a:r>
            <a:endParaRPr sz="8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025" y="210925"/>
            <a:ext cx="762000" cy="20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525" y="352863"/>
            <a:ext cx="836900" cy="18560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66425" y="1514775"/>
            <a:ext cx="87414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000000"/>
                </a:solidFill>
              </a:rPr>
              <a:t>Tensor Factorization of Brain Structural Graph for Unsupervised Classification in Multiple Sclerosis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</a:rPr>
              <a:t>		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384150" y="2426575"/>
            <a:ext cx="67740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/>
              <a:t>B. Barile</a:t>
            </a:r>
            <a:r>
              <a:rPr b="1" baseline="30000" lang="it" sz="1500"/>
              <a:t>1</a:t>
            </a:r>
            <a:r>
              <a:rPr b="1" lang="it" sz="1300"/>
              <a:t>, A. Marzullo</a:t>
            </a:r>
            <a:r>
              <a:rPr b="1" baseline="30000" lang="it" sz="1300"/>
              <a:t>2</a:t>
            </a:r>
            <a:r>
              <a:rPr b="1" lang="it" sz="1300"/>
              <a:t>, C. Stamile</a:t>
            </a:r>
            <a:r>
              <a:rPr b="1" baseline="30000" lang="it" sz="1300"/>
              <a:t>3</a:t>
            </a:r>
            <a:r>
              <a:rPr b="1" lang="it" sz="1300"/>
              <a:t>, F. Durand-Dubief</a:t>
            </a:r>
            <a:r>
              <a:rPr b="1" baseline="30000" lang="it" sz="1300"/>
              <a:t>4</a:t>
            </a:r>
            <a:r>
              <a:rPr b="1" lang="it" sz="1300"/>
              <a:t>, D. Sappey-Marinier</a:t>
            </a:r>
            <a:r>
              <a:rPr b="1" baseline="30000" lang="it" sz="1300"/>
              <a:t>1,5</a:t>
            </a:r>
            <a:endParaRPr b="1" baseline="30000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1</a:t>
            </a:r>
            <a:r>
              <a:rPr lang="it" sz="1200"/>
              <a:t> - CREATIS, Université Claude Bernard-Lyon1, INSA-Lyon, France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2</a:t>
            </a:r>
            <a:r>
              <a:rPr lang="it" sz="1200"/>
              <a:t> - Department of Mathematics and Computer Science, University of Calabria, Italy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3</a:t>
            </a:r>
            <a:r>
              <a:rPr lang="it" sz="1200"/>
              <a:t> - R&amp;D Department CGnal Milan, Italy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4</a:t>
            </a:r>
            <a:r>
              <a:rPr lang="it" sz="1200"/>
              <a:t> - Hôpital Neurologique, Service de Neurologie, Hospices Civils de Lyon, Bron, France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5</a:t>
            </a:r>
            <a:r>
              <a:rPr lang="it" sz="1200"/>
              <a:t> - CERMEP - Imagerie du Vivant, Université de Lyon, Bron, France</a:t>
            </a:r>
            <a:endParaRPr sz="12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4450" y="78356"/>
            <a:ext cx="1047752" cy="51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2310" y="217124"/>
            <a:ext cx="1274939" cy="2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18248" y="134573"/>
            <a:ext cx="388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000000"/>
                </a:solidFill>
              </a:rPr>
              <a:t>Multiple Sclerosis (MS)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94450" y="789575"/>
            <a:ext cx="6315900" cy="16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❏"/>
            </a:pPr>
            <a:r>
              <a:rPr lang="it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MS is an immune-mediated inflammatory disease of the central nervous system (CNS) that cause disability due to disruption of myelinated fiber and axon degeneration with unknown etiology (environment + genetic factors)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Lato"/>
              <a:buChar char="❏"/>
            </a:pPr>
            <a:r>
              <a:rPr lang="it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clinical </a:t>
            </a:r>
            <a:r>
              <a:rPr lang="it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status</a:t>
            </a:r>
            <a:r>
              <a:rPr lang="it">
                <a:solidFill>
                  <a:srgbClr val="11111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of each patient evolves along different profiles. In 85%, they follow three phases: CIS, RRMS, SPMS.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400" y="485850"/>
            <a:ext cx="1922599" cy="177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56839" l="0" r="0" t="10979"/>
          <a:stretch/>
        </p:blipFill>
        <p:spPr>
          <a:xfrm>
            <a:off x="5679350" y="2763875"/>
            <a:ext cx="2337900" cy="12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b="51795" l="0" r="0" t="10880"/>
          <a:stretch/>
        </p:blipFill>
        <p:spPr>
          <a:xfrm>
            <a:off x="3415603" y="2812335"/>
            <a:ext cx="1916335" cy="10892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308540" y="3884906"/>
            <a:ext cx="2473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Relapsing Remitting (RR)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764675" y="3849500"/>
            <a:ext cx="233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Secondary Progressive (SP)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12674" y="3898570"/>
            <a:ext cx="32142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Clinically Isolated Syndrome (CIS)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1436509" y="2853600"/>
            <a:ext cx="0" cy="8061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4"/>
          <p:cNvCxnSpPr/>
          <p:nvPr/>
        </p:nvCxnSpPr>
        <p:spPr>
          <a:xfrm>
            <a:off x="1437769" y="3656658"/>
            <a:ext cx="1228500" cy="42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4"/>
          <p:cNvSpPr txBox="1"/>
          <p:nvPr/>
        </p:nvSpPr>
        <p:spPr>
          <a:xfrm rot="-5400000">
            <a:off x="852497" y="3150135"/>
            <a:ext cx="8148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Disability</a:t>
            </a:r>
            <a:endParaRPr sz="1000"/>
          </a:p>
        </p:txBody>
      </p:sp>
      <p:sp>
        <p:nvSpPr>
          <p:cNvPr id="79" name="Google Shape;79;p14"/>
          <p:cNvSpPr txBox="1"/>
          <p:nvPr/>
        </p:nvSpPr>
        <p:spPr>
          <a:xfrm>
            <a:off x="1579027" y="3629265"/>
            <a:ext cx="8814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Time</a:t>
            </a:r>
            <a:endParaRPr sz="1000"/>
          </a:p>
        </p:txBody>
      </p:sp>
      <p:cxnSp>
        <p:nvCxnSpPr>
          <p:cNvPr id="80" name="Google Shape;80;p14"/>
          <p:cNvCxnSpPr/>
          <p:nvPr/>
        </p:nvCxnSpPr>
        <p:spPr>
          <a:xfrm rot="10800000">
            <a:off x="1606455" y="3327977"/>
            <a:ext cx="0" cy="315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4"/>
          <p:cNvCxnSpPr>
            <a:stCxn id="79" idx="0"/>
          </p:cNvCxnSpPr>
          <p:nvPr/>
        </p:nvCxnSpPr>
        <p:spPr>
          <a:xfrm flipH="1" rot="5400000">
            <a:off x="1669777" y="3279315"/>
            <a:ext cx="286800" cy="413100"/>
          </a:xfrm>
          <a:prstGeom prst="bentConnector2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idx="4294967295" type="title"/>
          </p:nvPr>
        </p:nvSpPr>
        <p:spPr>
          <a:xfrm>
            <a:off x="518250" y="21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 Acquisition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228600" y="838200"/>
            <a:ext cx="86940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MR examinations were performed on a 1.5T Siemens Sonata system (Siemens Medical Solution, Erlangen, Germany) using an 8-channel head-coil. The MR protocol consisted in the acquisition of a sagittal 3D-T1 sequence (1 × 1 × 1 mm</a:t>
            </a:r>
            <a:r>
              <a:rPr baseline="30000" lang="it"/>
              <a:t>3</a:t>
            </a:r>
            <a:r>
              <a:rPr lang="it"/>
              <a:t>, TE/TR = 4/2000 ms) and an axial 2D-spin-echo DTI sequence (TE/TR = 86/6900 ms; 2 × 24 directions of gradient diffusion; b = 1000 s.mm</a:t>
            </a:r>
            <a:r>
              <a:rPr baseline="30000" lang="it"/>
              <a:t>-2</a:t>
            </a:r>
            <a:r>
              <a:rPr lang="it"/>
              <a:t>, spatial resolution of 2.5 × 2.5 × 2.5 mm</a:t>
            </a:r>
            <a:r>
              <a:rPr baseline="30000" lang="it"/>
              <a:t>3</a:t>
            </a:r>
            <a:r>
              <a:rPr lang="it"/>
              <a:t>) oriented in the AC-PC plane.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Exams: The MS population consisted of seventy patients ditributed in four clinical profiles: 12 CIS, 30 RR and 28 SP, examined longitudinally every 6 months during 3 years and then every year during 4 more years. A total of </a:t>
            </a:r>
            <a:r>
              <a:rPr lang="it"/>
              <a:t>452</a:t>
            </a:r>
            <a:r>
              <a:rPr lang="it"/>
              <a:t> exams was obtained.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0" y="3462325"/>
            <a:ext cx="6204475" cy="13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012" y="850126"/>
            <a:ext cx="7495973" cy="31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idx="4294967295" type="title"/>
          </p:nvPr>
        </p:nvSpPr>
        <p:spPr>
          <a:xfrm>
            <a:off x="518250" y="21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 Preprocessing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33750" y="3983750"/>
            <a:ext cx="85725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Following MRI acquisition, the grey matter parcellation was performed on 3D T1-weighted images (Freesurfer software using the Desikan Atlas) and anatomically constrained probabilistic streamline tractography was performed on DTI images (MRtrix </a:t>
            </a:r>
            <a:r>
              <a:rPr lang="it">
                <a:solidFill>
                  <a:schemeClr val="dk1"/>
                </a:solidFill>
              </a:rPr>
              <a:t>software</a:t>
            </a:r>
            <a:r>
              <a:rPr lang="it"/>
              <a:t>).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Both data were combined to obtain structural connectivity graphs of the brain.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idx="4294967295" type="title"/>
          </p:nvPr>
        </p:nvSpPr>
        <p:spPr>
          <a:xfrm>
            <a:off x="518250" y="21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Proposed Method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5" y="909900"/>
            <a:ext cx="5839901" cy="315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935525" y="669850"/>
            <a:ext cx="32085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Recursive </a:t>
            </a:r>
            <a:r>
              <a:rPr b="1" lang="it"/>
              <a:t>Method Steps: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/>
              <a:t>Start</a:t>
            </a:r>
            <a:r>
              <a:rPr lang="it" sz="1100"/>
              <a:t>: Adjacency Matrix (A)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generate multiple Markovian Random Walks (MRW) and obtain MRW matrix B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repeat for each time step of a patient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generate 3D tensor from all B matrices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apply NTF and </a:t>
            </a:r>
            <a:r>
              <a:rPr lang="it" sz="1100">
                <a:solidFill>
                  <a:schemeClr val="dk1"/>
                </a:solidFill>
              </a:rPr>
              <a:t>retrieve factorized anomalous components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apply 100 Monte Carlo iterations and count anomalies 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-"/>
            </a:pPr>
            <a:r>
              <a:rPr lang="it" sz="1100"/>
              <a:t>Repeat for each patient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-"/>
            </a:pPr>
            <a:r>
              <a:rPr lang="it" sz="1100"/>
              <a:t>Use anomalies for classification (k-means) 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4294967295" type="title"/>
          </p:nvPr>
        </p:nvSpPr>
        <p:spPr>
          <a:xfrm>
            <a:off x="289650" y="5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Results</a:t>
            </a:r>
            <a:r>
              <a:rPr lang="it"/>
              <a:t> and Conclusions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050" y="2514925"/>
            <a:ext cx="3040099" cy="23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00" y="985275"/>
            <a:ext cx="3918600" cy="11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10801"/>
            <a:ext cx="3040100" cy="23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525" y="2512100"/>
            <a:ext cx="3038400" cy="23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4475850" y="515575"/>
            <a:ext cx="46977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/>
              <a:t>Performance Results: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Best results are obtained comparing CIS and SPMS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Comparing RRMS patients with SPMS patients some degree of overlap is noticeable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/>
              <a:t>Interpretability:</a:t>
            </a:r>
            <a:endParaRPr b="1"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Using NTF we are able to understand the underline pathway followed by the model for classifying MS clinical phenotypes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>
                <a:solidFill>
                  <a:schemeClr val="dk1"/>
                </a:solidFill>
              </a:rPr>
              <a:t>The Frontal, Temporal and Parietal brain network links resulted the most anomalous providing highly important features for discriminating</a:t>
            </a:r>
            <a:endParaRPr sz="11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3" y="-4780"/>
            <a:ext cx="7915188" cy="5153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8" y="0"/>
            <a:ext cx="48371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742" y="0"/>
            <a:ext cx="48371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24" name="Google Shape;12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3412" y="0"/>
            <a:ext cx="6115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