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66" r:id="rId6"/>
    <p:sldId id="269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FC"/>
    <a:srgbClr val="FFF3F9"/>
    <a:srgbClr val="EAF2FA"/>
    <a:srgbClr val="00A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675" autoAdjust="0"/>
  </p:normalViewPr>
  <p:slideViewPr>
    <p:cSldViewPr snapToGrid="0">
      <p:cViewPr varScale="1">
        <p:scale>
          <a:sx n="48" d="100"/>
          <a:sy n="48" d="100"/>
        </p:scale>
        <p:origin x="20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4434-A88E-4873-A508-3C63D86FB92A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D7D6-E50B-40FB-87A5-58545AE52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7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Hi, we introduce our paper - </a:t>
            </a:r>
            <a:r>
              <a:rPr lang="en-US" altLang="zh-TW" sz="1200" b="0" i="0" dirty="0">
                <a:effectLst/>
              </a:rPr>
              <a:t>Learning Low-Shot Generative Networks for</a:t>
            </a:r>
            <a:r>
              <a:rPr lang="zh-TW" altLang="en-US" sz="1200" b="0" i="0" dirty="0">
                <a:effectLst/>
              </a:rPr>
              <a:t> </a:t>
            </a:r>
            <a:r>
              <a:rPr lang="en-US" altLang="zh-TW" sz="1200" b="0" i="0" dirty="0">
                <a:effectLst/>
              </a:rPr>
              <a:t>Cross-Domain Data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3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Content-related steps, we firstly train source generator with rich amount of data and obtain the source appearance generator,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and further utilize it to train the encoder for appearance removal.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These two steps is mainly responsible to capture the distribution of diverse content information from the source domain,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for the future use in the target-domain generator.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32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The remaining in the training procedure focus on integrating the well-trained content space with the target-domain appearance-generator to build up the final target-domain generator.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Step-3 trains target-domain appearance-generator to generate target-domain images by taking content latent vectors as input.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To further boost the performance,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Step-4 finds the matches between the low-shot target-domain samples and the latent prior,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in which these matches are used by Step-5 to fine-tune the whole target-domain generator.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7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For the quantitative evaluation, we compare our proposed methods with three different baseline models.</a:t>
            </a:r>
          </a:p>
          <a:p>
            <a:r>
              <a:rPr lang="en-US" altLang="zh-TW" dirty="0"/>
              <a:t>Both our </a:t>
            </a:r>
            <a:r>
              <a:rPr lang="en-US" altLang="zh-TW" dirty="0" err="1"/>
              <a:t>LaDo</a:t>
            </a:r>
            <a:r>
              <a:rPr lang="en-US" altLang="zh-TW" dirty="0"/>
              <a:t> and </a:t>
            </a:r>
            <a:r>
              <a:rPr lang="en-US" altLang="zh-TW" dirty="0" err="1"/>
              <a:t>GenHo</a:t>
            </a:r>
            <a:r>
              <a:rPr lang="en-US" altLang="zh-TW" dirty="0"/>
              <a:t> generally obtain the best or competitive performance in comparison to all the baselines. </a:t>
            </a:r>
          </a:p>
          <a:p>
            <a:r>
              <a:rPr lang="en-US" altLang="zh-TW" dirty="0"/>
              <a:t>It verifies that our models can well capture the content diversity from the source-domain and are able to generate high-quality target-domain samples.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9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qualitative evaluation, we demonstrate the generated result with only 50 target samples for training. </a:t>
            </a:r>
          </a:p>
          <a:p>
            <a:r>
              <a:rPr lang="en-US" altLang="zh-TW" dirty="0"/>
              <a:t>Our method can simultaneously give results of good quality. </a:t>
            </a:r>
          </a:p>
          <a:p>
            <a:r>
              <a:rPr lang="en-US" altLang="zh-TW" dirty="0"/>
              <a:t>Particularly, </a:t>
            </a:r>
            <a:r>
              <a:rPr lang="en-US" altLang="zh-TW" dirty="0" err="1"/>
              <a:t>GenHo</a:t>
            </a:r>
            <a:r>
              <a:rPr lang="en-US" altLang="zh-TW" dirty="0"/>
              <a:t> model performs the best and we contribute this to the well design choice.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77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Thanks for your attention. Please refer to our supplement for more experiments, ablation study, and discussion. 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54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Deep generative models have been one of the most popular research topics nowadays.</a:t>
            </a:r>
          </a:p>
          <a:p>
            <a:r>
              <a:rPr lang="en-US" altLang="zh-TW" dirty="0"/>
              <a:t>Especially, 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generative adversarial networks (or so call GAN) can generate synthetic data with high quality.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The success of learning generative process largely relies on a huge quantity of training data,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but the heavy data consumption particularly limits their applicability when attempting to learn the generator for a novel data collection with little amount of samples.</a:t>
            </a:r>
          </a:p>
          <a:p>
            <a:endParaRPr lang="en-US" altLang="zh-TW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TW" b="0" i="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In this work, we want to train a generative model with limited data.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However, Directly solving this problem is much challenging. 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Thus, for easing the difficulty, we introduce a large amount of data which represent source-domain data and is designed to have correspondence with limited data.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And we here represent limited data as target-domain data.</a:t>
            </a:r>
            <a:endParaRPr lang="en-US" altLang="zh-TW" b="0" i="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62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25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In a nutshell, while given a source domain with rich data and the correspondence between different domains,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we discuss the problem of learning a target-domain generator on the condition that there only exists few target samples,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together with the domain shift across source and target domain.</a:t>
            </a: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Two approaches are proposed to address the problem from different perspectives, which are Latent-Disentanglement-Oriented (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LaDo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) and Generative-Hierarchy-Oriented (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) models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We use realistic fifty thousand shoes and human faces as our dataset.​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In the problem setting, we randomly choose 50, 100 and 500 samples from dataset as target domain data.​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Because we assume the structure of image as shared correspondence.​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To preserve the structure,​ we adopt style transfer on the remaining images as source domain data ,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which is expected to only have difference on appearance with target-domain data.​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45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We use realistic fifty thousand shoes and human faces as our dataset.​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In the problem setting, we randomly choose 50, 100 and 500 samples from dataset as target domain data.​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Because we assume the structure of image as shared correspondence.​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To preserve the structure,​ we adopt style transfer on the remaining images as source domain data ,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which is expected to only have difference on appearance with target-domain data.​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0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Our contributions are listed here. 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First, we define and explore a new challenging problem of learning a standalone target-domain generator with a few target-domain samples.​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Second, we propose two approaches to address the problem from different perspectives, Latent-Disentanglement-Oriented (</a:t>
            </a:r>
            <a:r>
              <a:rPr lang="en-US" altLang="zh-TW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LaDo</a:t>
            </a:r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) and Generative- Hierarchy-Oriented (</a:t>
            </a:r>
            <a:r>
              <a:rPr lang="en-US" altLang="zh-TW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GenHo</a:t>
            </a:r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) models.​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Third, our experiments reveal the insights on latent distribution of generative networks under low-shot setting.​ </a:t>
            </a:r>
          </a:p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At last, we apply our methods on </a:t>
            </a:r>
            <a:r>
              <a:rPr lang="en-US" altLang="zh-TW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CelebA</a:t>
            </a:r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dataset to alleviate the constraint for more realistic scenario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29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 we firstly demonstrate the </a:t>
            </a:r>
            <a:r>
              <a:rPr lang="en-US" altLang="zh-TW" dirty="0" err="1"/>
              <a:t>LaDo</a:t>
            </a:r>
            <a:r>
              <a:rPr lang="en-US" altLang="zh-TW" dirty="0"/>
              <a:t>, that assume 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the latent space of the target-domain data can be disentangled into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domain-invariant subspace and domain-specific subspace.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Particularly, we firstly train the content encoder, source-domain appearance encoder and source generator,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And using the learned knowledge in source domain to help train the target generator.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5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In the 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LaDo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 approach, the capability of target-domain generator heavily relies on having latent space well disentangled,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which could be occasionally hard to achieve or suffer from unstable training due to the challenge of low-shot scenario.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we further propose 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 that aims to directly integrate the characteristics of our cross-domain data into the underlying generative procedure captured by a generator.</a:t>
            </a: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Here shows the full picture of 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. With comparison to 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LaDo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, our 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 model decomposes a generator  into a cascade of two sub-networks, including content-generator and appearance-generator. </a:t>
            </a: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As in the training procedure of 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, we carefully design and decompose into several steps,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which can be categorized by two groups: content-related steps and appearance-related steps.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With series of individual steps,  the content and appearance information  can be well disentangled within the generator,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and the target generator can be obtained.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D7D6-E50B-40FB-87A5-58545AE529C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5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15A46-0841-4D24-BD49-EB727E7D5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3F78A1-3676-4193-BB69-CB782CE81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FA24AD-F653-4C3D-996C-0ED3714F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82CF8-D967-42EB-A383-7973A918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9706B7-C5BB-48BB-BA25-2CAA3E8B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89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3D80DE-B7D9-43E8-8920-68BA2D2A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F606D0-A458-4988-B3E6-21203BB96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D8DC28-3763-4EC8-A589-4285279F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B6489A-7176-40A4-80A2-F7905029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D3A026-89D4-4D1B-81A7-46839761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6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09C21B-BD7C-455B-83A5-0F80132F2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697A56-0659-4B1C-BC19-D765209FF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9D9D0D-BF93-42C0-B3F1-B2984B92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5E180E-7801-4A9D-A2C1-FF01CB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AC15C2-4940-4F95-B48D-AA7EC377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735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46470-A4EB-4CCD-8F8E-61704591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51161B-40D8-49F9-B6F5-4F6C8959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E3EE19-261E-4355-87F9-73A5846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4D54F8-9FCA-45AF-BCC4-74106082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14D966-6308-4B12-A0A8-48144726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7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DB878B-95A1-46E5-8D25-B0CE99BA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D3781E-1AD1-4DF4-A503-27056225E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C1E3B-156B-4BF3-AA20-A50FBC33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2A35CE-8358-4628-ACDE-4A063F76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031444-9DA2-428B-8128-79AF1F01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919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B090B-4AAF-4662-AB15-CAD479B5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69F2FF-727D-48B4-8E13-36DAB4A2A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E02930-E24E-44EB-8B9E-9B30F0AC9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CC6A73-C129-49F1-ACA8-89389F1B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84DD95-AFC9-4E94-B5ED-A0A012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461AD1-3D39-4B10-92C7-785E1B85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308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A57B4-B1F6-4928-9328-1428CE60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93DD00-E7B4-41D3-B9CD-B0B19EB8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71FAAB-99B2-4CCE-A301-B8D6D7606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AD0AA69-3F35-4A9E-9054-7C9A53106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A19FC94-D992-42AB-B028-3D81D46B4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B927B4-580A-4362-9DBB-6DD01C60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D2EFCB-AC09-47CB-ADA6-EFBA058E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FB999EB-8023-443F-B229-D41469AC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17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B3E39D-D580-4750-BFFB-0C873909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E302185-5E50-437D-BA5F-62E00751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AB1F3C-2A0E-4025-A1D7-03CFA838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97022E-6448-48E9-BA05-E420A708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48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1025386-B648-449F-9673-2CCA5E3E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4A5D7A-FD19-40D3-8B6C-8DA0F280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4FD964-F722-410B-A583-B1AD96DD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521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4B8679-39E3-429E-A10A-9B848A6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925FA7-1C4F-4BE1-92A8-2EE71937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F70F7A-0BA3-4E04-BD2D-F697F117C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9EDD30-57BA-47BD-9162-A868FB2F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07B015-2927-4E7F-B182-57ABB538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E41670-F3B3-46CD-B178-B2B940DC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919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B75D4-CA6D-452C-AE1C-6B5502FC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ACADFC-1618-487D-A580-A8CC4A38C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B483566-BF16-445F-861D-2261B8EF4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F07B2E-C8A4-41F3-93FD-D40FFE3F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0BC499-F15E-4860-902B-1B3327AB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21B8DD-8996-4F9E-8109-95BC02B1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7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B34F76-A9C8-4AF9-A54B-57664B0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DAE487-82A6-4413-87C4-87A8AE658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978783-2C60-4415-983B-574E2615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C370-F13B-4549-814B-DB153F3C4B07}" type="datetimeFigureOut">
              <a:rPr lang="zh-TW" altLang="en-US" smtClean="0"/>
              <a:t>2020/12/3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6E56DB-0F52-455D-A3CA-EAC42014D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28D097-668B-4C13-A038-E225A2EB3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9BF-EC28-49BC-9700-7EA814A1C7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77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600B8-00A0-4427-A278-1C84C7E8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99" y="1122363"/>
            <a:ext cx="9895002" cy="2387600"/>
          </a:xfrm>
        </p:spPr>
        <p:txBody>
          <a:bodyPr>
            <a:normAutofit/>
          </a:bodyPr>
          <a:lstStyle/>
          <a:p>
            <a:r>
              <a:rPr lang="en-US" altLang="zh-TW" sz="4400" b="0" i="0" dirty="0">
                <a:effectLst/>
              </a:rPr>
              <a:t>Learning Low-Shot Generative Networks for</a:t>
            </a:r>
            <a:r>
              <a:rPr lang="zh-TW" altLang="en-US" sz="4400" b="0" i="0" dirty="0">
                <a:effectLst/>
              </a:rPr>
              <a:t> </a:t>
            </a:r>
            <a:r>
              <a:rPr lang="en-US" altLang="zh-TW" sz="4400" b="0" i="0" dirty="0">
                <a:effectLst/>
              </a:rPr>
              <a:t>Cross-Domain Data</a:t>
            </a:r>
            <a:endParaRPr lang="zh-TW" altLang="en-US" sz="4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471C4BE-385D-4E25-B6AD-D4BD67C11FCE}"/>
              </a:ext>
            </a:extLst>
          </p:cNvPr>
          <p:cNvSpPr txBox="1"/>
          <p:nvPr/>
        </p:nvSpPr>
        <p:spPr>
          <a:xfrm>
            <a:off x="4573194" y="5352238"/>
            <a:ext cx="304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*</a:t>
            </a:r>
            <a:r>
              <a:rPr lang="en-US" altLang="zh-TW" dirty="0"/>
              <a:t>Cheng-Che (</a:t>
            </a:r>
            <a:r>
              <a:rPr lang="en-US" altLang="zh-TW" dirty="0" err="1"/>
              <a:t>SunnerLi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Lee</a:t>
            </a:r>
            <a:r>
              <a:rPr lang="en-US" altLang="zh-TW" baseline="30000" dirty="0"/>
              <a:t>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F34C649-7301-4502-8B97-A31EA17B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43" y="3898266"/>
            <a:ext cx="1331914" cy="1331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BCA0B6-0D60-4D1A-8AE2-D95666BC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50" y="3898266"/>
            <a:ext cx="1331914" cy="1331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9E03426-18DB-438B-83A1-E764869182DD}"/>
              </a:ext>
            </a:extLst>
          </p:cNvPr>
          <p:cNvSpPr txBox="1"/>
          <p:nvPr/>
        </p:nvSpPr>
        <p:spPr>
          <a:xfrm>
            <a:off x="8246301" y="5345938"/>
            <a:ext cx="304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0" i="0" dirty="0">
                <a:effectLst/>
                <a:latin typeface="Calibri (本文)"/>
              </a:rPr>
              <a:t>Wei-Chen Chiu</a:t>
            </a:r>
            <a:r>
              <a:rPr lang="en-US" altLang="zh-TW" baseline="30000" dirty="0">
                <a:latin typeface="Calibri (本文)"/>
              </a:rPr>
              <a:t>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7BDB3B-E149-4898-A7D9-57C519FA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35" y="3898266"/>
            <a:ext cx="1331915" cy="1331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6040C46-0B63-405E-ABC1-08052D64F486}"/>
              </a:ext>
            </a:extLst>
          </p:cNvPr>
          <p:cNvSpPr txBox="1"/>
          <p:nvPr/>
        </p:nvSpPr>
        <p:spPr>
          <a:xfrm>
            <a:off x="1049140" y="5366305"/>
            <a:ext cx="304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Calibri (本文)"/>
              </a:rPr>
              <a:t>*</a:t>
            </a:r>
            <a:r>
              <a:rPr lang="en-US" altLang="zh-TW" b="0" i="0" dirty="0" err="1">
                <a:effectLst/>
                <a:latin typeface="Calibri (本文)"/>
              </a:rPr>
              <a:t>Hsuan</a:t>
            </a:r>
            <a:r>
              <a:rPr lang="en-US" altLang="zh-TW" b="0" i="0" dirty="0">
                <a:effectLst/>
                <a:latin typeface="Calibri (本文)"/>
              </a:rPr>
              <a:t>-Kai Kao</a:t>
            </a:r>
            <a:r>
              <a:rPr lang="en-US" altLang="zh-TW" baseline="30000" dirty="0">
                <a:latin typeface="Calibri (本文)"/>
              </a:rPr>
              <a:t>1</a:t>
            </a:r>
          </a:p>
        </p:txBody>
      </p:sp>
      <p:pic>
        <p:nvPicPr>
          <p:cNvPr id="10" name="Picture 6" descr="ãacademia sinicaãçåçæå°çµæ">
            <a:extLst>
              <a:ext uri="{FF2B5EF4-FFF2-40B4-BE49-F238E27FC236}">
                <a16:creationId xmlns:a16="http://schemas.microsoft.com/office/drawing/2014/main" id="{F57A7273-7A5C-4363-9FBE-D5639939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10"/>
            <a:ext cx="904890" cy="90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E8683B8-715A-4AD8-BFEA-A16D69150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125" y="5953125"/>
            <a:ext cx="904875" cy="904875"/>
          </a:xfrm>
          <a:prstGeom prst="ellipse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D13426-635D-4A62-89AA-83ADF3C1E21E}"/>
              </a:ext>
            </a:extLst>
          </p:cNvPr>
          <p:cNvSpPr txBox="1"/>
          <p:nvPr/>
        </p:nvSpPr>
        <p:spPr>
          <a:xfrm>
            <a:off x="6495803" y="6321593"/>
            <a:ext cx="3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aseline="30000" dirty="0"/>
              <a:t>2</a:t>
            </a:r>
            <a:r>
              <a:rPr lang="en-US" altLang="zh-TW" dirty="0"/>
              <a:t>National Chiao Tung University</a:t>
            </a:r>
            <a:endParaRPr lang="en-US" altLang="zh-TW" baseline="30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B4A096-82BC-4FB8-B60D-5F07D182B4DA}"/>
              </a:ext>
            </a:extLst>
          </p:cNvPr>
          <p:cNvSpPr txBox="1"/>
          <p:nvPr/>
        </p:nvSpPr>
        <p:spPr>
          <a:xfrm>
            <a:off x="2344254" y="6321593"/>
            <a:ext cx="3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aseline="30000" dirty="0"/>
              <a:t>1</a:t>
            </a:r>
            <a:r>
              <a:rPr lang="en-US" altLang="zh-TW" dirty="0"/>
              <a:t>Academia </a:t>
            </a:r>
            <a:r>
              <a:rPr lang="en-US" altLang="zh-TW" dirty="0" err="1"/>
              <a:t>Sinica</a:t>
            </a:r>
            <a:endParaRPr lang="en-US" altLang="zh-TW" baseline="30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5966CA-FCCC-492E-89D8-496689CD27B0}"/>
              </a:ext>
            </a:extLst>
          </p:cNvPr>
          <p:cNvSpPr txBox="1"/>
          <p:nvPr/>
        </p:nvSpPr>
        <p:spPr>
          <a:xfrm>
            <a:off x="9629182" y="-263"/>
            <a:ext cx="304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*indicate equal contribution</a:t>
            </a:r>
            <a:endParaRPr lang="en-US" altLang="zh-TW" sz="1400" baseline="30000" dirty="0"/>
          </a:p>
        </p:txBody>
      </p:sp>
      <p:pic>
        <p:nvPicPr>
          <p:cNvPr id="1030" name="Picture 6" descr="Logo &amp; Materials - ICPR 2020">
            <a:extLst>
              <a:ext uri="{FF2B5EF4-FFF2-40B4-BE49-F238E27FC236}">
                <a16:creationId xmlns:a16="http://schemas.microsoft.com/office/drawing/2014/main" id="{971F9F37-16C8-428F-BA38-39B69BE0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60396" cy="11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6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2E899-59B9-4CF6-BBAC-0FB1ECF5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Purposed methods - </a:t>
            </a:r>
            <a:r>
              <a:rPr lang="en-US" altLang="zh-TW" dirty="0" err="1"/>
              <a:t>GenHo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FDA5D3-8A3E-456E-9196-CFFA1A73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F56F5537-FA53-4475-BAED-85883D12A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54"/>
          <a:stretch/>
        </p:blipFill>
        <p:spPr>
          <a:xfrm>
            <a:off x="-884944" y="2374265"/>
            <a:ext cx="13076944" cy="2959735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145DFEE2-A4DB-4CD5-BB85-1AC8D77E3773}"/>
              </a:ext>
            </a:extLst>
          </p:cNvPr>
          <p:cNvGrpSpPr/>
          <p:nvPr/>
        </p:nvGrpSpPr>
        <p:grpSpPr>
          <a:xfrm>
            <a:off x="4592319" y="2424499"/>
            <a:ext cx="4540251" cy="2891213"/>
            <a:chOff x="4592319" y="2424499"/>
            <a:chExt cx="4540251" cy="289121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6F1AFA5-050D-4E28-B605-3981DFDF054F}"/>
                </a:ext>
              </a:extLst>
            </p:cNvPr>
            <p:cNvSpPr/>
            <p:nvPr/>
          </p:nvSpPr>
          <p:spPr>
            <a:xfrm>
              <a:off x="4592319" y="2424499"/>
              <a:ext cx="2871471" cy="2889182"/>
            </a:xfrm>
            <a:prstGeom prst="rect">
              <a:avLst/>
            </a:prstGeom>
            <a:solidFill>
              <a:srgbClr val="F2F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A4ACAAB5-6794-4107-9FB3-7AB0F0ADEB5D}"/>
                </a:ext>
              </a:extLst>
            </p:cNvPr>
            <p:cNvSpPr/>
            <p:nvPr/>
          </p:nvSpPr>
          <p:spPr>
            <a:xfrm>
              <a:off x="5360670" y="2426530"/>
              <a:ext cx="3771900" cy="2889182"/>
            </a:xfrm>
            <a:prstGeom prst="roundRect">
              <a:avLst>
                <a:gd name="adj" fmla="val 13502"/>
              </a:avLst>
            </a:prstGeom>
            <a:solidFill>
              <a:srgbClr val="F2F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380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AD3D6-4264-4A9E-80B2-836FBC12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Purposed methods - </a:t>
            </a:r>
            <a:r>
              <a:rPr lang="en-US" altLang="zh-TW" dirty="0" err="1"/>
              <a:t>GenHo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ADC1AF-EA5A-4215-BC3C-4F0AD63F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56F6CB65-6B3D-4752-8356-BF77214E3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5" b="-1593"/>
          <a:stretch/>
        </p:blipFill>
        <p:spPr>
          <a:xfrm>
            <a:off x="0" y="3592722"/>
            <a:ext cx="12192000" cy="2766101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C1992D3-826A-4C06-A9C2-4FB1B1113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0" t="1" r="1535" b="49054"/>
          <a:stretch/>
        </p:blipFill>
        <p:spPr>
          <a:xfrm>
            <a:off x="9502815" y="365125"/>
            <a:ext cx="2523281" cy="29597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ECCC20-1433-4D58-89E4-C4FF06B64216}"/>
              </a:ext>
            </a:extLst>
          </p:cNvPr>
          <p:cNvSpPr/>
          <p:nvPr/>
        </p:nvSpPr>
        <p:spPr>
          <a:xfrm>
            <a:off x="4207655" y="3619500"/>
            <a:ext cx="3728720" cy="2639060"/>
          </a:xfrm>
          <a:prstGeom prst="rect">
            <a:avLst/>
          </a:prstGeom>
          <a:solidFill>
            <a:srgbClr val="FF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475F67C-8FA6-4F10-89A1-541358B5811A}"/>
              </a:ext>
            </a:extLst>
          </p:cNvPr>
          <p:cNvGrpSpPr/>
          <p:nvPr/>
        </p:nvGrpSpPr>
        <p:grpSpPr>
          <a:xfrm>
            <a:off x="7890108" y="3619500"/>
            <a:ext cx="4301892" cy="2652942"/>
            <a:chOff x="7890108" y="3619500"/>
            <a:chExt cx="4301892" cy="2652942"/>
          </a:xfrm>
        </p:grpSpPr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886E75EF-7C39-4D88-847A-E30BBC9C7F20}"/>
                </a:ext>
              </a:extLst>
            </p:cNvPr>
            <p:cNvSpPr/>
            <p:nvPr/>
          </p:nvSpPr>
          <p:spPr>
            <a:xfrm>
              <a:off x="9818370" y="3619500"/>
              <a:ext cx="2373630" cy="2639060"/>
            </a:xfrm>
            <a:prstGeom prst="roundRect">
              <a:avLst/>
            </a:prstGeom>
            <a:solidFill>
              <a:srgbClr val="FF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1E23E5B-0A8B-4023-8214-5BC054BBEC95}"/>
                </a:ext>
              </a:extLst>
            </p:cNvPr>
            <p:cNvSpPr/>
            <p:nvPr/>
          </p:nvSpPr>
          <p:spPr>
            <a:xfrm>
              <a:off x="7890108" y="3633382"/>
              <a:ext cx="3728720" cy="2639060"/>
            </a:xfrm>
            <a:prstGeom prst="rect">
              <a:avLst/>
            </a:prstGeom>
            <a:solidFill>
              <a:srgbClr val="FF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30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A0BD5-BA9B-4A6D-AC9B-0415A9FC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99606B-B56A-4045-95F0-91B1A4F5D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E58569-AF95-4037-B234-49D88D74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1841"/>
            <a:ext cx="12192000" cy="21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3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509FF-1C32-4CD4-8F9C-73CB8400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5485BC-9D94-49B7-9115-B152D1CF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118651-C618-4E8C-875D-02136C3F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6939"/>
            <a:ext cx="12192000" cy="3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6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317786-D258-4C78-A906-062D3E809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DEB24D-9E45-4C18-8346-05F371609253}"/>
              </a:ext>
            </a:extLst>
          </p:cNvPr>
          <p:cNvSpPr/>
          <p:nvPr/>
        </p:nvSpPr>
        <p:spPr>
          <a:xfrm>
            <a:off x="4339266" y="0"/>
            <a:ext cx="785273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227BFC4-FD22-4B83-897B-B0FAC6F8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275" y="365125"/>
            <a:ext cx="74415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400" b="0" i="0" dirty="0">
                <a:solidFill>
                  <a:schemeClr val="bg1"/>
                </a:solidFill>
                <a:effectLst/>
              </a:rPr>
              <a:t>Learning Low-Shot Generative Networks for</a:t>
            </a:r>
            <a:r>
              <a:rPr lang="zh-TW" altLang="en-US" sz="4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altLang="zh-TW" sz="4400" b="0" i="0" dirty="0">
                <a:solidFill>
                  <a:schemeClr val="bg1"/>
                </a:solidFill>
                <a:effectLst/>
              </a:rPr>
              <a:t>Cross-Domain Data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319A10A-9A6B-4056-9F04-B1F83EBBEBFC}"/>
              </a:ext>
            </a:extLst>
          </p:cNvPr>
          <p:cNvSpPr txBox="1"/>
          <p:nvPr/>
        </p:nvSpPr>
        <p:spPr>
          <a:xfrm>
            <a:off x="8282080" y="3204109"/>
            <a:ext cx="3909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Cheng-Che (</a:t>
            </a:r>
            <a:r>
              <a:rPr lang="en-US" altLang="zh-TW" sz="2000" b="1" dirty="0" err="1">
                <a:solidFill>
                  <a:schemeClr val="bg1"/>
                </a:solidFill>
              </a:rPr>
              <a:t>SunnerLi</a:t>
            </a:r>
            <a:r>
              <a:rPr lang="en-US" altLang="zh-TW" sz="2000" b="1" dirty="0">
                <a:solidFill>
                  <a:schemeClr val="bg1"/>
                </a:solidFill>
              </a:rPr>
              <a:t>) Lee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Deep Learning Researcher / </a:t>
            </a:r>
            <a:r>
              <a:rPr lang="en-US" altLang="zh-TW" sz="1600" b="1" dirty="0">
                <a:solidFill>
                  <a:schemeClr val="accent2"/>
                </a:solidFill>
              </a:rPr>
              <a:t>MediaTek</a:t>
            </a:r>
          </a:p>
          <a:p>
            <a:pPr algn="ctr"/>
            <a:r>
              <a:rPr lang="en-US" altLang="zh-TW" sz="1200" b="0" dirty="0">
                <a:solidFill>
                  <a:schemeClr val="bg1"/>
                </a:solidFill>
                <a:effectLst/>
                <a:latin typeface="Roboto"/>
              </a:rPr>
              <a:t>nctusunnerli.cs06g@nctu.edu.tw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032D68-E50D-462C-A8EE-6BEFE4AA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83" y="1726613"/>
            <a:ext cx="1331914" cy="1331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EED4E51-77E2-413C-8940-FAE90FA19CFF}"/>
              </a:ext>
            </a:extLst>
          </p:cNvPr>
          <p:cNvSpPr txBox="1"/>
          <p:nvPr/>
        </p:nvSpPr>
        <p:spPr>
          <a:xfrm>
            <a:off x="161648" y="867508"/>
            <a:ext cx="208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Paper</a:t>
            </a:r>
            <a:endParaRPr lang="zh-TW" altLang="en-US" sz="28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2AE74C2-DC9A-4FE5-B0EE-4F45AE59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78" y="1726612"/>
            <a:ext cx="1331915" cy="1331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5ABD6AB-B09D-472F-8AC8-948A568F8FCA}"/>
              </a:ext>
            </a:extLst>
          </p:cNvPr>
          <p:cNvSpPr txBox="1"/>
          <p:nvPr/>
        </p:nvSpPr>
        <p:spPr>
          <a:xfrm>
            <a:off x="4730581" y="3206731"/>
            <a:ext cx="3909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i="0" dirty="0" err="1">
                <a:solidFill>
                  <a:schemeClr val="bg1"/>
                </a:solidFill>
                <a:effectLst/>
                <a:latin typeface="Calibri (本文)"/>
              </a:rPr>
              <a:t>Hsuan</a:t>
            </a:r>
            <a:r>
              <a:rPr lang="en-US" altLang="zh-TW" sz="2000" b="1" i="0" dirty="0">
                <a:solidFill>
                  <a:schemeClr val="bg1"/>
                </a:solidFill>
                <a:effectLst/>
                <a:latin typeface="Calibri (本文)"/>
              </a:rPr>
              <a:t>-Kai Kao</a:t>
            </a:r>
            <a:r>
              <a:rPr lang="en-US" altLang="zh-TW" sz="2000" b="1" baseline="30000" dirty="0">
                <a:solidFill>
                  <a:schemeClr val="bg1"/>
                </a:solidFill>
                <a:latin typeface="Calibri (本文)"/>
              </a:rPr>
              <a:t> 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Researcher</a:t>
            </a:r>
            <a:r>
              <a:rPr lang="zh-TW" altLang="en-US" sz="1600" dirty="0">
                <a:solidFill>
                  <a:schemeClr val="bg1"/>
                </a:solidFill>
              </a:rPr>
              <a:t> </a:t>
            </a:r>
            <a:r>
              <a:rPr lang="en-US" altLang="zh-TW" sz="1600" dirty="0">
                <a:solidFill>
                  <a:schemeClr val="bg1"/>
                </a:solidFill>
              </a:rPr>
              <a:t>Assistant / </a:t>
            </a:r>
            <a:r>
              <a:rPr lang="en-US" altLang="zh-TW" sz="1600" b="1" dirty="0">
                <a:solidFill>
                  <a:schemeClr val="bg1"/>
                </a:solidFill>
              </a:rPr>
              <a:t>Academia </a:t>
            </a:r>
            <a:r>
              <a:rPr lang="en-US" altLang="zh-TW" sz="1600" b="1" dirty="0" err="1">
                <a:solidFill>
                  <a:schemeClr val="bg1"/>
                </a:solidFill>
              </a:rPr>
              <a:t>Sinica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1200" b="0" dirty="0">
                <a:solidFill>
                  <a:schemeClr val="bg1"/>
                </a:solidFill>
                <a:effectLst/>
                <a:latin typeface="Roboto"/>
              </a:rPr>
              <a:t>hkkao@iis.sinica.edu.tw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DB44168-C8A8-45A5-8007-272B0A92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15" y="4454155"/>
            <a:ext cx="1331914" cy="1331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2288EF3-06C0-46ED-85F6-9C7E7B6EAAA0}"/>
              </a:ext>
            </a:extLst>
          </p:cNvPr>
          <p:cNvSpPr txBox="1"/>
          <p:nvPr/>
        </p:nvSpPr>
        <p:spPr>
          <a:xfrm>
            <a:off x="7558265" y="5910994"/>
            <a:ext cx="1839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i="0" dirty="0">
                <a:solidFill>
                  <a:schemeClr val="bg1"/>
                </a:solidFill>
                <a:effectLst/>
                <a:latin typeface="Calibri (本文)"/>
              </a:rPr>
              <a:t>Wei-Chen Chiu</a:t>
            </a:r>
            <a:endParaRPr lang="en-US" altLang="zh-TW" sz="2000" b="1" baseline="30000" dirty="0">
              <a:solidFill>
                <a:schemeClr val="bg1"/>
              </a:solidFill>
              <a:latin typeface="Calibri (本文)"/>
            </a:endParaRP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latin typeface="Open Sans"/>
              </a:rPr>
              <a:t>Professor / </a:t>
            </a:r>
            <a:r>
              <a:rPr lang="en-US" altLang="zh-TW" sz="1600" b="1" dirty="0">
                <a:solidFill>
                  <a:schemeClr val="bg1"/>
                </a:solidFill>
                <a:latin typeface="Open Sans"/>
              </a:rPr>
              <a:t>NCTU</a:t>
            </a:r>
          </a:p>
          <a:p>
            <a:pPr algn="ctr"/>
            <a:r>
              <a:rPr lang="en-US" altLang="zh-TW" sz="1200" b="0" i="0" dirty="0">
                <a:solidFill>
                  <a:schemeClr val="bg1"/>
                </a:solidFill>
                <a:effectLst/>
                <a:latin typeface="Helvetica Neue"/>
              </a:rPr>
              <a:t>walon@cs.nctu.edu.tw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CE2F1B-4103-43B6-8B2E-DECFBC410079}"/>
              </a:ext>
            </a:extLst>
          </p:cNvPr>
          <p:cNvSpPr txBox="1"/>
          <p:nvPr/>
        </p:nvSpPr>
        <p:spPr>
          <a:xfrm>
            <a:off x="161648" y="5262849"/>
            <a:ext cx="208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Code</a:t>
            </a:r>
            <a:endParaRPr lang="zh-TW" altLang="en-US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D8599C-3096-4D26-BF6E-3CC9E238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17" y="171001"/>
            <a:ext cx="1916234" cy="19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E849710-E10D-453A-B898-A6A57F8E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09" y="4592774"/>
            <a:ext cx="1948817" cy="19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D8F46C4-B4D3-4A80-922C-F90D8AB2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06" y="2348845"/>
            <a:ext cx="1873720" cy="18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D463AD1-DD9C-4A14-87BA-99FC1BF42DA0}"/>
              </a:ext>
            </a:extLst>
          </p:cNvPr>
          <p:cNvSpPr txBox="1"/>
          <p:nvPr/>
        </p:nvSpPr>
        <p:spPr>
          <a:xfrm>
            <a:off x="0" y="2862951"/>
            <a:ext cx="240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Supplementary</a:t>
            </a:r>
            <a:br>
              <a:rPr lang="en-US" altLang="zh-TW" sz="2800" dirty="0"/>
            </a:br>
            <a:r>
              <a:rPr lang="en-US" altLang="zh-TW" sz="2800" dirty="0"/>
              <a:t>material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373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F3E6B5-1C48-4193-99EF-98B94A45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8EBF1FF-15B5-4E06-BE34-1933B9180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/>
          <a:stretch/>
        </p:blipFill>
        <p:spPr>
          <a:xfrm>
            <a:off x="3170100" y="2857652"/>
            <a:ext cx="5851797" cy="1780290"/>
          </a:xfrm>
        </p:spPr>
      </p:pic>
    </p:spTree>
    <p:extLst>
      <p:ext uri="{BB962C8B-B14F-4D97-AF65-F5344CB8AC3E}">
        <p14:creationId xmlns:p14="http://schemas.microsoft.com/office/powerpoint/2010/main" val="161392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F3E6B5-1C48-4193-99EF-98B94A45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8EBF1FF-15B5-4E06-BE34-1933B9180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/>
          <a:stretch/>
        </p:blipFill>
        <p:spPr>
          <a:xfrm>
            <a:off x="3170100" y="4600727"/>
            <a:ext cx="5851797" cy="1780290"/>
          </a:xfrm>
        </p:spPr>
      </p:pic>
      <p:sp>
        <p:nvSpPr>
          <p:cNvPr id="10" name="箭號: 向下 9">
            <a:extLst>
              <a:ext uri="{FF2B5EF4-FFF2-40B4-BE49-F238E27FC236}">
                <a16:creationId xmlns:a16="http://schemas.microsoft.com/office/drawing/2014/main" id="{0B76FA58-9EB9-452E-A823-2F5D1DFC58B6}"/>
              </a:ext>
            </a:extLst>
          </p:cNvPr>
          <p:cNvSpPr/>
          <p:nvPr/>
        </p:nvSpPr>
        <p:spPr>
          <a:xfrm>
            <a:off x="5854260" y="3951797"/>
            <a:ext cx="483476" cy="556992"/>
          </a:xfrm>
          <a:prstGeom prst="downArrow">
            <a:avLst/>
          </a:prstGeom>
          <a:solidFill>
            <a:srgbClr val="00A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5077EC-CB74-423C-8DF6-FCAB3CD31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100" y="2015615"/>
            <a:ext cx="58483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EC6244-0D7A-4487-9562-64C85CEB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4DFEF7-37D1-449E-95CC-7E307CF9F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0" i="0" dirty="0">
                <a:effectLst/>
                <a:latin typeface="Arial" panose="020B0604020202020204" pitchFamily="34" charset="0"/>
              </a:rPr>
              <a:t>Learn the target generator on the two condition: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Arial" panose="020B0604020202020204" pitchFamily="34" charset="0"/>
              </a:rPr>
              <a:t>Few target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>
                <a:latin typeface="Arial" panose="020B0604020202020204" pitchFamily="34" charset="0"/>
              </a:rPr>
              <a:t>Correspondence across source and target domain. </a:t>
            </a:r>
            <a:endParaRPr lang="en-US" altLang="zh-TW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Two methods to solve the problem 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from different perspective</a:t>
            </a:r>
            <a:r>
              <a:rPr lang="en-US" altLang="zh-TW" dirty="0">
                <a:latin typeface="Arial" panose="020B0604020202020204" pitchFamily="34" charset="0"/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b="0" i="0" dirty="0">
                <a:effectLst/>
                <a:latin typeface="Arial" panose="020B0604020202020204" pitchFamily="34" charset="0"/>
              </a:rPr>
              <a:t>Latent-Disentanglement-Oriented (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LaDo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b="0" i="0" dirty="0">
                <a:effectLst/>
                <a:latin typeface="Arial" panose="020B0604020202020204" pitchFamily="34" charset="0"/>
              </a:rPr>
              <a:t>Generative-Hierarchy-Oriented (</a:t>
            </a:r>
            <a:r>
              <a:rPr lang="en-US" altLang="zh-TW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)</a:t>
            </a:r>
            <a:endParaRPr lang="en-US" altLang="zh-TW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35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85AD6-A6B6-4DEB-B9E6-03C601E6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167DB6-F430-40D1-8994-2F43E737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FF4618C-F5C6-410C-AE38-D61D4FF2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25044"/>
            <a:ext cx="8991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3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85AD6-A6B6-4DEB-B9E6-03C601E6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167DB6-F430-40D1-8994-2F43E737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7938FB-9E99-41E4-903E-09FDBD26F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2957512"/>
            <a:ext cx="8982075" cy="9429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FF4618C-F5C6-410C-AE38-D61D4FF2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56124"/>
            <a:ext cx="8991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D2F62-DA33-4253-9CC1-25361977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Contribution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16FA97-C24C-4D82-91D5-C82F9E0E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</a:rPr>
              <a:t>L</a:t>
            </a: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earning a standalone generator with a few samples.</a:t>
            </a:r>
          </a:p>
          <a:p>
            <a:pPr algn="just"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</a:rPr>
              <a:t>Two </a:t>
            </a: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approaches are proposed, including Latent-Disentanglement-Oriented (</a:t>
            </a:r>
            <a:r>
              <a:rPr lang="en-US" altLang="zh-TW" sz="2400" b="0" i="0" dirty="0" err="1">
                <a:effectLst/>
                <a:latin typeface="Arial" panose="020B0604020202020204" pitchFamily="34" charset="0"/>
              </a:rPr>
              <a:t>LaDo</a:t>
            </a: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) and Generative-Hierarchy-Oriented (</a:t>
            </a:r>
            <a:r>
              <a:rPr lang="en-US" altLang="zh-TW" sz="2400" b="0" i="0" dirty="0" err="1">
                <a:effectLst/>
                <a:latin typeface="Arial" panose="020B0604020202020204" pitchFamily="34" charset="0"/>
              </a:rPr>
              <a:t>GenHo</a:t>
            </a: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</a:rPr>
              <a:t>R</a:t>
            </a: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eveal the insights on latent distribution of generative networks under low-shot setting</a:t>
            </a:r>
          </a:p>
          <a:p>
            <a:pPr algn="just">
              <a:lnSpc>
                <a:spcPct val="150000"/>
              </a:lnSpc>
            </a:pP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Apply our methods on </a:t>
            </a:r>
            <a:r>
              <a:rPr lang="en-US" altLang="zh-TW" sz="2400" b="0" i="0" dirty="0" err="1">
                <a:effectLst/>
                <a:latin typeface="Arial" panose="020B0604020202020204" pitchFamily="34" charset="0"/>
              </a:rPr>
              <a:t>CelebA</a:t>
            </a: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 dataset to alleviate the constraint for more realistic scenario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314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30F612-C0E6-4C11-9724-803026C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Purposed methods - </a:t>
            </a:r>
            <a:r>
              <a:rPr lang="en-US" altLang="zh-TW" dirty="0" err="1"/>
              <a:t>LaDo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351AD38-4A05-4D67-AAE7-8ABB205A9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86" y="1825625"/>
            <a:ext cx="9493828" cy="4351338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9AA6C8D-9D0A-4F24-941C-E49340655DCC}"/>
              </a:ext>
            </a:extLst>
          </p:cNvPr>
          <p:cNvSpPr/>
          <p:nvPr/>
        </p:nvSpPr>
        <p:spPr>
          <a:xfrm>
            <a:off x="1454727" y="1690688"/>
            <a:ext cx="3764973" cy="467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CA2DAC-7C26-4B2D-AEB4-B25CB497F131}"/>
              </a:ext>
            </a:extLst>
          </p:cNvPr>
          <p:cNvSpPr/>
          <p:nvPr/>
        </p:nvSpPr>
        <p:spPr>
          <a:xfrm>
            <a:off x="5353917" y="1661824"/>
            <a:ext cx="3401292" cy="467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13071152-167B-4E94-9DAE-2F6D918C7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0"/>
          <a:stretch/>
        </p:blipFill>
        <p:spPr>
          <a:xfrm>
            <a:off x="1289341" y="1825624"/>
            <a:ext cx="3870614" cy="4351338"/>
          </a:xfrm>
          <a:prstGeom prst="rect">
            <a:avLst/>
          </a:prstGeom>
        </p:spPr>
      </p:pic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3CBFEDFD-E260-4731-A0D0-B9E88F49E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5" r="21798"/>
          <a:stretch/>
        </p:blipFill>
        <p:spPr>
          <a:xfrm>
            <a:off x="5372099" y="1854488"/>
            <a:ext cx="34012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84679-B901-4E00-84FF-F8C55EC8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Purposed methods - </a:t>
            </a:r>
            <a:r>
              <a:rPr lang="en-US" altLang="zh-TW" dirty="0" err="1"/>
              <a:t>GenHo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35ADA5C-5BF5-4F58-A0EE-0A76AE293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9" y="1825625"/>
            <a:ext cx="9794381" cy="4351338"/>
          </a:xfrm>
        </p:spPr>
      </p:pic>
    </p:spTree>
    <p:extLst>
      <p:ext uri="{BB962C8B-B14F-4D97-AF65-F5344CB8AC3E}">
        <p14:creationId xmlns:p14="http://schemas.microsoft.com/office/powerpoint/2010/main" val="417455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1165</Words>
  <Application>Microsoft Office PowerPoint</Application>
  <PresentationFormat>寬螢幕</PresentationFormat>
  <Paragraphs>123</Paragraphs>
  <Slides>14</Slides>
  <Notes>14</Notes>
  <HiddenSlides>1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Calibri (本文)</vt:lpstr>
      <vt:lpstr>Helvetica Neue</vt:lpstr>
      <vt:lpstr>Open Sans</vt:lpstr>
      <vt:lpstr>Roboto</vt:lpstr>
      <vt:lpstr>Arial</vt:lpstr>
      <vt:lpstr>Calibri</vt:lpstr>
      <vt:lpstr>Calibri Light</vt:lpstr>
      <vt:lpstr>Segoe UI Historic</vt:lpstr>
      <vt:lpstr>Office 佈景主題</vt:lpstr>
      <vt:lpstr>Learning Low-Shot Generative Networks for Cross-Domain Data</vt:lpstr>
      <vt:lpstr>Introduction</vt:lpstr>
      <vt:lpstr>Introduction</vt:lpstr>
      <vt:lpstr>Introduction</vt:lpstr>
      <vt:lpstr>Data</vt:lpstr>
      <vt:lpstr>Data</vt:lpstr>
      <vt:lpstr>Contribution </vt:lpstr>
      <vt:lpstr>Purposed methods - LaDo</vt:lpstr>
      <vt:lpstr>Purposed methods - GenHo</vt:lpstr>
      <vt:lpstr>Purposed methods - GenHo</vt:lpstr>
      <vt:lpstr>Purposed methods - GenHo</vt:lpstr>
      <vt:lpstr>Experiment</vt:lpstr>
      <vt:lpstr>Experiment</vt:lpstr>
      <vt:lpstr>Learning Low-Shot Generative Networks for Cross-Domain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Low-Shot Generative Networks for Cross-Domain Data</dc:title>
  <dc:creator>da li</dc:creator>
  <cp:lastModifiedBy>da li</cp:lastModifiedBy>
  <cp:revision>52</cp:revision>
  <dcterms:created xsi:type="dcterms:W3CDTF">2020-11-24T02:00:06Z</dcterms:created>
  <dcterms:modified xsi:type="dcterms:W3CDTF">2020-12-03T09:15:57Z</dcterms:modified>
</cp:coreProperties>
</file>