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410" r:id="rId2"/>
    <p:sldId id="411" r:id="rId3"/>
    <p:sldId id="412"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p15:clr>
            <a:srgbClr val="A4A3A4"/>
          </p15:clr>
        </p15:guide>
        <p15:guide id="2" pos="386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68708" autoAdjust="0"/>
  </p:normalViewPr>
  <p:slideViewPr>
    <p:cSldViewPr snapToGrid="0">
      <p:cViewPr varScale="1">
        <p:scale>
          <a:sx n="47" d="100"/>
          <a:sy n="47" d="100"/>
        </p:scale>
        <p:origin x="1464" y="44"/>
      </p:cViewPr>
      <p:guideLst>
        <p:guide orient="horz" pos="2206"/>
        <p:guide pos="3866"/>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sym typeface="+mn-ea"/>
              </a:rPr>
              <a:t>Hello, everyone. In this video I'm going to present the paper “</a:t>
            </a:r>
            <a:r>
              <a:rPr lang="en-US" altLang="zh-CN" b="1" dirty="0">
                <a:solidFill>
                  <a:schemeClr val="bg1"/>
                </a:solidFill>
                <a:latin typeface="+mn-ea"/>
                <a:sym typeface="+mn-ea"/>
              </a:rPr>
              <a:t>A two-step approach to Lidar-Camera calibration</a:t>
            </a:r>
            <a:r>
              <a:rPr lang="en-US" dirty="0">
                <a:sym typeface="+mn-ea"/>
              </a:rPr>
              <a:t>”.</a:t>
            </a:r>
            <a:endParaRPr lang="zh-CN" altLang="en-US" dirty="0">
              <a:sym typeface="+mn-ea"/>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Correspondingly, the point cloud in the Lidar coordinate system can be extracted from raw Lidar data. As the figure shows, we filter the raw data, keeping only the points that are re-projected onto the checkerboard and the surrounding area. Then a plane fitting method is used to obtain the final point cloud.</a:t>
            </a:r>
            <a:endParaRPr lang="en-US" altLang="zh-CN" sz="1200"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10</a:t>
            </a:fld>
            <a:endParaRPr lang="zh-CN" altLang="en-US"/>
          </a:p>
        </p:txBody>
      </p:sp>
    </p:spTree>
    <p:extLst>
      <p:ext uri="{BB962C8B-B14F-4D97-AF65-F5344CB8AC3E}">
        <p14:creationId xmlns:p14="http://schemas.microsoft.com/office/powerpoint/2010/main" val="336192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In this way, we collect 6 pairs of point clouds of the checkerboard pattern at different positions and in different orientations in the camera and Lidar coordinate systems, respectively.</a:t>
            </a:r>
          </a:p>
          <a:p>
            <a:r>
              <a:rPr lang="en-US" altLang="zh-CN" sz="1200" b="0" i="0" u="none" strike="noStrike" kern="1200" baseline="0" dirty="0">
                <a:solidFill>
                  <a:schemeClr val="tx1"/>
                </a:solidFill>
                <a:latin typeface="+mn-lt"/>
                <a:ea typeface="+mn-ea"/>
                <a:cs typeface="+mn-cs"/>
              </a:rPr>
              <a:t>Finally, we use the ICP algorithm with the initialization obtained by coarse estimation step, to register the point clouds and then get the fine calibration result.</a:t>
            </a:r>
            <a:endParaRPr lang="en-US" altLang="zh-CN" sz="1200"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11</a:t>
            </a:fld>
            <a:endParaRPr lang="zh-CN" altLang="en-US"/>
          </a:p>
        </p:txBody>
      </p:sp>
    </p:spTree>
    <p:extLst>
      <p:ext uri="{BB962C8B-B14F-4D97-AF65-F5344CB8AC3E}">
        <p14:creationId xmlns:p14="http://schemas.microsoft.com/office/powerpoint/2010/main" val="399576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For the evaluation of coarse calibration, we compare our closed-form solution against the state-of-the-art SVD-based algorithm with synthetic data. The figures show kernel smoothed histograms of log10 rotation</a:t>
            </a:r>
          </a:p>
          <a:p>
            <a:r>
              <a:rPr lang="en-US" altLang="zh-CN" sz="1200" b="0" i="0" u="none" strike="noStrike" kern="1200" baseline="0" dirty="0">
                <a:solidFill>
                  <a:schemeClr val="tx1"/>
                </a:solidFill>
                <a:latin typeface="+mn-lt"/>
                <a:ea typeface="+mn-ea"/>
                <a:cs typeface="+mn-cs"/>
              </a:rPr>
              <a:t>error and </a:t>
            </a:r>
            <a:r>
              <a:rPr lang="en-US" altLang="zh-CN" sz="1200" b="0" i="0" u="none" strike="noStrike" kern="1200" baseline="0" dirty="0" smtClean="0">
                <a:solidFill>
                  <a:schemeClr val="tx1"/>
                </a:solidFill>
                <a:latin typeface="+mn-lt"/>
                <a:ea typeface="+mn-ea"/>
                <a:cs typeface="+mn-cs"/>
              </a:rPr>
              <a:t>execution</a:t>
            </a:r>
            <a:r>
              <a:rPr lang="en-US" altLang="zh-CN" sz="1200" kern="1200" dirty="0" smtClean="0">
                <a:solidFill>
                  <a:schemeClr val="tx1"/>
                </a:solidFill>
                <a:effectLst/>
                <a:latin typeface="+mn-lt"/>
                <a:ea typeface="+mn-ea"/>
                <a:cs typeface="+mn-cs"/>
              </a:rPr>
              <a:t>[ˌ</a:t>
            </a:r>
            <a:r>
              <a:rPr lang="en-US" altLang="zh-CN" sz="1200" kern="1200" dirty="0" err="1" smtClean="0">
                <a:solidFill>
                  <a:schemeClr val="tx1"/>
                </a:solidFill>
                <a:effectLst/>
                <a:latin typeface="+mn-lt"/>
                <a:ea typeface="+mn-ea"/>
                <a:cs typeface="+mn-cs"/>
              </a:rPr>
              <a:t>eksɪˈkjuːʃn</a:t>
            </a:r>
            <a:r>
              <a:rPr lang="en-US" altLang="zh-CN" sz="120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time, respectively. As we can see, our method can effectively reduce the run time while</a:t>
            </a:r>
          </a:p>
          <a:p>
            <a:r>
              <a:rPr lang="en-US" altLang="zh-CN" sz="1200" b="0" i="0" u="none" strike="noStrike" kern="1200" baseline="0" dirty="0">
                <a:solidFill>
                  <a:schemeClr val="tx1"/>
                </a:solidFill>
                <a:latin typeface="+mn-lt"/>
                <a:ea typeface="+mn-ea"/>
                <a:cs typeface="+mn-cs"/>
              </a:rPr>
              <a:t>possessing similar accuracy as the SVD-based algorithm.</a:t>
            </a:r>
          </a:p>
        </p:txBody>
      </p:sp>
      <p:sp>
        <p:nvSpPr>
          <p:cNvPr id="4" name="灯片编号占位符 3"/>
          <p:cNvSpPr>
            <a:spLocks noGrp="1"/>
          </p:cNvSpPr>
          <p:nvPr>
            <p:ph type="sldNum" sz="quarter" idx="10"/>
          </p:nvPr>
        </p:nvSpPr>
        <p:spPr/>
        <p:txBody>
          <a:bodyPr/>
          <a:lstStyle/>
          <a:p>
            <a:fld id="{A8537CBA-0E44-4282-A4F0-C3BCC1A4C2D1}" type="slidenum">
              <a:rPr lang="zh-CN" altLang="en-US" smtClean="0"/>
              <a:t>12</a:t>
            </a:fld>
            <a:endParaRPr lang="zh-CN" altLang="en-US"/>
          </a:p>
        </p:txBody>
      </p:sp>
    </p:spTree>
    <p:extLst>
      <p:ext uri="{BB962C8B-B14F-4D97-AF65-F5344CB8AC3E}">
        <p14:creationId xmlns:p14="http://schemas.microsoft.com/office/powerpoint/2010/main" val="421674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Then, the proposed complete two-step approach is evaluated with real data captured from two different platforms. The first is an </a:t>
            </a:r>
            <a:r>
              <a:rPr lang="en-US" altLang="zh-CN" dirty="0">
                <a:latin typeface="NimbusRomNo9L-Regu"/>
              </a:rPr>
              <a:t>unmanned car equipped with a </a:t>
            </a:r>
            <a:r>
              <a:rPr lang="en-US" altLang="zh-CN" sz="1200" b="0" i="0" u="none" strike="noStrike" kern="1200" baseline="0" dirty="0">
                <a:solidFill>
                  <a:schemeClr val="tx1"/>
                </a:solidFill>
                <a:latin typeface="+mn-lt"/>
                <a:ea typeface="+mn-ea"/>
                <a:cs typeface="+mn-cs"/>
              </a:rPr>
              <a:t>64 scan lines</a:t>
            </a:r>
            <a:r>
              <a:rPr lang="en-US" altLang="zh-CN" dirty="0">
                <a:latin typeface="NimbusRomNo9L-Regu"/>
              </a:rPr>
              <a:t> Lidar and a camera. The second is a mobile robot with a 16 scan lines lidar and a camera.</a:t>
            </a:r>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13</a:t>
            </a:fld>
            <a:endParaRPr lang="zh-CN" altLang="en-US"/>
          </a:p>
        </p:txBody>
      </p:sp>
    </p:spTree>
    <p:extLst>
      <p:ext uri="{BB962C8B-B14F-4D97-AF65-F5344CB8AC3E}">
        <p14:creationId xmlns:p14="http://schemas.microsoft.com/office/powerpoint/2010/main" val="326130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compare our method with two state of the art algorithms denoted as Geiger</a:t>
            </a:r>
            <a:r>
              <a:rPr lang="zh-CN"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gaigə</a:t>
            </a:r>
            <a:r>
              <a:rPr lang="en-US" altLang="zh-CN" sz="120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and </a:t>
            </a:r>
            <a:r>
              <a:rPr lang="en-US" altLang="zh-CN" sz="1200" b="0" i="0" u="none" strike="noStrike" kern="1200" baseline="0" dirty="0" err="1" smtClean="0">
                <a:solidFill>
                  <a:schemeClr val="tx1"/>
                </a:solidFill>
                <a:latin typeface="+mn-lt"/>
                <a:ea typeface="+mn-ea"/>
                <a:cs typeface="+mn-cs"/>
              </a:rPr>
              <a:t>taylor</a:t>
            </a:r>
            <a:r>
              <a:rPr lang="en-US" altLang="zh-CN" sz="1200" b="0" i="0" u="none" strike="noStrike" kern="1200" baseline="0" dirty="0" smtClean="0">
                <a:solidFill>
                  <a:schemeClr val="tx1"/>
                </a:solidFill>
                <a:latin typeface="+mn-lt"/>
                <a:ea typeface="+mn-ea"/>
                <a:cs typeface="+mn-cs"/>
              </a:rPr>
              <a:t>. As shown, our method is more robust than comparable methods.</a:t>
            </a:r>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14</a:t>
            </a:fld>
            <a:endParaRPr lang="zh-CN" altLang="en-US"/>
          </a:p>
        </p:txBody>
      </p:sp>
    </p:spTree>
    <p:extLst>
      <p:ext uri="{BB962C8B-B14F-4D97-AF65-F5344CB8AC3E}">
        <p14:creationId xmlns:p14="http://schemas.microsoft.com/office/powerpoint/2010/main" val="290896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qualitative [ˈ</a:t>
            </a:r>
            <a:r>
              <a:rPr lang="en-US" altLang="zh-CN" sz="1200" b="0" i="0" u="none" strike="noStrike" kern="1200" baseline="0" dirty="0" err="1" smtClean="0">
                <a:solidFill>
                  <a:schemeClr val="tx1"/>
                </a:solidFill>
                <a:latin typeface="+mn-lt"/>
                <a:ea typeface="+mn-ea"/>
                <a:cs typeface="+mn-cs"/>
              </a:rPr>
              <a:t>kwɒlɪtətɪv</a:t>
            </a:r>
            <a:r>
              <a:rPr lang="en-US" altLang="zh-CN" sz="1200" b="0" i="0" u="none" strike="noStrike" kern="1200" baseline="0" dirty="0" smtClean="0">
                <a:solidFill>
                  <a:schemeClr val="tx1"/>
                </a:solidFill>
                <a:latin typeface="+mn-lt"/>
                <a:ea typeface="+mn-ea"/>
                <a:cs typeface="+mn-cs"/>
              </a:rPr>
              <a:t>] calibration result is displayed to present the comparison intuitively [</a:t>
            </a:r>
            <a:r>
              <a:rPr lang="en-US" altLang="zh-CN" sz="1200" b="0" i="0" u="none" strike="noStrike" kern="1200" baseline="0" dirty="0" err="1" smtClean="0">
                <a:solidFill>
                  <a:schemeClr val="tx1"/>
                </a:solidFill>
                <a:latin typeface="+mn-lt"/>
                <a:ea typeface="+mn-ea"/>
                <a:cs typeface="+mn-cs"/>
              </a:rPr>
              <a:t>ɪnˈtjuːɪtɪvli</a:t>
            </a:r>
            <a:r>
              <a:rPr lang="en-US" altLang="zh-CN" sz="1200" b="0" i="0" u="none" strike="noStrike" kern="1200" baseline="0" dirty="0" smtClean="0">
                <a:solidFill>
                  <a:schemeClr val="tx1"/>
                </a:solidFill>
                <a:latin typeface="+mn-lt"/>
                <a:ea typeface="+mn-ea"/>
                <a:cs typeface="+mn-cs"/>
              </a:rPr>
              <a:t>]. The calibration results from the left to right column are from Geiger, Taylor and our method, respectively. The first row shows the result captured by the sixty-four scan lines Lidar. The second row shows the sixteen lines Lidar results. As shown, our calibration method achieves the best results.</a:t>
            </a:r>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15</a:t>
            </a:fld>
            <a:endParaRPr lang="zh-CN" altLang="en-US"/>
          </a:p>
        </p:txBody>
      </p:sp>
    </p:spTree>
    <p:extLst>
      <p:ext uri="{BB962C8B-B14F-4D97-AF65-F5344CB8AC3E}">
        <p14:creationId xmlns:p14="http://schemas.microsoft.com/office/powerpoint/2010/main" val="24180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That’s all. Thank you for watching. </a:t>
            </a:r>
            <a:r>
              <a:rPr lang="en-US" altLang="zh-CN" sz="1200" kern="1200" dirty="0">
                <a:solidFill>
                  <a:schemeClr val="tx1"/>
                </a:solidFill>
                <a:effectLst/>
                <a:latin typeface="+mn-lt"/>
                <a:ea typeface="+mn-ea"/>
                <a:cs typeface="+mn-cs"/>
              </a:rPr>
              <a:t>welcome to contact us if there’s any question.</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2749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Autonomous [ɔːˈ</a:t>
            </a:r>
            <a:r>
              <a:rPr lang="en-US" altLang="zh-CN" sz="1200" kern="1200" dirty="0" err="1" smtClean="0">
                <a:solidFill>
                  <a:schemeClr val="tx1"/>
                </a:solidFill>
                <a:effectLst/>
                <a:latin typeface="+mn-lt"/>
                <a:ea typeface="+mn-ea"/>
                <a:cs typeface="+mn-cs"/>
              </a:rPr>
              <a:t>tɒnəməs</a:t>
            </a:r>
            <a:r>
              <a:rPr lang="en-US" altLang="zh-CN" sz="1200" kern="1200" dirty="0" smtClean="0">
                <a:solidFill>
                  <a:schemeClr val="tx1"/>
                </a:solidFill>
                <a:effectLst/>
                <a:latin typeface="+mn-lt"/>
                <a:ea typeface="+mn-ea"/>
                <a:cs typeface="+mn-cs"/>
              </a:rPr>
              <a:t>] vehicles and robots are typically equipped with camera and Lidar sensor. Camera can perceive rich color and texture information from the surrounding environment, but it's sensitive to lighting variations [,</a:t>
            </a:r>
            <a:r>
              <a:rPr lang="en-US" altLang="zh-CN" sz="1200" kern="1200" dirty="0" err="1" smtClean="0">
                <a:solidFill>
                  <a:schemeClr val="tx1"/>
                </a:solidFill>
                <a:effectLst/>
                <a:latin typeface="+mn-lt"/>
                <a:ea typeface="+mn-ea"/>
                <a:cs typeface="+mn-cs"/>
              </a:rPr>
              <a:t>veəri</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eiʃənz</a:t>
            </a:r>
            <a:r>
              <a:rPr lang="en-US" altLang="zh-CN" sz="1200" kern="1200" dirty="0" smtClean="0">
                <a:solidFill>
                  <a:schemeClr val="tx1"/>
                </a:solidFill>
                <a:effectLst/>
                <a:latin typeface="+mn-lt"/>
                <a:ea typeface="+mn-ea"/>
                <a:cs typeface="+mn-cs"/>
              </a:rPr>
              <a:t>]. Lidar sensor can provide accurate 3D data, but without color information. Fusion of </a:t>
            </a:r>
            <a:r>
              <a:rPr lang="en-US" altLang="zh-CN" sz="1200" kern="1200" dirty="0" err="1" smtClean="0">
                <a:solidFill>
                  <a:schemeClr val="tx1"/>
                </a:solidFill>
                <a:effectLst/>
                <a:latin typeface="+mn-lt"/>
                <a:ea typeface="+mn-ea"/>
                <a:cs typeface="+mn-cs"/>
              </a:rPr>
              <a:t>lidar</a:t>
            </a:r>
            <a:r>
              <a:rPr lang="en-US" altLang="zh-CN" sz="1200" kern="1200" dirty="0" smtClean="0">
                <a:solidFill>
                  <a:schemeClr val="tx1"/>
                </a:solidFill>
                <a:effectLst/>
                <a:latin typeface="+mn-lt"/>
                <a:ea typeface="+mn-ea"/>
                <a:cs typeface="+mn-cs"/>
              </a:rPr>
              <a:t> and camera is usually performed to take good advantages of both sensors.</a:t>
            </a:r>
            <a:endParaRPr lang="en-US" altLang="zh-CN" sz="600" dirty="0">
              <a:solidFill>
                <a:sysClr val="windowText" lastClr="000000"/>
              </a:solidFill>
              <a:effectLst/>
              <a:cs typeface="+mn-lt"/>
              <a:sym typeface="+mn-ea"/>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dirty="0">
                <a:effectLst/>
              </a:rPr>
              <a:t>Generally, Lidar and camera are rigidly mounted on top of a vehicle, as </a:t>
            </a:r>
            <a:r>
              <a:rPr lang="en-US" dirty="0">
                <a:effectLst/>
              </a:rPr>
              <a:t>the figure </a:t>
            </a:r>
            <a:r>
              <a:rPr dirty="0">
                <a:effectLst/>
              </a:rPr>
              <a:t>show</a:t>
            </a:r>
            <a:r>
              <a:rPr lang="en-US" dirty="0">
                <a:effectLst/>
              </a:rPr>
              <a:t>s</a:t>
            </a:r>
            <a:r>
              <a:rPr dirty="0">
                <a:effectLst/>
              </a:rPr>
              <a:t>. One needs sensor calibration, i.e., estimate the </a:t>
            </a:r>
            <a:r>
              <a:rPr lang="en-US" dirty="0">
                <a:effectLst/>
              </a:rPr>
              <a:t>six</a:t>
            </a:r>
            <a:r>
              <a:rPr dirty="0">
                <a:effectLst/>
              </a:rPr>
              <a:t>-D</a:t>
            </a:r>
            <a:r>
              <a:rPr lang="en-US" dirty="0">
                <a:effectLst/>
              </a:rPr>
              <a:t>egree </a:t>
            </a:r>
            <a:r>
              <a:rPr dirty="0">
                <a:effectLst/>
              </a:rPr>
              <a:t>O</a:t>
            </a:r>
            <a:r>
              <a:rPr lang="en-US" dirty="0">
                <a:effectLst/>
              </a:rPr>
              <a:t>f </a:t>
            </a:r>
            <a:r>
              <a:rPr dirty="0">
                <a:effectLst/>
              </a:rPr>
              <a:t>F</a:t>
            </a:r>
            <a:r>
              <a:rPr lang="en-US" dirty="0">
                <a:effectLst/>
              </a:rPr>
              <a:t>reedom</a:t>
            </a:r>
            <a:r>
              <a:rPr dirty="0">
                <a:effectLst/>
              </a:rPr>
              <a:t> transformation between Lidar and camera coordinate frames </a:t>
            </a:r>
            <a:r>
              <a:rPr lang="en-US" dirty="0">
                <a:effectLst/>
              </a:rPr>
              <a:t>to fuse their data</a:t>
            </a:r>
            <a:r>
              <a:rPr dirty="0">
                <a:effectLst/>
              </a:rPr>
              <a:t>.</a:t>
            </a:r>
          </a:p>
        </p:txBody>
      </p:sp>
      <p:sp>
        <p:nvSpPr>
          <p:cNvPr id="4" name="灯片编号占位符 3"/>
          <p:cNvSpPr>
            <a:spLocks noGrp="1"/>
          </p:cNvSpPr>
          <p:nvPr>
            <p:ph type="sldNum" sz="quarter" idx="10"/>
          </p:nvPr>
        </p:nvSpPr>
        <p:spPr/>
        <p:txBody>
          <a:bodyPr/>
          <a:lstStyle/>
          <a:p>
            <a:fld id="{A8537CBA-0E44-4282-A4F0-C3BCC1A4C2D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ctr"/>
            <a:r>
              <a:rPr lang="en-US" altLang="zh-CN" sz="1200" kern="1200" dirty="0" smtClean="0">
                <a:solidFill>
                  <a:schemeClr val="tx1"/>
                </a:solidFill>
                <a:effectLst/>
                <a:latin typeface="+mn-lt"/>
                <a:ea typeface="+mn-ea"/>
                <a:cs typeface="+mn-cs"/>
              </a:rPr>
              <a:t>The existing calibration methods can be generally divided into two categories, the appearance-based methods which utilize  [ˈ</a:t>
            </a:r>
            <a:r>
              <a:rPr lang="en-US" altLang="zh-CN" sz="1200" kern="1200" dirty="0" err="1" smtClean="0">
                <a:solidFill>
                  <a:schemeClr val="tx1"/>
                </a:solidFill>
                <a:effectLst/>
                <a:latin typeface="+mn-lt"/>
                <a:ea typeface="+mn-ea"/>
                <a:cs typeface="+mn-cs"/>
              </a:rPr>
              <a:t>juːtəlaɪz</a:t>
            </a:r>
            <a:r>
              <a:rPr lang="en-US" altLang="zh-CN" sz="1200" kern="1200" dirty="0" smtClean="0">
                <a:solidFill>
                  <a:schemeClr val="tx1"/>
                </a:solidFill>
                <a:effectLst/>
                <a:latin typeface="+mn-lt"/>
                <a:ea typeface="+mn-ea"/>
                <a:cs typeface="+mn-cs"/>
              </a:rPr>
              <a:t>] correspondence [ˌ</a:t>
            </a:r>
            <a:r>
              <a:rPr lang="en-US" altLang="zh-CN" sz="1200" kern="1200" dirty="0" err="1" smtClean="0">
                <a:solidFill>
                  <a:schemeClr val="tx1"/>
                </a:solidFill>
                <a:effectLst/>
                <a:latin typeface="+mn-lt"/>
                <a:ea typeface="+mn-ea"/>
                <a:cs typeface="+mn-cs"/>
              </a:rPr>
              <a:t>kɒrəˈspɒndəns</a:t>
            </a:r>
            <a:r>
              <a:rPr lang="en-US" altLang="zh-CN" sz="1200" kern="1200" dirty="0" smtClean="0">
                <a:solidFill>
                  <a:schemeClr val="tx1"/>
                </a:solidFill>
                <a:effectLst/>
                <a:latin typeface="+mn-lt"/>
                <a:ea typeface="+mn-ea"/>
                <a:cs typeface="+mn-cs"/>
              </a:rPr>
              <a:t>] matching between high curvature [ˈ</a:t>
            </a:r>
            <a:r>
              <a:rPr lang="en-US" altLang="zh-CN" sz="1200" kern="1200" dirty="0" err="1" smtClean="0">
                <a:solidFill>
                  <a:schemeClr val="tx1"/>
                </a:solidFill>
                <a:effectLst/>
                <a:latin typeface="+mn-lt"/>
                <a:ea typeface="+mn-ea"/>
                <a:cs typeface="+mn-cs"/>
              </a:rPr>
              <a:t>kɜːvətʃər</a:t>
            </a:r>
            <a:r>
              <a:rPr lang="en-US" altLang="zh-CN" sz="1200" kern="1200" dirty="0" smtClean="0">
                <a:solidFill>
                  <a:schemeClr val="tx1"/>
                </a:solidFill>
                <a:effectLst/>
                <a:latin typeface="+mn-lt"/>
                <a:ea typeface="+mn-ea"/>
                <a:cs typeface="+mn-cs"/>
              </a:rPr>
              <a:t>] regions, and the motion-based methods which exploit the trajectories [</a:t>
            </a:r>
            <a:r>
              <a:rPr lang="en-US" altLang="zh-CN" sz="1200" kern="1200" dirty="0" err="1" smtClean="0">
                <a:solidFill>
                  <a:schemeClr val="tx1"/>
                </a:solidFill>
                <a:effectLst/>
                <a:latin typeface="+mn-lt"/>
                <a:ea typeface="+mn-ea"/>
                <a:cs typeface="+mn-cs"/>
              </a:rPr>
              <a:t>trəˈdʒektərɪz</a:t>
            </a:r>
            <a:r>
              <a:rPr lang="en-US" altLang="zh-CN" sz="1200" kern="1200" dirty="0" smtClean="0">
                <a:solidFill>
                  <a:schemeClr val="tx1"/>
                </a:solidFill>
                <a:effectLst/>
                <a:latin typeface="+mn-lt"/>
                <a:ea typeface="+mn-ea"/>
                <a:cs typeface="+mn-cs"/>
              </a:rPr>
              <a:t>] of Lidar and camera.</a:t>
            </a:r>
            <a:r>
              <a:rPr lang="en-US" altLang="zh-CN" sz="1200"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The former can obtain high accuracy but is sensitive to the initial value, while the latter are on the contrary. </a:t>
            </a:r>
          </a:p>
          <a:p>
            <a:r>
              <a:rPr lang="en-US" altLang="zh-CN" sz="1200" b="0" i="0" u="none" strike="noStrike" kern="1200" baseline="0" dirty="0" smtClean="0">
                <a:solidFill>
                  <a:schemeClr val="tx1"/>
                </a:solidFill>
                <a:latin typeface="+mn-lt"/>
                <a:ea typeface="+mn-ea"/>
                <a:cs typeface="+mn-cs"/>
              </a:rPr>
              <a:t>In this paper, we propose a hybrid method utilizing advantages of both categories.</a:t>
            </a:r>
            <a:endParaRPr lang="en-US" altLang="zh-CN" dirty="0">
              <a:solidFill>
                <a:sysClr val="windowText" lastClr="000000"/>
              </a:solidFill>
              <a:effectLst/>
              <a:cs typeface="+mn-lt"/>
              <a:sym typeface="+mn-ea"/>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approach consists of two stages: coarse estimation and fine calibration. </a:t>
            </a:r>
          </a:p>
          <a:p>
            <a:r>
              <a:rPr lang="en-US" altLang="zh-CN" sz="1200" b="0" i="0" u="none" strike="noStrike" kern="1200" baseline="0" dirty="0">
                <a:solidFill>
                  <a:schemeClr val="tx1"/>
                </a:solidFill>
                <a:latin typeface="+mn-lt"/>
                <a:ea typeface="+mn-ea"/>
                <a:cs typeface="+mn-cs"/>
              </a:rPr>
              <a:t>In the coarse step, we perform a motion-based initial transformation parameters estimation.</a:t>
            </a:r>
          </a:p>
          <a:p>
            <a:r>
              <a:rPr lang="en-US" altLang="zh-CN" sz="1200" b="0" i="0" u="none" strike="noStrike" kern="1200" baseline="0" dirty="0">
                <a:solidFill>
                  <a:schemeClr val="tx1"/>
                </a:solidFill>
                <a:latin typeface="+mn-lt"/>
                <a:ea typeface="+mn-ea"/>
                <a:cs typeface="+mn-cs"/>
              </a:rPr>
              <a:t>The fine step utilizes ICP algorithm to improve the coarse estimation.</a:t>
            </a:r>
          </a:p>
          <a:p>
            <a:r>
              <a:rPr lang="en-US" altLang="zh-CN" sz="1200" b="0" i="0" u="none" strike="noStrike" kern="1200" baseline="0" dirty="0">
                <a:solidFill>
                  <a:schemeClr val="tx1"/>
                </a:solidFill>
                <a:effectLst/>
                <a:latin typeface="+mn-lt"/>
                <a:ea typeface="+mn-ea"/>
                <a:cs typeface="+mn-cs"/>
                <a:sym typeface="+mn-ea"/>
              </a:rPr>
              <a:t>Next I’ll present details of the two steps.</a:t>
            </a:r>
            <a:endParaRPr lang="en-US" altLang="zh-CN" dirty="0">
              <a:solidFill>
                <a:sysClr val="windowText" lastClr="000000"/>
              </a:solidFill>
              <a:effectLst/>
              <a:cs typeface="+mn-lt"/>
              <a:sym typeface="+mn-ea"/>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5</a:t>
            </a:fld>
            <a:endParaRPr lang="zh-CN" altLang="en-US"/>
          </a:p>
        </p:txBody>
      </p:sp>
    </p:spTree>
    <p:extLst>
      <p:ext uri="{BB962C8B-B14F-4D97-AF65-F5344CB8AC3E}">
        <p14:creationId xmlns:p14="http://schemas.microsoft.com/office/powerpoint/2010/main" val="377975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First, we extend the normal hand-eye calibration to the Lidar-camera calibration problem. Based on the hand-eye calibration, the rigid-mounted camera and Lidar should satisfy the following constraints, where </a:t>
            </a:r>
            <a:r>
              <a:rPr lang="en-US" altLang="zh-CN" sz="1200" kern="1200" dirty="0" err="1" smtClean="0">
                <a:solidFill>
                  <a:schemeClr val="tx1"/>
                </a:solidFill>
                <a:effectLst/>
                <a:latin typeface="+mn-lt"/>
                <a:ea typeface="+mn-ea"/>
                <a:cs typeface="+mn-cs"/>
              </a:rPr>
              <a:t>rc</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tc</a:t>
            </a:r>
            <a:r>
              <a:rPr lang="en-US" altLang="zh-CN" sz="1200" kern="1200" dirty="0" smtClean="0">
                <a:solidFill>
                  <a:schemeClr val="tx1"/>
                </a:solidFill>
                <a:effectLst/>
                <a:latin typeface="+mn-lt"/>
                <a:ea typeface="+mn-ea"/>
                <a:cs typeface="+mn-cs"/>
              </a:rPr>
              <a:t> are the relative camera motions that can be estimated using some well-known methods, such as the six-point algorithm with bundle adjustment. </a:t>
            </a:r>
            <a:r>
              <a:rPr lang="en-US" altLang="zh-CN" sz="1200" kern="1200" dirty="0" err="1" smtClean="0">
                <a:solidFill>
                  <a:schemeClr val="tx1"/>
                </a:solidFill>
                <a:effectLst/>
                <a:latin typeface="+mn-lt"/>
                <a:ea typeface="+mn-ea"/>
                <a:cs typeface="+mn-cs"/>
              </a:rPr>
              <a:t>Rl</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tl</a:t>
            </a:r>
            <a:r>
              <a:rPr lang="en-US" altLang="zh-CN" sz="1200" kern="1200" dirty="0" smtClean="0">
                <a:solidFill>
                  <a:schemeClr val="tx1"/>
                </a:solidFill>
                <a:effectLst/>
                <a:latin typeface="+mn-lt"/>
                <a:ea typeface="+mn-ea"/>
                <a:cs typeface="+mn-cs"/>
              </a:rPr>
              <a:t> are the relative </a:t>
            </a:r>
            <a:r>
              <a:rPr lang="en-US" altLang="zh-CN" sz="1200" kern="1200" dirty="0" err="1" smtClean="0">
                <a:solidFill>
                  <a:schemeClr val="tx1"/>
                </a:solidFill>
                <a:effectLst/>
                <a:latin typeface="+mn-lt"/>
                <a:ea typeface="+mn-ea"/>
                <a:cs typeface="+mn-cs"/>
              </a:rPr>
              <a:t>lidar</a:t>
            </a:r>
            <a:r>
              <a:rPr lang="en-US" altLang="zh-CN" sz="1200" kern="1200" dirty="0" smtClean="0">
                <a:solidFill>
                  <a:schemeClr val="tx1"/>
                </a:solidFill>
                <a:effectLst/>
                <a:latin typeface="+mn-lt"/>
                <a:ea typeface="+mn-ea"/>
                <a:cs typeface="+mn-cs"/>
              </a:rPr>
              <a:t> motions that can be obtained by ICP algorithm. Equation. (one) is equal to equation (three), where </a:t>
            </a:r>
            <a:r>
              <a:rPr lang="en-US" altLang="zh-CN" sz="1200" kern="1200" dirty="0" err="1" smtClean="0">
                <a:solidFill>
                  <a:schemeClr val="tx1"/>
                </a:solidFill>
                <a:effectLst/>
                <a:latin typeface="+mn-lt"/>
                <a:ea typeface="+mn-ea"/>
                <a:cs typeface="+mn-cs"/>
              </a:rPr>
              <a:t>nc</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nl</a:t>
            </a:r>
            <a:r>
              <a:rPr lang="en-US" altLang="zh-CN" sz="1200" kern="1200" dirty="0" smtClean="0">
                <a:solidFill>
                  <a:schemeClr val="tx1"/>
                </a:solidFill>
                <a:effectLst/>
                <a:latin typeface="+mn-lt"/>
                <a:ea typeface="+mn-ea"/>
                <a:cs typeface="+mn-cs"/>
              </a:rPr>
              <a:t> are the rotation axes of </a:t>
            </a:r>
            <a:r>
              <a:rPr lang="en-US" altLang="zh-CN" sz="1200" kern="1200" dirty="0" err="1" smtClean="0">
                <a:solidFill>
                  <a:schemeClr val="tx1"/>
                </a:solidFill>
                <a:effectLst/>
                <a:latin typeface="+mn-lt"/>
                <a:ea typeface="+mn-ea"/>
                <a:cs typeface="+mn-cs"/>
              </a:rPr>
              <a:t>rc</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rl</a:t>
            </a:r>
            <a:r>
              <a:rPr lang="en-US" altLang="zh-CN" sz="1200" kern="1200" dirty="0" smtClean="0">
                <a:solidFill>
                  <a:schemeClr val="tx1"/>
                </a:solidFill>
                <a:effectLst/>
                <a:latin typeface="+mn-lt"/>
                <a:ea typeface="+mn-ea"/>
                <a:cs typeface="+mn-cs"/>
              </a:rPr>
              <a:t>, respectively.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Now the hand-eye calibration has been converted to a classical problem that finds the rotation between two sets of vectors and can be solved by SVD based </a:t>
            </a:r>
            <a:r>
              <a:rPr lang="en-US" altLang="zh-CN" sz="1200" kern="1200" dirty="0" err="1" smtClean="0">
                <a:solidFill>
                  <a:schemeClr val="tx1"/>
                </a:solidFill>
                <a:effectLst/>
                <a:latin typeface="+mn-lt"/>
                <a:ea typeface="+mn-ea"/>
                <a:cs typeface="+mn-cs"/>
              </a:rPr>
              <a:t>algorithm.Instead</a:t>
            </a:r>
            <a:r>
              <a:rPr lang="en-US" altLang="zh-CN" sz="1200" kern="1200" dirty="0" smtClean="0">
                <a:solidFill>
                  <a:schemeClr val="tx1"/>
                </a:solidFill>
                <a:effectLst/>
                <a:latin typeface="+mn-lt"/>
                <a:ea typeface="+mn-ea"/>
                <a:cs typeface="+mn-cs"/>
              </a:rPr>
              <a:t>, we will give a closed-form solution which is more efficient and does not suffer from any degenerate [</a:t>
            </a:r>
            <a:r>
              <a:rPr lang="en-US" altLang="zh-CN" sz="1200" kern="1200" dirty="0" err="1" smtClean="0">
                <a:solidFill>
                  <a:schemeClr val="tx1"/>
                </a:solidFill>
                <a:effectLst/>
                <a:latin typeface="+mn-lt"/>
                <a:ea typeface="+mn-ea"/>
                <a:cs typeface="+mn-cs"/>
              </a:rPr>
              <a:t>dɪ'dʒenərət</a:t>
            </a:r>
            <a:r>
              <a:rPr lang="en-US" altLang="zh-CN" sz="1200" kern="1200" dirty="0" smtClean="0">
                <a:solidFill>
                  <a:schemeClr val="tx1"/>
                </a:solidFill>
                <a:effectLst/>
                <a:latin typeface="+mn-lt"/>
                <a:ea typeface="+mn-ea"/>
                <a:cs typeface="+mn-cs"/>
              </a:rPr>
              <a:t>] configurations.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6</a:t>
            </a:fld>
            <a:endParaRPr lang="zh-CN" altLang="en-US"/>
          </a:p>
        </p:txBody>
      </p:sp>
    </p:spTree>
    <p:extLst>
      <p:ext uri="{BB962C8B-B14F-4D97-AF65-F5344CB8AC3E}">
        <p14:creationId xmlns:p14="http://schemas.microsoft.com/office/powerpoint/2010/main" val="362858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ctr"/>
            <a:r>
              <a:rPr lang="en-US" altLang="zh-CN" sz="1200" kern="1200" dirty="0" smtClean="0">
                <a:solidFill>
                  <a:schemeClr val="tx1"/>
                </a:solidFill>
                <a:effectLst/>
                <a:latin typeface="+mn-lt"/>
                <a:ea typeface="+mn-ea"/>
                <a:cs typeface="+mn-cs"/>
              </a:rPr>
              <a:t>we define the following cost function. Our aim is to find the rotation matrix R which minimizes equation (4), from which we will obtain the relative rotation matrix between the camera and </a:t>
            </a:r>
            <a:r>
              <a:rPr lang="en-US" altLang="zh-CN" sz="1200" kern="1200" dirty="0" err="1" smtClean="0">
                <a:solidFill>
                  <a:schemeClr val="tx1"/>
                </a:solidFill>
                <a:effectLst/>
                <a:latin typeface="+mn-lt"/>
                <a:ea typeface="+mn-ea"/>
                <a:cs typeface="+mn-cs"/>
              </a:rPr>
              <a:t>lidar</a:t>
            </a:r>
            <a:r>
              <a:rPr lang="en-US" altLang="zh-CN" sz="1200" kern="1200" dirty="0" smtClean="0">
                <a:solidFill>
                  <a:schemeClr val="tx1"/>
                </a:solidFill>
                <a:effectLst/>
                <a:latin typeface="+mn-lt"/>
                <a:ea typeface="+mn-ea"/>
                <a:cs typeface="+mn-cs"/>
              </a:rPr>
              <a:t> sensor. We use the unit quaternion  [</a:t>
            </a:r>
            <a:r>
              <a:rPr lang="en-US" altLang="zh-CN" sz="1200" kern="1200" dirty="0" err="1" smtClean="0">
                <a:solidFill>
                  <a:schemeClr val="tx1"/>
                </a:solidFill>
                <a:effectLst/>
                <a:latin typeface="+mn-lt"/>
                <a:ea typeface="+mn-ea"/>
                <a:cs typeface="+mn-cs"/>
              </a:rPr>
              <a:t>kwə'tɜːnɪən</a:t>
            </a:r>
            <a:r>
              <a:rPr lang="en-US" altLang="zh-CN" sz="1200" kern="1200" dirty="0" smtClean="0">
                <a:solidFill>
                  <a:schemeClr val="tx1"/>
                </a:solidFill>
                <a:effectLst/>
                <a:latin typeface="+mn-lt"/>
                <a:ea typeface="+mn-ea"/>
                <a:cs typeface="+mn-cs"/>
              </a:rPr>
              <a:t>] to parameterize the rotation matrix. The advantage of quaternion formulation is its convenience for derivative  [</a:t>
            </a:r>
            <a:r>
              <a:rPr lang="en-US" altLang="zh-CN" sz="1200" kern="1200" dirty="0" err="1" smtClean="0">
                <a:solidFill>
                  <a:schemeClr val="tx1"/>
                </a:solidFill>
                <a:effectLst/>
                <a:latin typeface="+mn-lt"/>
                <a:ea typeface="+mn-ea"/>
                <a:cs typeface="+mn-cs"/>
              </a:rPr>
              <a:t>dɪˈrɪvətɪv</a:t>
            </a:r>
            <a:r>
              <a:rPr lang="en-US" altLang="zh-CN" sz="1200" kern="1200" dirty="0" smtClean="0">
                <a:solidFill>
                  <a:schemeClr val="tx1"/>
                </a:solidFill>
                <a:effectLst/>
                <a:latin typeface="+mn-lt"/>
                <a:ea typeface="+mn-ea"/>
                <a:cs typeface="+mn-cs"/>
              </a:rPr>
              <a:t>] calculating.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7</a:t>
            </a:fld>
            <a:endParaRPr lang="zh-CN" altLang="en-US"/>
          </a:p>
        </p:txBody>
      </p:sp>
    </p:spTree>
    <p:extLst>
      <p:ext uri="{BB962C8B-B14F-4D97-AF65-F5344CB8AC3E}">
        <p14:creationId xmlns:p14="http://schemas.microsoft.com/office/powerpoint/2010/main" val="306188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ctr"/>
            <a:r>
              <a:rPr lang="en-US" altLang="zh-CN" sz="1200" kern="1200" dirty="0" smtClean="0">
                <a:solidFill>
                  <a:schemeClr val="tx1"/>
                </a:solidFill>
                <a:effectLst/>
                <a:latin typeface="+mn-lt"/>
                <a:ea typeface="+mn-ea"/>
                <a:cs typeface="+mn-cs"/>
              </a:rPr>
              <a:t>Now we can use the Lagrange [l</a:t>
            </a:r>
            <a:r>
              <a:rPr lang="zh-CN" altLang="zh-CN" sz="1200" kern="1200" dirty="0" smtClean="0">
                <a:solidFill>
                  <a:schemeClr val="tx1"/>
                </a:solidFill>
                <a:effectLst/>
                <a:latin typeface="+mn-lt"/>
                <a:ea typeface="+mn-ea"/>
                <a:cs typeface="+mn-cs"/>
              </a:rPr>
              <a:t>ə</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ɡrɑnd</a:t>
            </a:r>
            <a:r>
              <a:rPr lang="zh-CN" altLang="zh-CN" sz="1200" kern="1200" dirty="0" smtClean="0">
                <a:solidFill>
                  <a:schemeClr val="tx1"/>
                </a:solidFill>
                <a:effectLst/>
                <a:latin typeface="+mn-lt"/>
                <a:ea typeface="+mn-ea"/>
                <a:cs typeface="+mn-cs"/>
              </a:rPr>
              <a:t>ʒ</a:t>
            </a:r>
            <a:r>
              <a:rPr lang="en-US" altLang="zh-CN" sz="1200" kern="1200" dirty="0" smtClean="0">
                <a:solidFill>
                  <a:schemeClr val="tx1"/>
                </a:solidFill>
                <a:effectLst/>
                <a:latin typeface="+mn-lt"/>
                <a:ea typeface="+mn-ea"/>
                <a:cs typeface="+mn-cs"/>
              </a:rPr>
              <a:t>] multiplier and define the following function as shown in equation (six). To find the minimum of F, the partial derivatives[</a:t>
            </a:r>
            <a:r>
              <a:rPr lang="en-US" altLang="zh-CN" sz="1200" kern="1200" dirty="0" err="1" smtClean="0">
                <a:solidFill>
                  <a:schemeClr val="tx1"/>
                </a:solidFill>
                <a:effectLst/>
                <a:latin typeface="+mn-lt"/>
                <a:ea typeface="+mn-ea"/>
                <a:cs typeface="+mn-cs"/>
              </a:rPr>
              <a:t>dɪˈrɪvətɪvz</a:t>
            </a:r>
            <a:r>
              <a:rPr lang="en-US" altLang="zh-CN" sz="1200" kern="1200" dirty="0" smtClean="0">
                <a:solidFill>
                  <a:schemeClr val="tx1"/>
                </a:solidFill>
                <a:effectLst/>
                <a:latin typeface="+mn-lt"/>
                <a:ea typeface="+mn-ea"/>
                <a:cs typeface="+mn-cs"/>
              </a:rPr>
              <a:t>] of F should be zero. Then we obtain four polynomial [,</a:t>
            </a:r>
            <a:r>
              <a:rPr lang="en-US" altLang="zh-CN" sz="1200" kern="1200" dirty="0" err="1" smtClean="0">
                <a:solidFill>
                  <a:schemeClr val="tx1"/>
                </a:solidFill>
                <a:effectLst/>
                <a:latin typeface="+mn-lt"/>
                <a:ea typeface="+mn-ea"/>
                <a:cs typeface="+mn-cs"/>
              </a:rPr>
              <a:t>pɒlɪ'nəʊmɪəl</a:t>
            </a:r>
            <a:r>
              <a:rPr lang="en-US" altLang="zh-CN" sz="1200" kern="1200" dirty="0" smtClean="0">
                <a:solidFill>
                  <a:schemeClr val="tx1"/>
                </a:solidFill>
                <a:effectLst/>
                <a:latin typeface="+mn-lt"/>
                <a:ea typeface="+mn-ea"/>
                <a:cs typeface="+mn-cs"/>
              </a:rPr>
              <a:t>] equations. We use the hidden variable[ˈ</a:t>
            </a:r>
            <a:r>
              <a:rPr lang="en-US" altLang="zh-CN" sz="1200" kern="1200" dirty="0" err="1" smtClean="0">
                <a:solidFill>
                  <a:schemeClr val="tx1"/>
                </a:solidFill>
                <a:effectLst/>
                <a:latin typeface="+mn-lt"/>
                <a:ea typeface="+mn-ea"/>
                <a:cs typeface="+mn-cs"/>
              </a:rPr>
              <a:t>veəriəbl</a:t>
            </a:r>
            <a:r>
              <a:rPr lang="en-US" altLang="zh-CN" sz="1200" kern="1200" dirty="0" smtClean="0">
                <a:solidFill>
                  <a:schemeClr val="tx1"/>
                </a:solidFill>
                <a:effectLst/>
                <a:latin typeface="+mn-lt"/>
                <a:ea typeface="+mn-ea"/>
                <a:cs typeface="+mn-cs"/>
              </a:rPr>
              <a:t>] technique to solve equation (8) and obtain the rotation matrix. Once the rotation matrix is known, the translation matrix can be calculated from equation (2).</a:t>
            </a:r>
            <a:endParaRPr lang="zh-CN" altLang="zh-CN" sz="1200" kern="1200" smtClean="0">
              <a:solidFill>
                <a:schemeClr val="tx1"/>
              </a:solidFill>
              <a:effectLst/>
              <a:latin typeface="+mn-lt"/>
              <a:ea typeface="+mn-ea"/>
              <a:cs typeface="+mn-cs"/>
            </a:endParaRPr>
          </a:p>
          <a:p>
            <a:endParaRPr lang="en-US" altLang="zh-CN" sz="1200"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8</a:t>
            </a:fld>
            <a:endParaRPr lang="zh-CN" altLang="en-US"/>
          </a:p>
        </p:txBody>
      </p:sp>
    </p:spTree>
    <p:extLst>
      <p:ext uri="{BB962C8B-B14F-4D97-AF65-F5344CB8AC3E}">
        <p14:creationId xmlns:p14="http://schemas.microsoft.com/office/powerpoint/2010/main" val="146023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With the initial calibration parameters, the second step is to utilize </a:t>
            </a:r>
            <a:r>
              <a:rPr lang="en-US" altLang="zh-CN" sz="1200" kern="1200" dirty="0" err="1" smtClean="0">
                <a:solidFill>
                  <a:schemeClr val="tx1"/>
                </a:solidFill>
                <a:effectLst/>
                <a:latin typeface="+mn-lt"/>
                <a:ea typeface="+mn-ea"/>
                <a:cs typeface="+mn-cs"/>
              </a:rPr>
              <a:t>icp</a:t>
            </a:r>
            <a:r>
              <a:rPr lang="en-US" altLang="zh-CN" sz="1200" kern="1200" dirty="0" smtClean="0">
                <a:solidFill>
                  <a:schemeClr val="tx1"/>
                </a:solidFill>
                <a:effectLst/>
                <a:latin typeface="+mn-lt"/>
                <a:ea typeface="+mn-ea"/>
                <a:cs typeface="+mn-cs"/>
              </a:rPr>
              <a:t> algorithm to register two point clouds in the camera and Lidar coordinate system, respectively, to refine the coarse estimation. The point cloud in the camera coordinate frame can be generated based on Zhang's Camera Calibration Algorithm. We first assemble[</a:t>
            </a:r>
            <a:r>
              <a:rPr lang="en-US" altLang="zh-CN" sz="1200" kern="1200" dirty="0" err="1" smtClean="0">
                <a:solidFill>
                  <a:schemeClr val="tx1"/>
                </a:solidFill>
                <a:effectLst/>
                <a:latin typeface="+mn-lt"/>
                <a:ea typeface="+mn-ea"/>
                <a:cs typeface="+mn-cs"/>
              </a:rPr>
              <a:t>əˈsembl</a:t>
            </a:r>
            <a:r>
              <a:rPr lang="en-US" altLang="zh-CN" sz="1200" kern="1200" dirty="0" smtClean="0">
                <a:solidFill>
                  <a:schemeClr val="tx1"/>
                </a:solidFill>
                <a:effectLst/>
                <a:latin typeface="+mn-lt"/>
                <a:ea typeface="+mn-ea"/>
                <a:cs typeface="+mn-cs"/>
              </a:rPr>
              <a:t>] all the corner points to generate a point cloud. Then we transform the point cloud from the world coordinate system to the camera coordinate system with the extrinsic[</a:t>
            </a:r>
            <a:r>
              <a:rPr lang="en-US" altLang="zh-CN" sz="1200" kern="1200" dirty="0" err="1" smtClean="0">
                <a:solidFill>
                  <a:schemeClr val="tx1"/>
                </a:solidFill>
                <a:effectLst/>
                <a:latin typeface="+mn-lt"/>
                <a:ea typeface="+mn-ea"/>
                <a:cs typeface="+mn-cs"/>
              </a:rPr>
              <a:t>eksˈtrɪnzɪk</a:t>
            </a:r>
            <a:r>
              <a:rPr lang="en-US" altLang="zh-CN" sz="1200" kern="1200" dirty="0" smtClean="0">
                <a:solidFill>
                  <a:schemeClr val="tx1"/>
                </a:solidFill>
                <a:effectLst/>
                <a:latin typeface="+mn-lt"/>
                <a:ea typeface="+mn-ea"/>
                <a:cs typeface="+mn-cs"/>
              </a:rPr>
              <a:t>] parameters obtained from </a:t>
            </a:r>
            <a:r>
              <a:rPr lang="en-US" altLang="zh-CN" sz="1200" kern="1200" dirty="0" err="1" smtClean="0">
                <a:solidFill>
                  <a:schemeClr val="tx1"/>
                </a:solidFill>
                <a:effectLst/>
                <a:latin typeface="+mn-lt"/>
                <a:ea typeface="+mn-ea"/>
                <a:cs typeface="+mn-cs"/>
              </a:rPr>
              <a:t>zhang’s</a:t>
            </a:r>
            <a:r>
              <a:rPr lang="en-US" altLang="zh-CN" sz="1200" kern="1200" dirty="0" smtClean="0">
                <a:solidFill>
                  <a:schemeClr val="tx1"/>
                </a:solidFill>
                <a:effectLst/>
                <a:latin typeface="+mn-lt"/>
                <a:ea typeface="+mn-ea"/>
                <a:cs typeface="+mn-cs"/>
              </a:rPr>
              <a:t> method.</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t>9</a:t>
            </a:fld>
            <a:endParaRPr lang="zh-CN" altLang="en-US"/>
          </a:p>
        </p:txBody>
      </p:sp>
    </p:spTree>
    <p:extLst>
      <p:ext uri="{BB962C8B-B14F-4D97-AF65-F5344CB8AC3E}">
        <p14:creationId xmlns:p14="http://schemas.microsoft.com/office/powerpoint/2010/main" val="540464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2020/12/10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2020/12/10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2020/12/10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2020/12/10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2020/12/10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2020/12/10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2020/12/10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2020/12/10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2020/12/10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just.edu.cn/main.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1510359"/>
            <a:ext cx="12192000" cy="4647448"/>
          </a:xfrm>
          <a:prstGeom prst="rect">
            <a:avLst/>
          </a:prstGeom>
          <a:solidFill>
            <a:srgbClr val="1A3F6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a:endParaRPr lang="en-US" altLang="zh-CN" sz="2400" dirty="0">
              <a:latin typeface="+mn-ea"/>
            </a:endParaRPr>
          </a:p>
          <a:p>
            <a:pPr algn="ctr"/>
            <a:endParaRPr lang="en-US" altLang="zh-CN" sz="2400" dirty="0">
              <a:latin typeface="+mn-ea"/>
            </a:endParaRPr>
          </a:p>
          <a:p>
            <a:pPr algn="ctr"/>
            <a:endParaRPr lang="en-US" altLang="zh-CN" sz="2400" dirty="0">
              <a:latin typeface="+mn-ea"/>
            </a:endParaRPr>
          </a:p>
          <a:p>
            <a:pPr algn="ctr"/>
            <a:endParaRPr lang="en-US" altLang="zh-CN" sz="2400" dirty="0">
              <a:latin typeface="+mn-ea"/>
            </a:endParaRPr>
          </a:p>
          <a:p>
            <a:pPr algn="ctr"/>
            <a:endParaRPr lang="en-US" altLang="zh-CN" sz="2400" dirty="0">
              <a:latin typeface="+mn-ea"/>
            </a:endParaRPr>
          </a:p>
          <a:p>
            <a:r>
              <a:rPr lang="en-US" altLang="zh-CN" sz="2400" dirty="0">
                <a:latin typeface="+mn-ea"/>
              </a:rPr>
              <a:t>                                </a:t>
            </a:r>
            <a:endParaRPr lang="en-US" altLang="zh-CN" dirty="0">
              <a:latin typeface="+mn-ea"/>
            </a:endParaRPr>
          </a:p>
          <a:p>
            <a:pPr>
              <a:lnSpc>
                <a:spcPct val="150000"/>
              </a:lnSpc>
            </a:pPr>
            <a:r>
              <a:rPr lang="en-US" altLang="zh-CN" dirty="0">
                <a:latin typeface="+mn-ea"/>
              </a:rPr>
              <a:t>                                                 </a:t>
            </a:r>
            <a:r>
              <a:rPr lang="en-US" altLang="zh-CN" sz="1600" dirty="0">
                <a:latin typeface="+mn-ea"/>
              </a:rPr>
              <a:t>Yingna Su, Yaqing Ding, Jian Yang and Hui Kong</a:t>
            </a:r>
          </a:p>
          <a:p>
            <a:pPr>
              <a:lnSpc>
                <a:spcPct val="150000"/>
              </a:lnSpc>
            </a:pPr>
            <a:r>
              <a:rPr lang="en-US" altLang="zh-CN" sz="1600" dirty="0">
                <a:latin typeface="+mn-ea"/>
              </a:rPr>
              <a:t>                                                       Nanjing University of Science and Technology</a:t>
            </a:r>
          </a:p>
          <a:p>
            <a:pPr>
              <a:lnSpc>
                <a:spcPct val="150000"/>
              </a:lnSpc>
            </a:pPr>
            <a:r>
              <a:rPr lang="en-US" altLang="zh-CN" sz="1600" dirty="0">
                <a:latin typeface="+mn-ea"/>
              </a:rPr>
              <a:t>                                                       Presented by: Yingna Su</a:t>
            </a:r>
          </a:p>
          <a:p>
            <a:pPr algn="ctr"/>
            <a:endParaRPr lang="en-US" altLang="zh-CN" sz="2135" dirty="0">
              <a:latin typeface="+mn-ea"/>
            </a:endParaRPr>
          </a:p>
          <a:p>
            <a:pPr algn="ctr"/>
            <a:endParaRPr lang="en-US" altLang="zh-CN" sz="2135" dirty="0">
              <a:latin typeface="+mn-ea"/>
            </a:endParaRPr>
          </a:p>
          <a:p>
            <a:pPr algn="ctr"/>
            <a:endParaRPr lang="en-US" altLang="zh-CN" sz="2135" dirty="0">
              <a:latin typeface="+mn-ea"/>
            </a:endParaRPr>
          </a:p>
        </p:txBody>
      </p:sp>
      <p:sp>
        <p:nvSpPr>
          <p:cNvPr id="2" name="TextBox 1"/>
          <p:cNvSpPr txBox="1"/>
          <p:nvPr/>
        </p:nvSpPr>
        <p:spPr>
          <a:xfrm>
            <a:off x="1283856" y="2077473"/>
            <a:ext cx="10206181" cy="1597660"/>
          </a:xfrm>
          <a:prstGeom prst="rect">
            <a:avLst/>
          </a:prstGeom>
          <a:noFill/>
        </p:spPr>
        <p:txBody>
          <a:bodyPr wrap="square" lIns="121884" tIns="60941" rIns="121884" bIns="60941" rtlCol="0">
            <a:spAutoFit/>
          </a:bodyPr>
          <a:lstStyle/>
          <a:p>
            <a:pPr algn="ctr"/>
            <a:r>
              <a:rPr lang="en-US" altLang="zh-CN" sz="4800" b="1" dirty="0">
                <a:solidFill>
                  <a:schemeClr val="bg1"/>
                </a:solidFill>
                <a:latin typeface="+mn-ea"/>
              </a:rPr>
              <a:t>A two-step approach to Lidar-Camera calibration</a:t>
            </a:r>
          </a:p>
        </p:txBody>
      </p:sp>
      <p:pic>
        <p:nvPicPr>
          <p:cNvPr id="39" name="Picture 2" descr="http://www.njust.edu.cn/_upload/tpl/00/9b/155/template155/images/logo.png">
            <a:hlinkClick r:id="rId3" tooltip="返回南京理工大学首页"/>
          </p:cNvPr>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8582052" y="249718"/>
            <a:ext cx="3133516" cy="736861"/>
          </a:xfrm>
          <a:prstGeom prst="rect">
            <a:avLst/>
          </a:prstGeom>
          <a:noFill/>
        </p:spPr>
      </p:pic>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The second step: fine calibration</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642483" cy="707886"/>
          </a:xfrm>
          <a:prstGeom prst="rect">
            <a:avLst/>
          </a:prstGeom>
        </p:spPr>
        <p:txBody>
          <a:bodyPr wrap="square">
            <a:spAutoFit/>
          </a:bodyPr>
          <a:lstStyle/>
          <a:p>
            <a:r>
              <a:rPr lang="en-US" altLang="zh-CN" sz="2000" dirty="0"/>
              <a:t>The generation of the point cloud in the Lidar coordinate system</a:t>
            </a:r>
            <a:r>
              <a:rPr lang="zh-CN" altLang="en-US" sz="2000" dirty="0"/>
              <a:t>：</a:t>
            </a:r>
            <a:endParaRPr lang="en-US" altLang="zh-CN" sz="2000" dirty="0"/>
          </a:p>
          <a:p>
            <a:endParaRPr lang="en-US" altLang="zh-CN" sz="2000" dirty="0"/>
          </a:p>
        </p:txBody>
      </p:sp>
      <p:sp>
        <p:nvSpPr>
          <p:cNvPr id="9" name="矩形 8">
            <a:extLst>
              <a:ext uri="{FF2B5EF4-FFF2-40B4-BE49-F238E27FC236}">
                <a16:creationId xmlns:a16="http://schemas.microsoft.com/office/drawing/2014/main" id="{44E008B5-2717-4397-873F-E321F1F9BA87}"/>
              </a:ext>
            </a:extLst>
          </p:cNvPr>
          <p:cNvSpPr/>
          <p:nvPr/>
        </p:nvSpPr>
        <p:spPr>
          <a:xfrm>
            <a:off x="987053" y="4935666"/>
            <a:ext cx="10517935" cy="1323439"/>
          </a:xfrm>
          <a:prstGeom prst="rect">
            <a:avLst/>
          </a:prstGeom>
        </p:spPr>
        <p:txBody>
          <a:bodyPr wrap="square">
            <a:spAutoFit/>
          </a:bodyPr>
          <a:lstStyle/>
          <a:p>
            <a:pPr algn="just"/>
            <a:r>
              <a:rPr lang="en-US" altLang="zh-CN" sz="1600" dirty="0"/>
              <a:t>(a) The raw Lidar data. </a:t>
            </a:r>
          </a:p>
          <a:p>
            <a:r>
              <a:rPr lang="en-US" altLang="zh-CN" sz="1600" dirty="0"/>
              <a:t>(b) The result of the coarse calibration of the Lidar data re-projected onto the image. We keep only the point that </a:t>
            </a:r>
          </a:p>
          <a:p>
            <a:r>
              <a:rPr lang="en-US" altLang="zh-CN" sz="1600" dirty="0"/>
              <a:t>     are re-projected onto the checkerboard and the surrounding area (shown within the purple box). </a:t>
            </a:r>
          </a:p>
          <a:p>
            <a:pPr algn="just"/>
            <a:r>
              <a:rPr lang="en-US" altLang="zh-CN" sz="1600" dirty="0"/>
              <a:t>(c) The remained point cloud. </a:t>
            </a:r>
          </a:p>
          <a:p>
            <a:pPr algn="just"/>
            <a:r>
              <a:rPr lang="en-US" altLang="zh-CN" sz="1600" dirty="0"/>
              <a:t>(d) The final point cloud in the Lidar coordinate system.</a:t>
            </a:r>
            <a:endParaRPr lang="zh-CN" altLang="en-US" sz="1600" dirty="0"/>
          </a:p>
        </p:txBody>
      </p:sp>
      <p:pic>
        <p:nvPicPr>
          <p:cNvPr id="3" name="图片 2">
            <a:extLst>
              <a:ext uri="{FF2B5EF4-FFF2-40B4-BE49-F238E27FC236}">
                <a16:creationId xmlns:a16="http://schemas.microsoft.com/office/drawing/2014/main" id="{16D7AF60-7B5D-44C6-B894-3087FA8408D2}"/>
              </a:ext>
            </a:extLst>
          </p:cNvPr>
          <p:cNvPicPr>
            <a:picLocks noChangeAspect="1"/>
          </p:cNvPicPr>
          <p:nvPr/>
        </p:nvPicPr>
        <p:blipFill>
          <a:blip r:embed="rId3"/>
          <a:stretch>
            <a:fillRect/>
          </a:stretch>
        </p:blipFill>
        <p:spPr>
          <a:xfrm>
            <a:off x="987054" y="2462851"/>
            <a:ext cx="10243311" cy="2426649"/>
          </a:xfrm>
          <a:prstGeom prst="rect">
            <a:avLst/>
          </a:prstGeom>
        </p:spPr>
      </p:pic>
    </p:spTree>
    <p:extLst>
      <p:ext uri="{BB962C8B-B14F-4D97-AF65-F5344CB8AC3E}">
        <p14:creationId xmlns:p14="http://schemas.microsoft.com/office/powerpoint/2010/main" val="237201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The second step: fine calibration</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642483" cy="400110"/>
          </a:xfrm>
          <a:prstGeom prst="rect">
            <a:avLst/>
          </a:prstGeom>
        </p:spPr>
        <p:txBody>
          <a:bodyPr wrap="square">
            <a:spAutoFit/>
          </a:bodyPr>
          <a:lstStyle/>
          <a:p>
            <a:r>
              <a:rPr lang="en-US" altLang="zh-CN" sz="2000" dirty="0"/>
              <a:t>Use the ICP algorithm with the coarse initialization to obtain fine calibration result.</a:t>
            </a:r>
          </a:p>
        </p:txBody>
      </p:sp>
      <p:sp>
        <p:nvSpPr>
          <p:cNvPr id="9" name="矩形 8">
            <a:extLst>
              <a:ext uri="{FF2B5EF4-FFF2-40B4-BE49-F238E27FC236}">
                <a16:creationId xmlns:a16="http://schemas.microsoft.com/office/drawing/2014/main" id="{44E008B5-2717-4397-873F-E321F1F9BA87}"/>
              </a:ext>
            </a:extLst>
          </p:cNvPr>
          <p:cNvSpPr/>
          <p:nvPr/>
        </p:nvSpPr>
        <p:spPr>
          <a:xfrm>
            <a:off x="759738" y="4948650"/>
            <a:ext cx="10517935" cy="1323439"/>
          </a:xfrm>
          <a:prstGeom prst="rect">
            <a:avLst/>
          </a:prstGeom>
        </p:spPr>
        <p:txBody>
          <a:bodyPr wrap="square">
            <a:spAutoFit/>
          </a:bodyPr>
          <a:lstStyle/>
          <a:p>
            <a:pPr algn="just"/>
            <a:r>
              <a:rPr lang="en-US" altLang="zh-CN" sz="1600" dirty="0"/>
              <a:t>(a)(b)(c) and (e)(f)(g) are the point cloud of the checkerboard pattern with different positions in the camera and the Lidar coordinate system, respectively.  </a:t>
            </a:r>
          </a:p>
          <a:p>
            <a:pPr algn="just"/>
            <a:r>
              <a:rPr lang="en-US" altLang="zh-CN" sz="1600" dirty="0"/>
              <a:t>(d) and (h) are the point cloud originated from the fusion of (a)(b)(c) and (e)(f)(g), respectively.   </a:t>
            </a:r>
          </a:p>
          <a:p>
            <a:pPr algn="just"/>
            <a:r>
              <a:rPr lang="en-US" altLang="zh-CN" sz="1600" dirty="0"/>
              <a:t>With the coarse calibration result (</a:t>
            </a:r>
            <a:r>
              <a:rPr lang="en-US" altLang="zh-CN" sz="1600" dirty="0" err="1"/>
              <a:t>i</a:t>
            </a:r>
            <a:r>
              <a:rPr lang="en-US" altLang="zh-CN" sz="1600" dirty="0"/>
              <a:t>), we use ICP algorithm to register the two merged point cloud (d) and (h) to get the fine calibration result (j).</a:t>
            </a:r>
            <a:endParaRPr lang="zh-CN" altLang="en-US" sz="1600" dirty="0"/>
          </a:p>
        </p:txBody>
      </p:sp>
      <p:pic>
        <p:nvPicPr>
          <p:cNvPr id="4" name="图片 3">
            <a:extLst>
              <a:ext uri="{FF2B5EF4-FFF2-40B4-BE49-F238E27FC236}">
                <a16:creationId xmlns:a16="http://schemas.microsoft.com/office/drawing/2014/main" id="{E8F8A6C8-85EA-4227-8CF3-72C5356BA566}"/>
              </a:ext>
            </a:extLst>
          </p:cNvPr>
          <p:cNvPicPr>
            <a:picLocks noChangeAspect="1"/>
          </p:cNvPicPr>
          <p:nvPr/>
        </p:nvPicPr>
        <p:blipFill>
          <a:blip r:embed="rId3"/>
          <a:stretch>
            <a:fillRect/>
          </a:stretch>
        </p:blipFill>
        <p:spPr>
          <a:xfrm>
            <a:off x="862506" y="2216906"/>
            <a:ext cx="10312400" cy="2733919"/>
          </a:xfrm>
          <a:prstGeom prst="rect">
            <a:avLst/>
          </a:prstGeom>
        </p:spPr>
      </p:pic>
    </p:spTree>
    <p:extLst>
      <p:ext uri="{BB962C8B-B14F-4D97-AF65-F5344CB8AC3E}">
        <p14:creationId xmlns:p14="http://schemas.microsoft.com/office/powerpoint/2010/main" val="46515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Experiments</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910394" cy="707886"/>
          </a:xfrm>
          <a:prstGeom prst="rect">
            <a:avLst/>
          </a:prstGeom>
        </p:spPr>
        <p:txBody>
          <a:bodyPr wrap="square">
            <a:spAutoFit/>
          </a:bodyPr>
          <a:lstStyle/>
          <a:p>
            <a:pPr marL="342900" indent="-342900">
              <a:buFont typeface="Wingdings" panose="05000000000000000000" pitchFamily="2" charset="2"/>
              <a:buChar char="Ø"/>
            </a:pPr>
            <a:r>
              <a:rPr lang="en-US" altLang="zh-CN" sz="2000" dirty="0"/>
              <a:t>Coarse calibration</a:t>
            </a:r>
          </a:p>
          <a:p>
            <a:endParaRPr lang="en-US" altLang="zh-CN" sz="2000" dirty="0"/>
          </a:p>
        </p:txBody>
      </p:sp>
      <p:pic>
        <p:nvPicPr>
          <p:cNvPr id="3" name="图片 2">
            <a:extLst>
              <a:ext uri="{FF2B5EF4-FFF2-40B4-BE49-F238E27FC236}">
                <a16:creationId xmlns:a16="http://schemas.microsoft.com/office/drawing/2014/main" id="{53364552-9A46-44DB-B869-401DAC3E0FE1}"/>
              </a:ext>
            </a:extLst>
          </p:cNvPr>
          <p:cNvPicPr>
            <a:picLocks noChangeAspect="1"/>
          </p:cNvPicPr>
          <p:nvPr/>
        </p:nvPicPr>
        <p:blipFill>
          <a:blip r:embed="rId3"/>
          <a:stretch>
            <a:fillRect/>
          </a:stretch>
        </p:blipFill>
        <p:spPr>
          <a:xfrm>
            <a:off x="2102450" y="2462851"/>
            <a:ext cx="7987098" cy="3607749"/>
          </a:xfrm>
          <a:prstGeom prst="rect">
            <a:avLst/>
          </a:prstGeom>
        </p:spPr>
      </p:pic>
    </p:spTree>
    <p:extLst>
      <p:ext uri="{BB962C8B-B14F-4D97-AF65-F5344CB8AC3E}">
        <p14:creationId xmlns:p14="http://schemas.microsoft.com/office/powerpoint/2010/main" val="243568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Experiments</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910394" cy="707886"/>
          </a:xfrm>
          <a:prstGeom prst="rect">
            <a:avLst/>
          </a:prstGeom>
        </p:spPr>
        <p:txBody>
          <a:bodyPr wrap="square">
            <a:spAutoFit/>
          </a:bodyPr>
          <a:lstStyle/>
          <a:p>
            <a:pPr marL="342900" indent="-342900">
              <a:buFont typeface="Wingdings" panose="05000000000000000000" pitchFamily="2" charset="2"/>
              <a:buChar char="Ø"/>
            </a:pPr>
            <a:r>
              <a:rPr lang="en-US" altLang="zh-CN" sz="2000" dirty="0"/>
              <a:t>Fine calibration</a:t>
            </a:r>
          </a:p>
          <a:p>
            <a:endParaRPr lang="en-US" altLang="zh-CN" sz="2000" dirty="0"/>
          </a:p>
        </p:txBody>
      </p:sp>
      <p:pic>
        <p:nvPicPr>
          <p:cNvPr id="4" name="图片 3">
            <a:extLst>
              <a:ext uri="{FF2B5EF4-FFF2-40B4-BE49-F238E27FC236}">
                <a16:creationId xmlns:a16="http://schemas.microsoft.com/office/drawing/2014/main" id="{38995D46-89C1-417A-ABB6-9DE92DA1D2AE}"/>
              </a:ext>
            </a:extLst>
          </p:cNvPr>
          <p:cNvPicPr>
            <a:picLocks noChangeAspect="1"/>
          </p:cNvPicPr>
          <p:nvPr/>
        </p:nvPicPr>
        <p:blipFill>
          <a:blip r:embed="rId3"/>
          <a:stretch>
            <a:fillRect/>
          </a:stretch>
        </p:blipFill>
        <p:spPr>
          <a:xfrm>
            <a:off x="2597025" y="2285970"/>
            <a:ext cx="6477638" cy="3027408"/>
          </a:xfrm>
          <a:prstGeom prst="rect">
            <a:avLst/>
          </a:prstGeom>
        </p:spPr>
      </p:pic>
      <p:sp>
        <p:nvSpPr>
          <p:cNvPr id="8" name="矩形 7">
            <a:extLst>
              <a:ext uri="{FF2B5EF4-FFF2-40B4-BE49-F238E27FC236}">
                <a16:creationId xmlns:a16="http://schemas.microsoft.com/office/drawing/2014/main" id="{9ABA0E96-8D2D-485B-B930-9F815C7D4EF5}"/>
              </a:ext>
            </a:extLst>
          </p:cNvPr>
          <p:cNvSpPr/>
          <p:nvPr/>
        </p:nvSpPr>
        <p:spPr>
          <a:xfrm>
            <a:off x="1279782" y="5145729"/>
            <a:ext cx="9540618" cy="923330"/>
          </a:xfrm>
          <a:prstGeom prst="rect">
            <a:avLst/>
          </a:prstGeom>
        </p:spPr>
        <p:txBody>
          <a:bodyPr wrap="square">
            <a:spAutoFit/>
          </a:bodyPr>
          <a:lstStyle/>
          <a:p>
            <a:pPr algn="just"/>
            <a:r>
              <a:rPr lang="en-US" altLang="zh-CN" dirty="0"/>
              <a:t>Experimental Setup. (a) An unmanned car equipped with the HDL- 64E Lidar and the </a:t>
            </a:r>
            <a:r>
              <a:rPr lang="en-US" altLang="zh-CN" dirty="0" err="1"/>
              <a:t>PointGrey</a:t>
            </a:r>
            <a:r>
              <a:rPr lang="en-US" altLang="zh-CN" dirty="0"/>
              <a:t> Flea3 camera. (b) A mobile robot equipped with the VLP-16 Lidar and the </a:t>
            </a:r>
            <a:r>
              <a:rPr lang="en-US" altLang="zh-CN" dirty="0" err="1"/>
              <a:t>PointGrey</a:t>
            </a:r>
            <a:r>
              <a:rPr lang="en-US" altLang="zh-CN" dirty="0"/>
              <a:t> Flea3 camera.</a:t>
            </a:r>
            <a:endParaRPr lang="zh-CN" altLang="en-US" dirty="0"/>
          </a:p>
        </p:txBody>
      </p:sp>
    </p:spTree>
    <p:extLst>
      <p:ext uri="{BB962C8B-B14F-4D97-AF65-F5344CB8AC3E}">
        <p14:creationId xmlns:p14="http://schemas.microsoft.com/office/powerpoint/2010/main" val="124840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Experiments</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910394" cy="707886"/>
          </a:xfrm>
          <a:prstGeom prst="rect">
            <a:avLst/>
          </a:prstGeom>
        </p:spPr>
        <p:txBody>
          <a:bodyPr wrap="square">
            <a:spAutoFit/>
          </a:bodyPr>
          <a:lstStyle/>
          <a:p>
            <a:pPr marL="342900" indent="-342900">
              <a:buFont typeface="Wingdings" panose="05000000000000000000" pitchFamily="2" charset="2"/>
              <a:buChar char="Ø"/>
            </a:pPr>
            <a:r>
              <a:rPr lang="en-US" altLang="zh-CN" sz="2000" dirty="0"/>
              <a:t>Fine calibration</a:t>
            </a:r>
          </a:p>
          <a:p>
            <a:endParaRPr lang="en-US" altLang="zh-CN" sz="2000" dirty="0"/>
          </a:p>
        </p:txBody>
      </p:sp>
      <p:pic>
        <p:nvPicPr>
          <p:cNvPr id="9" name="图片 8">
            <a:extLst>
              <a:ext uri="{FF2B5EF4-FFF2-40B4-BE49-F238E27FC236}">
                <a16:creationId xmlns:a16="http://schemas.microsoft.com/office/drawing/2014/main" id="{0E480336-45E8-423B-8551-CD25A1A80644}"/>
              </a:ext>
            </a:extLst>
          </p:cNvPr>
          <p:cNvPicPr>
            <a:picLocks noChangeAspect="1"/>
          </p:cNvPicPr>
          <p:nvPr/>
        </p:nvPicPr>
        <p:blipFill>
          <a:blip r:embed="rId3"/>
          <a:stretch>
            <a:fillRect/>
          </a:stretch>
        </p:blipFill>
        <p:spPr>
          <a:xfrm>
            <a:off x="457200" y="2216630"/>
            <a:ext cx="11390528" cy="2814218"/>
          </a:xfrm>
          <a:prstGeom prst="rect">
            <a:avLst/>
          </a:prstGeom>
        </p:spPr>
      </p:pic>
      <p:sp>
        <p:nvSpPr>
          <p:cNvPr id="10" name="矩形 9">
            <a:extLst>
              <a:ext uri="{FF2B5EF4-FFF2-40B4-BE49-F238E27FC236}">
                <a16:creationId xmlns:a16="http://schemas.microsoft.com/office/drawing/2014/main" id="{DF20B531-C7BB-4B15-847E-DB47E87097AC}"/>
              </a:ext>
            </a:extLst>
          </p:cNvPr>
          <p:cNvSpPr/>
          <p:nvPr/>
        </p:nvSpPr>
        <p:spPr>
          <a:xfrm>
            <a:off x="457200" y="5056524"/>
            <a:ext cx="11315700" cy="646331"/>
          </a:xfrm>
          <a:prstGeom prst="rect">
            <a:avLst/>
          </a:prstGeom>
        </p:spPr>
        <p:txBody>
          <a:bodyPr wrap="square">
            <a:spAutoFit/>
          </a:bodyPr>
          <a:lstStyle/>
          <a:p>
            <a:r>
              <a:rPr lang="en-US" altLang="zh-CN" dirty="0"/>
              <a:t>The comparison results of the rotation error (the 1</a:t>
            </a:r>
            <a:r>
              <a:rPr lang="en-US" altLang="zh-CN" baseline="30000" dirty="0"/>
              <a:t>st</a:t>
            </a:r>
            <a:r>
              <a:rPr lang="en-US" altLang="zh-CN" dirty="0"/>
              <a:t> and the 3</a:t>
            </a:r>
            <a:r>
              <a:rPr lang="en-US" altLang="zh-CN" baseline="30000" dirty="0"/>
              <a:t>rd</a:t>
            </a:r>
            <a:r>
              <a:rPr lang="en-US" altLang="zh-CN" dirty="0"/>
              <a:t> subfigure) and the translation error (the 2</a:t>
            </a:r>
            <a:r>
              <a:rPr lang="en-US" altLang="zh-CN" baseline="30000" dirty="0"/>
              <a:t>nd</a:t>
            </a:r>
            <a:r>
              <a:rPr lang="en-US" altLang="zh-CN" dirty="0"/>
              <a:t> and the 4</a:t>
            </a:r>
            <a:r>
              <a:rPr lang="en-US" altLang="zh-CN" baseline="30000" dirty="0"/>
              <a:t>th</a:t>
            </a:r>
            <a:r>
              <a:rPr lang="en-US" altLang="zh-CN" dirty="0"/>
              <a:t> subfigure) by our method and the other two methods.</a:t>
            </a:r>
            <a:endParaRPr lang="zh-CN" altLang="en-US" dirty="0"/>
          </a:p>
        </p:txBody>
      </p:sp>
    </p:spTree>
    <p:extLst>
      <p:ext uri="{BB962C8B-B14F-4D97-AF65-F5344CB8AC3E}">
        <p14:creationId xmlns:p14="http://schemas.microsoft.com/office/powerpoint/2010/main" val="54357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Experiments</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910394" cy="707886"/>
          </a:xfrm>
          <a:prstGeom prst="rect">
            <a:avLst/>
          </a:prstGeom>
        </p:spPr>
        <p:txBody>
          <a:bodyPr wrap="square">
            <a:spAutoFit/>
          </a:bodyPr>
          <a:lstStyle/>
          <a:p>
            <a:pPr marL="342900" indent="-342900">
              <a:buFont typeface="Wingdings" panose="05000000000000000000" pitchFamily="2" charset="2"/>
              <a:buChar char="Ø"/>
            </a:pPr>
            <a:r>
              <a:rPr lang="en-US" altLang="zh-CN" sz="2000" dirty="0"/>
              <a:t>Fine calibration</a:t>
            </a:r>
          </a:p>
          <a:p>
            <a:endParaRPr lang="en-US" altLang="zh-CN" sz="2000" dirty="0"/>
          </a:p>
        </p:txBody>
      </p:sp>
      <p:pic>
        <p:nvPicPr>
          <p:cNvPr id="3" name="图片 2">
            <a:extLst>
              <a:ext uri="{FF2B5EF4-FFF2-40B4-BE49-F238E27FC236}">
                <a16:creationId xmlns:a16="http://schemas.microsoft.com/office/drawing/2014/main" id="{C668F67B-D8D8-46BF-BC9E-F8F04C171D59}"/>
              </a:ext>
            </a:extLst>
          </p:cNvPr>
          <p:cNvPicPr>
            <a:picLocks noChangeAspect="1"/>
          </p:cNvPicPr>
          <p:nvPr/>
        </p:nvPicPr>
        <p:blipFill rotWithShape="1">
          <a:blip r:embed="rId3"/>
          <a:srcRect t="32520"/>
          <a:stretch/>
        </p:blipFill>
        <p:spPr>
          <a:xfrm>
            <a:off x="1679187" y="2216630"/>
            <a:ext cx="9402767" cy="4140230"/>
          </a:xfrm>
          <a:prstGeom prst="rect">
            <a:avLst/>
          </a:prstGeom>
        </p:spPr>
      </p:pic>
    </p:spTree>
    <p:extLst>
      <p:ext uri="{BB962C8B-B14F-4D97-AF65-F5344CB8AC3E}">
        <p14:creationId xmlns:p14="http://schemas.microsoft.com/office/powerpoint/2010/main" val="392153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2B2E2FE-F9A6-4BA0-BA61-468D66249ED1}"/>
              </a:ext>
            </a:extLst>
          </p:cNvPr>
          <p:cNvSpPr txBox="1"/>
          <p:nvPr/>
        </p:nvSpPr>
        <p:spPr>
          <a:xfrm>
            <a:off x="3920837" y="2321004"/>
            <a:ext cx="5721927" cy="1107996"/>
          </a:xfrm>
          <a:prstGeom prst="rect">
            <a:avLst/>
          </a:prstGeom>
          <a:noFill/>
        </p:spPr>
        <p:txBody>
          <a:bodyPr wrap="square" rtlCol="0">
            <a:spAutoFit/>
          </a:bodyPr>
          <a:lstStyle/>
          <a:p>
            <a:r>
              <a:rPr lang="en-US" altLang="zh-CN" sz="6600" b="1" dirty="0">
                <a:solidFill>
                  <a:schemeClr val="accent1">
                    <a:lumMod val="50000"/>
                  </a:schemeClr>
                </a:solidFill>
                <a:effectLst>
                  <a:outerShdw blurRad="38100" dist="38100" dir="2700000" algn="tl">
                    <a:srgbClr val="000000">
                      <a:alpha val="43137"/>
                    </a:srgbClr>
                  </a:outerShdw>
                </a:effectLst>
              </a:rPr>
              <a:t>Thank you!</a:t>
            </a:r>
            <a:endParaRPr lang="zh-CN" altLang="en-US" sz="6600" b="1" dirty="0">
              <a:solidFill>
                <a:schemeClr val="accent1">
                  <a:lumMod val="50000"/>
                </a:schemeClr>
              </a:solidFill>
              <a:effectLst>
                <a:outerShdw blurRad="38100" dist="38100" dir="2700000" algn="tl">
                  <a:srgbClr val="000000">
                    <a:alpha val="43137"/>
                  </a:srgbClr>
                </a:outerShdw>
              </a:effectLst>
            </a:endParaRPr>
          </a:p>
        </p:txBody>
      </p:sp>
      <p:sp>
        <p:nvSpPr>
          <p:cNvPr id="5" name="文本框 4">
            <a:extLst>
              <a:ext uri="{FF2B5EF4-FFF2-40B4-BE49-F238E27FC236}">
                <a16:creationId xmlns:a16="http://schemas.microsoft.com/office/drawing/2014/main" id="{90243E9F-BE05-48C9-9369-AFD09D71975E}"/>
              </a:ext>
            </a:extLst>
          </p:cNvPr>
          <p:cNvSpPr txBox="1"/>
          <p:nvPr/>
        </p:nvSpPr>
        <p:spPr>
          <a:xfrm>
            <a:off x="3986287" y="3532909"/>
            <a:ext cx="4219425" cy="400110"/>
          </a:xfrm>
          <a:prstGeom prst="rect">
            <a:avLst/>
          </a:prstGeom>
          <a:noFill/>
        </p:spPr>
        <p:txBody>
          <a:bodyPr wrap="none" rtlCol="0">
            <a:spAutoFit/>
          </a:bodyPr>
          <a:lstStyle/>
          <a:p>
            <a:r>
              <a:rPr lang="en-US" altLang="zh-CN" sz="2000" dirty="0"/>
              <a:t>Contact us: suyingna@njust.edu.cn</a:t>
            </a:r>
            <a:endParaRPr lang="zh-CN" altLang="en-US" sz="2000" dirty="0"/>
          </a:p>
        </p:txBody>
      </p:sp>
    </p:spTree>
    <p:extLst>
      <p:ext uri="{BB962C8B-B14F-4D97-AF65-F5344CB8AC3E}">
        <p14:creationId xmlns:p14="http://schemas.microsoft.com/office/powerpoint/2010/main" val="293290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910590"/>
          </a:xfrm>
          <a:prstGeom prst="rect">
            <a:avLst/>
          </a:prstGeom>
          <a:noFill/>
        </p:spPr>
        <p:txBody>
          <a:bodyPr wrap="square" rtlCol="0">
            <a:spAutoFit/>
          </a:bodyPr>
          <a:lstStyle/>
          <a:p>
            <a:r>
              <a:rPr lang="en-US" altLang="zh-CN" sz="2660" b="1" dirty="0">
                <a:latin typeface="+mn-ea"/>
                <a:sym typeface="+mn-ea"/>
              </a:rPr>
              <a:t>Introduction</a:t>
            </a:r>
            <a:endParaRPr lang="zh-CN" altLang="en-US" sz="2660" b="1" dirty="0">
              <a:latin typeface="+mn-ea"/>
            </a:endParaRPr>
          </a:p>
          <a:p>
            <a:endParaRPr lang="zh-CN" altLang="en-US" sz="2665"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2" name="表格 31"/>
          <p:cNvGraphicFramePr>
            <a:graphicFrameLocks noGrp="1"/>
          </p:cNvGraphicFramePr>
          <p:nvPr>
            <p:custDataLst>
              <p:tags r:id="rId1"/>
            </p:custDataLst>
          </p:nvPr>
        </p:nvGraphicFramePr>
        <p:xfrm>
          <a:off x="708372" y="1772539"/>
          <a:ext cx="10858500" cy="4321810"/>
        </p:xfrm>
        <a:graphic>
          <a:graphicData uri="http://schemas.openxmlformats.org/drawingml/2006/table">
            <a:tbl>
              <a:tblPr bandRow="1">
                <a:effectLst/>
                <a:tableStyleId>{5940675A-B579-460E-94D1-54222C63F5DA}</a:tableStyleId>
              </a:tblPr>
              <a:tblGrid>
                <a:gridCol w="2697480">
                  <a:extLst>
                    <a:ext uri="{9D8B030D-6E8A-4147-A177-3AD203B41FA5}">
                      <a16:colId xmlns:a16="http://schemas.microsoft.com/office/drawing/2014/main" val="20000"/>
                    </a:ext>
                  </a:extLst>
                </a:gridCol>
                <a:gridCol w="4060190">
                  <a:extLst>
                    <a:ext uri="{9D8B030D-6E8A-4147-A177-3AD203B41FA5}">
                      <a16:colId xmlns:a16="http://schemas.microsoft.com/office/drawing/2014/main" val="20001"/>
                    </a:ext>
                  </a:extLst>
                </a:gridCol>
                <a:gridCol w="4100830">
                  <a:extLst>
                    <a:ext uri="{9D8B030D-6E8A-4147-A177-3AD203B41FA5}">
                      <a16:colId xmlns:a16="http://schemas.microsoft.com/office/drawing/2014/main" val="20002"/>
                    </a:ext>
                  </a:extLst>
                </a:gridCol>
              </a:tblGrid>
              <a:tr h="50673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kern="1200" dirty="0">
                          <a:solidFill>
                            <a:sysClr val="windowText" lastClr="000000"/>
                          </a:solidFill>
                          <a:effectLst/>
                          <a:ea typeface="+mn-ea"/>
                          <a:cs typeface="+mn-lt"/>
                        </a:rPr>
                        <a:t>Sensor</a:t>
                      </a: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40000"/>
                      </a:srgbClr>
                    </a:solidFill>
                  </a:tcPr>
                </a:tc>
                <a:tc>
                  <a:txBody>
                    <a:bodyPr/>
                    <a:lstStyle/>
                    <a:p>
                      <a:pPr algn="ctr"/>
                      <a:r>
                        <a:rPr lang="en-US" altLang="zh-CN" sz="2000" kern="1200" dirty="0">
                          <a:solidFill>
                            <a:sysClr val="windowText" lastClr="000000"/>
                          </a:solidFill>
                          <a:effectLst/>
                          <a:ea typeface="+mn-ea"/>
                          <a:cs typeface="+mn-lt"/>
                        </a:rPr>
                        <a:t>Pros </a:t>
                      </a: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40000"/>
                      </a:srgbClr>
                    </a:solidFill>
                  </a:tcPr>
                </a:tc>
                <a:tc>
                  <a:txBody>
                    <a:bodyPr/>
                    <a:lstStyle/>
                    <a:p>
                      <a:pPr algn="ctr"/>
                      <a:r>
                        <a:rPr lang="en-US" sz="2000" kern="1200" dirty="0">
                          <a:solidFill>
                            <a:sysClr val="windowText" lastClr="000000"/>
                          </a:solidFill>
                          <a:effectLst/>
                          <a:ea typeface="+mn-ea"/>
                          <a:cs typeface="+mn-lt"/>
                        </a:rPr>
                        <a:t>Cons</a:t>
                      </a: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40000"/>
                      </a:srgbClr>
                    </a:solidFill>
                  </a:tcPr>
                </a:tc>
                <a:extLst>
                  <a:ext uri="{0D108BD9-81ED-4DB2-BD59-A6C34878D82A}">
                    <a16:rowId xmlns:a16="http://schemas.microsoft.com/office/drawing/2014/main" val="10000"/>
                  </a:ext>
                </a:extLst>
              </a:tr>
              <a:tr h="1995170">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b="0" dirty="0">
                        <a:solidFill>
                          <a:sysClr val="windowText" lastClr="000000"/>
                        </a:solidFill>
                        <a:ea typeface="宋体" panose="02010600030101010101" pitchFamily="2" charset="-122"/>
                        <a:cs typeface="+mn-lt"/>
                      </a:endParaRP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20000"/>
                      </a:srgbClr>
                    </a:solidFill>
                  </a:tcPr>
                </a:tc>
                <a:tc>
                  <a:txBody>
                    <a:bodyPr/>
                    <a:lstStyle/>
                    <a:p>
                      <a:pPr marL="0" marR="0" algn="just" defTabSz="914400" rtl="0" eaLnBrk="1" fontAlgn="auto" latinLnBrk="0" hangingPunct="1">
                        <a:lnSpc>
                          <a:spcPct val="100000"/>
                        </a:lnSpc>
                        <a:spcBef>
                          <a:spcPts val="0"/>
                        </a:spcBef>
                        <a:spcAft>
                          <a:spcPts val="0"/>
                        </a:spcAft>
                        <a:buClrTx/>
                        <a:buSzTx/>
                        <a:buFontTx/>
                        <a:buNone/>
                        <a:defRPr/>
                      </a:pPr>
                      <a:r>
                        <a:rPr lang="en-US" altLang="zh-CN" sz="1800" dirty="0">
                          <a:solidFill>
                            <a:sysClr val="windowText" lastClr="000000"/>
                          </a:solidFill>
                          <a:effectLst/>
                          <a:cs typeface="+mn-lt"/>
                          <a:sym typeface="+mn-ea"/>
                        </a:rPr>
                        <a:t>Cameras can perceive color and texture information from the surrounding environment, and can achieve high performance on object classification, recognition and semantic segmentation.</a:t>
                      </a:r>
                      <a:endParaRPr lang="en-US" altLang="zh-CN" sz="1800" kern="1200" dirty="0">
                        <a:solidFill>
                          <a:sysClr val="windowText" lastClr="000000"/>
                        </a:solidFill>
                        <a:effectLst/>
                        <a:cs typeface="+mn-lt"/>
                        <a:sym typeface="+mn-ea"/>
                      </a:endParaRP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20000"/>
                      </a:srgbClr>
                    </a:solidFill>
                  </a:tcPr>
                </a:tc>
                <a:tc>
                  <a:txBody>
                    <a:bodyPr/>
                    <a:lstStyle/>
                    <a:p>
                      <a:pPr algn="just">
                        <a:spcBef>
                          <a:spcPts val="0"/>
                        </a:spcBef>
                        <a:spcAft>
                          <a:spcPts val="0"/>
                        </a:spcAft>
                        <a:buClrTx/>
                        <a:buSzTx/>
                        <a:buNone/>
                        <a:defRPr/>
                      </a:pPr>
                      <a:r>
                        <a:rPr lang="en-US" altLang="zh-CN" sz="1800" dirty="0">
                          <a:solidFill>
                            <a:sysClr val="windowText" lastClr="000000"/>
                          </a:solidFill>
                          <a:effectLst/>
                          <a:cs typeface="+mn-lt"/>
                        </a:rPr>
                        <a:t>However, it is very difficult for single camera to obtain accurate 3D information. In addition, images can be significantly affected by strong exposures, shadows, or extreme lighting variations.</a:t>
                      </a: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20000"/>
                      </a:srgbClr>
                    </a:solidFill>
                  </a:tcPr>
                </a:tc>
                <a:extLst>
                  <a:ext uri="{0D108BD9-81ED-4DB2-BD59-A6C34878D82A}">
                    <a16:rowId xmlns:a16="http://schemas.microsoft.com/office/drawing/2014/main" val="10001"/>
                  </a:ext>
                </a:extLst>
              </a:tr>
              <a:tr h="1819910">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b="0" dirty="0">
                        <a:solidFill>
                          <a:sysClr val="windowText" lastClr="000000"/>
                        </a:solidFill>
                        <a:ea typeface="宋体" panose="02010600030101010101" pitchFamily="2" charset="-122"/>
                        <a:cs typeface="+mn-lt"/>
                      </a:endParaRP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40000"/>
                      </a:srgb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1800" kern="1200" dirty="0">
                          <a:solidFill>
                            <a:sysClr val="windowText" lastClr="000000"/>
                          </a:solidFill>
                          <a:effectLst/>
                          <a:ea typeface="+mn-ea"/>
                          <a:cs typeface="+mn-lt"/>
                        </a:rPr>
                        <a:t>Lidar sensor can provide accurate 3D information, and can work well under low light conditions or even at night.</a:t>
                      </a: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40000"/>
                      </a:srgbClr>
                    </a:solidFill>
                  </a:tcPr>
                </a:tc>
                <a:tc>
                  <a:txBody>
                    <a:bodyPr/>
                    <a:lstStyle/>
                    <a:p>
                      <a:pPr algn="just"/>
                      <a:r>
                        <a:rPr lang="en-US" altLang="zh-CN" sz="1800" dirty="0">
                          <a:solidFill>
                            <a:sysClr val="windowText" lastClr="000000"/>
                          </a:solidFill>
                          <a:ea typeface="宋体" panose="02010600030101010101" pitchFamily="2" charset="-122"/>
                          <a:cs typeface="+mn-lt"/>
                        </a:rPr>
                        <a:t>However, it does not provide rich color and texture information, and its resolution is low. Thus, it is difficult to extract semantic information from Lidar data.</a:t>
                      </a: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solidFill>
                      <a:srgbClr val="8064A2">
                        <a:tint val="40000"/>
                      </a:srgbClr>
                    </a:solidFill>
                  </a:tcPr>
                </a:tc>
                <a:extLst>
                  <a:ext uri="{0D108BD9-81ED-4DB2-BD59-A6C34878D82A}">
                    <a16:rowId xmlns:a16="http://schemas.microsoft.com/office/drawing/2014/main" val="10002"/>
                  </a:ext>
                </a:extLst>
              </a:tr>
            </a:tbl>
          </a:graphicData>
        </a:graphic>
      </p:graphicFrame>
      <p:pic>
        <p:nvPicPr>
          <p:cNvPr id="33" name="图片 32"/>
          <p:cNvPicPr>
            <a:picLocks noChangeAspect="1"/>
          </p:cNvPicPr>
          <p:nvPr/>
        </p:nvPicPr>
        <p:blipFill rotWithShape="1">
          <a:blip r:embed="rId4"/>
          <a:srcRect l="6419" t="10538" r="6626" b="6625"/>
          <a:stretch>
            <a:fillRect/>
          </a:stretch>
        </p:blipFill>
        <p:spPr>
          <a:xfrm>
            <a:off x="953135" y="4428490"/>
            <a:ext cx="2175510" cy="1514475"/>
          </a:xfrm>
          <a:prstGeom prst="rect">
            <a:avLst/>
          </a:prstGeom>
        </p:spPr>
      </p:pic>
      <p:pic>
        <p:nvPicPr>
          <p:cNvPr id="34" name="图片 33"/>
          <p:cNvPicPr>
            <a:picLocks noChangeAspect="1"/>
          </p:cNvPicPr>
          <p:nvPr/>
        </p:nvPicPr>
        <p:blipFill>
          <a:blip r:embed="rId5"/>
          <a:stretch>
            <a:fillRect/>
          </a:stretch>
        </p:blipFill>
        <p:spPr>
          <a:xfrm>
            <a:off x="953135" y="2449830"/>
            <a:ext cx="2175510" cy="16490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910590"/>
          </a:xfrm>
          <a:prstGeom prst="rect">
            <a:avLst/>
          </a:prstGeom>
          <a:noFill/>
        </p:spPr>
        <p:txBody>
          <a:bodyPr wrap="square" rtlCol="0">
            <a:spAutoFit/>
          </a:bodyPr>
          <a:lstStyle/>
          <a:p>
            <a:r>
              <a:rPr lang="en-US" altLang="zh-CN" sz="2660" b="1" dirty="0">
                <a:latin typeface="+mn-ea"/>
                <a:sym typeface="+mn-ea"/>
              </a:rPr>
              <a:t>Introduction</a:t>
            </a:r>
            <a:endParaRPr lang="zh-CN" altLang="en-US" sz="2660" b="1" dirty="0">
              <a:latin typeface="+mn-ea"/>
            </a:endParaRPr>
          </a:p>
          <a:p>
            <a:endParaRPr lang="zh-CN" altLang="en-US" sz="2665"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custDataLst>
              <p:tags r:id="rId1"/>
            </p:custDataLst>
          </p:nvPr>
        </p:nvPicPr>
        <p:blipFill>
          <a:blip r:embed="rId4"/>
          <a:stretch>
            <a:fillRect/>
          </a:stretch>
        </p:blipFill>
        <p:spPr>
          <a:xfrm>
            <a:off x="714664" y="2332040"/>
            <a:ext cx="3629025" cy="2447925"/>
          </a:xfrm>
          <a:prstGeom prst="rect">
            <a:avLst/>
          </a:prstGeom>
        </p:spPr>
      </p:pic>
      <p:pic>
        <p:nvPicPr>
          <p:cNvPr id="9" name="图片 8"/>
          <p:cNvPicPr>
            <a:picLocks noChangeAspect="1"/>
          </p:cNvPicPr>
          <p:nvPr/>
        </p:nvPicPr>
        <p:blipFill>
          <a:blip r:embed="rId5"/>
          <a:srcRect l="391" t="52222" r="26705" b="1712"/>
          <a:stretch>
            <a:fillRect/>
          </a:stretch>
        </p:blipFill>
        <p:spPr>
          <a:xfrm>
            <a:off x="6742610" y="2395855"/>
            <a:ext cx="4762380" cy="2421890"/>
          </a:xfrm>
          <a:prstGeom prst="rect">
            <a:avLst/>
          </a:prstGeom>
        </p:spPr>
      </p:pic>
      <p:sp>
        <p:nvSpPr>
          <p:cNvPr id="2" name="文本框 1"/>
          <p:cNvSpPr txBox="1"/>
          <p:nvPr/>
        </p:nvSpPr>
        <p:spPr>
          <a:xfrm>
            <a:off x="1494121" y="4930399"/>
            <a:ext cx="2071370" cy="368300"/>
          </a:xfrm>
          <a:prstGeom prst="rect">
            <a:avLst/>
          </a:prstGeom>
          <a:noFill/>
        </p:spPr>
        <p:txBody>
          <a:bodyPr wrap="none" rtlCol="0" anchor="t">
            <a:spAutoFit/>
          </a:bodyPr>
          <a:lstStyle/>
          <a:p>
            <a:r>
              <a:rPr lang="en-US" altLang="zh-CN" dirty="0">
                <a:latin typeface="+mn-ea"/>
                <a:sym typeface="+mn-ea"/>
              </a:rPr>
              <a:t>Rigid Connection</a:t>
            </a:r>
          </a:p>
        </p:txBody>
      </p:sp>
      <p:sp>
        <p:nvSpPr>
          <p:cNvPr id="3" name="文本框 2"/>
          <p:cNvSpPr txBox="1"/>
          <p:nvPr/>
        </p:nvSpPr>
        <p:spPr>
          <a:xfrm>
            <a:off x="7385162" y="4930399"/>
            <a:ext cx="3691255" cy="368300"/>
          </a:xfrm>
          <a:prstGeom prst="rect">
            <a:avLst/>
          </a:prstGeom>
          <a:noFill/>
        </p:spPr>
        <p:txBody>
          <a:bodyPr wrap="none" rtlCol="0" anchor="t">
            <a:spAutoFit/>
          </a:bodyPr>
          <a:lstStyle/>
          <a:p>
            <a:r>
              <a:rPr lang="en-US" altLang="zh-CN" dirty="0">
                <a:latin typeface="+mn-ea"/>
                <a:sym typeface="+mn-ea"/>
              </a:rPr>
              <a:t>Fusion of Lidar and camera data</a:t>
            </a:r>
          </a:p>
        </p:txBody>
      </p:sp>
      <p:cxnSp>
        <p:nvCxnSpPr>
          <p:cNvPr id="10" name="直接箭头连接符 9">
            <a:extLst>
              <a:ext uri="{FF2B5EF4-FFF2-40B4-BE49-F238E27FC236}">
                <a16:creationId xmlns:a16="http://schemas.microsoft.com/office/drawing/2014/main" id="{45613095-E052-40E6-8A7C-DA5A4F24B4A6}"/>
              </a:ext>
            </a:extLst>
          </p:cNvPr>
          <p:cNvCxnSpPr>
            <a:cxnSpLocks/>
          </p:cNvCxnSpPr>
          <p:nvPr/>
        </p:nvCxnSpPr>
        <p:spPr>
          <a:xfrm>
            <a:off x="4577252" y="3606800"/>
            <a:ext cx="1837395"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8993450D-E29E-448E-92EA-F4F0C5E9CD7B}"/>
              </a:ext>
            </a:extLst>
          </p:cNvPr>
          <p:cNvSpPr txBox="1"/>
          <p:nvPr/>
        </p:nvSpPr>
        <p:spPr>
          <a:xfrm>
            <a:off x="4725980" y="2843729"/>
            <a:ext cx="1688667" cy="646331"/>
          </a:xfrm>
          <a:prstGeom prst="rect">
            <a:avLst/>
          </a:prstGeom>
          <a:noFill/>
        </p:spPr>
        <p:txBody>
          <a:bodyPr wrap="none" rtlCol="0" anchor="t">
            <a:spAutoFit/>
          </a:bodyPr>
          <a:lstStyle/>
          <a:p>
            <a:pPr algn="ctr"/>
            <a:r>
              <a:rPr lang="en-US" altLang="zh-CN" dirty="0">
                <a:latin typeface="+mn-ea"/>
                <a:sym typeface="+mn-ea"/>
              </a:rPr>
              <a:t>Lidar-camera </a:t>
            </a:r>
          </a:p>
          <a:p>
            <a:pPr algn="ctr"/>
            <a:r>
              <a:rPr lang="en-US" altLang="zh-CN" dirty="0">
                <a:latin typeface="+mn-ea"/>
                <a:sym typeface="+mn-ea"/>
              </a:rPr>
              <a:t>calibration</a:t>
            </a:r>
          </a:p>
        </p:txBody>
      </p:sp>
      <p:sp>
        <p:nvSpPr>
          <p:cNvPr id="14" name="文本框 13">
            <a:extLst>
              <a:ext uri="{FF2B5EF4-FFF2-40B4-BE49-F238E27FC236}">
                <a16:creationId xmlns:a16="http://schemas.microsoft.com/office/drawing/2014/main" id="{E978C1CF-EAA7-4058-AA41-FD6593DE5F10}"/>
              </a:ext>
            </a:extLst>
          </p:cNvPr>
          <p:cNvSpPr txBox="1"/>
          <p:nvPr/>
        </p:nvSpPr>
        <p:spPr>
          <a:xfrm>
            <a:off x="4577252" y="3873499"/>
            <a:ext cx="1986121" cy="646331"/>
          </a:xfrm>
          <a:prstGeom prst="rect">
            <a:avLst/>
          </a:prstGeom>
          <a:noFill/>
        </p:spPr>
        <p:txBody>
          <a:bodyPr wrap="none" rtlCol="0" anchor="t">
            <a:spAutoFit/>
          </a:bodyPr>
          <a:lstStyle/>
          <a:p>
            <a:pPr algn="ctr"/>
            <a:r>
              <a:rPr lang="en-US" altLang="zh-CN" dirty="0">
                <a:latin typeface="+mn-ea"/>
                <a:sym typeface="+mn-ea"/>
              </a:rPr>
              <a:t>Estimate 6-DOF </a:t>
            </a:r>
          </a:p>
          <a:p>
            <a:pPr algn="ctr"/>
            <a:r>
              <a:rPr lang="en-US" altLang="zh-CN" dirty="0">
                <a:latin typeface="+mn-ea"/>
                <a:sym typeface="+mn-ea"/>
              </a:rPr>
              <a:t>transformation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910590"/>
          </a:xfrm>
          <a:prstGeom prst="rect">
            <a:avLst/>
          </a:prstGeom>
          <a:noFill/>
        </p:spPr>
        <p:txBody>
          <a:bodyPr wrap="square" rtlCol="0">
            <a:spAutoFit/>
          </a:bodyPr>
          <a:lstStyle/>
          <a:p>
            <a:r>
              <a:rPr lang="en-US" altLang="zh-CN" sz="2660" b="1" dirty="0">
                <a:latin typeface="+mn-ea"/>
                <a:sym typeface="+mn-ea"/>
              </a:rPr>
              <a:t>Related work </a:t>
            </a:r>
            <a:endParaRPr lang="zh-CN" altLang="en-US" sz="2660" b="1" dirty="0">
              <a:latin typeface="+mn-ea"/>
            </a:endParaRPr>
          </a:p>
          <a:p>
            <a:endParaRPr lang="zh-CN" altLang="en-US" sz="2665"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BF698DAB-F7C6-4692-A43F-3AEFB5F9F53E}"/>
              </a:ext>
            </a:extLst>
          </p:cNvPr>
          <p:cNvSpPr/>
          <p:nvPr/>
        </p:nvSpPr>
        <p:spPr>
          <a:xfrm>
            <a:off x="862506" y="1958806"/>
            <a:ext cx="10642483" cy="2793842"/>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400" dirty="0"/>
              <a:t>the appearance-based methods: </a:t>
            </a:r>
          </a:p>
          <a:p>
            <a:pPr>
              <a:lnSpc>
                <a:spcPct val="150000"/>
              </a:lnSpc>
            </a:pPr>
            <a:r>
              <a:rPr lang="en-US" altLang="zh-CN" sz="2400" dirty="0"/>
              <a:t>utilize correspondence matching between high curvature regions</a:t>
            </a:r>
          </a:p>
          <a:p>
            <a:pPr>
              <a:lnSpc>
                <a:spcPct val="150000"/>
              </a:lnSpc>
            </a:pPr>
            <a:endParaRPr lang="en-US" altLang="zh-CN" sz="2400" dirty="0"/>
          </a:p>
          <a:p>
            <a:pPr marL="285750" indent="-285750">
              <a:lnSpc>
                <a:spcPct val="150000"/>
              </a:lnSpc>
              <a:buFont typeface="Wingdings" panose="05000000000000000000" pitchFamily="2" charset="2"/>
              <a:buChar char="Ø"/>
            </a:pPr>
            <a:r>
              <a:rPr lang="en-US" altLang="zh-CN" sz="2400" dirty="0"/>
              <a:t>the motion-based methods:</a:t>
            </a:r>
          </a:p>
          <a:p>
            <a:pPr>
              <a:lnSpc>
                <a:spcPct val="150000"/>
              </a:lnSpc>
            </a:pPr>
            <a:r>
              <a:rPr lang="en-US" altLang="zh-CN" sz="2400" dirty="0"/>
              <a:t>exploit the trajectories of Lidar and camera.</a:t>
            </a:r>
            <a:endParaRPr lang="en-US" altLang="zh-CN" sz="2400" dirty="0">
              <a:solidFill>
                <a:sysClr val="windowText" lastClr="000000"/>
              </a:solidFill>
              <a:cs typeface="+mn-lt"/>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Two-step Lidar-camera calibration</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B876A878-A3BF-4B3A-A5ED-913A3AB2BD51}"/>
              </a:ext>
            </a:extLst>
          </p:cNvPr>
          <p:cNvSpPr txBox="1"/>
          <p:nvPr/>
        </p:nvSpPr>
        <p:spPr>
          <a:xfrm>
            <a:off x="2705083" y="5374892"/>
            <a:ext cx="6849952" cy="400110"/>
          </a:xfrm>
          <a:prstGeom prst="rect">
            <a:avLst/>
          </a:prstGeom>
          <a:noFill/>
        </p:spPr>
        <p:txBody>
          <a:bodyPr wrap="none" rtlCol="0" anchor="t">
            <a:spAutoFit/>
          </a:bodyPr>
          <a:lstStyle/>
          <a:p>
            <a:r>
              <a:rPr lang="en-US" altLang="zh-CN" sz="2000" dirty="0"/>
              <a:t>Overview of the proposed Lidar-camera calibration method</a:t>
            </a:r>
            <a:endParaRPr lang="en-US" altLang="zh-CN" sz="2000" dirty="0">
              <a:latin typeface="+mn-ea"/>
              <a:sym typeface="+mn-ea"/>
            </a:endParaRPr>
          </a:p>
        </p:txBody>
      </p:sp>
      <p:pic>
        <p:nvPicPr>
          <p:cNvPr id="8" name="图片 7">
            <a:extLst>
              <a:ext uri="{FF2B5EF4-FFF2-40B4-BE49-F238E27FC236}">
                <a16:creationId xmlns:a16="http://schemas.microsoft.com/office/drawing/2014/main" id="{A3B2DCAA-4C47-4164-95D9-A665B931E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377" y="2000085"/>
            <a:ext cx="9595245" cy="3104011"/>
          </a:xfrm>
          <a:prstGeom prst="rect">
            <a:avLst/>
          </a:prstGeom>
          <a:ln>
            <a:solidFill>
              <a:schemeClr val="bg1">
                <a:lumMod val="75000"/>
              </a:schemeClr>
            </a:solidFill>
          </a:ln>
        </p:spPr>
      </p:pic>
    </p:spTree>
    <p:extLst>
      <p:ext uri="{BB962C8B-B14F-4D97-AF65-F5344CB8AC3E}">
        <p14:creationId xmlns:p14="http://schemas.microsoft.com/office/powerpoint/2010/main" val="153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The first step: coarse calibration</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642483" cy="4154984"/>
          </a:xfrm>
          <a:prstGeom prst="rect">
            <a:avLst/>
          </a:prstGeom>
        </p:spPr>
        <p:txBody>
          <a:bodyPr wrap="square">
            <a:spAutoFit/>
          </a:bodyPr>
          <a:lstStyle/>
          <a:p>
            <a:r>
              <a:rPr lang="en-US" altLang="zh-CN" sz="2000" dirty="0"/>
              <a:t>The rigid-mounted camera and Lidar should satisfy the following constraints</a:t>
            </a:r>
            <a:r>
              <a:rPr lang="zh-CN" altLang="en-US" sz="2000" dirty="0"/>
              <a:t>：</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where             and             are the camera and Lidar motion.         is the rigid transformation.</a:t>
            </a:r>
          </a:p>
          <a:p>
            <a:r>
              <a:rPr lang="en-US" altLang="zh-CN" sz="2000" dirty="0"/>
              <a:t>Eq. (1) is equal to</a:t>
            </a:r>
          </a:p>
          <a:p>
            <a:endParaRPr lang="en-US" altLang="zh-CN" sz="2000" dirty="0"/>
          </a:p>
          <a:p>
            <a:endParaRPr lang="en-US" altLang="zh-CN" sz="2000" dirty="0"/>
          </a:p>
          <a:p>
            <a:endParaRPr lang="en-US" altLang="zh-CN" sz="2000" dirty="0"/>
          </a:p>
          <a:p>
            <a:r>
              <a:rPr lang="en-US" altLang="zh-CN" sz="2000" dirty="0"/>
              <a:t>where           are the rotation axes of the rotation matrices          .</a:t>
            </a:r>
          </a:p>
          <a:p>
            <a:endParaRPr lang="en-US" altLang="zh-CN" sz="2400" dirty="0"/>
          </a:p>
        </p:txBody>
      </p:sp>
      <p:pic>
        <p:nvPicPr>
          <p:cNvPr id="10" name="图片 9"/>
          <p:cNvPicPr>
            <a:picLocks noChangeAspect="1"/>
          </p:cNvPicPr>
          <p:nvPr/>
        </p:nvPicPr>
        <p:blipFill>
          <a:blip r:embed="rId3"/>
          <a:stretch>
            <a:fillRect/>
          </a:stretch>
        </p:blipFill>
        <p:spPr>
          <a:xfrm>
            <a:off x="3629356" y="2345986"/>
            <a:ext cx="5108876" cy="885421"/>
          </a:xfrm>
          <a:prstGeom prst="rect">
            <a:avLst/>
          </a:prstGeom>
        </p:spPr>
      </p:pic>
      <p:pic>
        <p:nvPicPr>
          <p:cNvPr id="11" name="图片 10"/>
          <p:cNvPicPr>
            <a:picLocks noChangeAspect="1"/>
          </p:cNvPicPr>
          <p:nvPr/>
        </p:nvPicPr>
        <p:blipFill rotWithShape="1">
          <a:blip r:embed="rId4"/>
          <a:srcRect t="15884"/>
          <a:stretch/>
        </p:blipFill>
        <p:spPr>
          <a:xfrm>
            <a:off x="4558472" y="4369363"/>
            <a:ext cx="4042779" cy="470858"/>
          </a:xfrm>
          <a:prstGeom prst="rect">
            <a:avLst/>
          </a:prstGeom>
        </p:spPr>
      </p:pic>
      <p:pic>
        <p:nvPicPr>
          <p:cNvPr id="3" name="图片 2">
            <a:extLst>
              <a:ext uri="{FF2B5EF4-FFF2-40B4-BE49-F238E27FC236}">
                <a16:creationId xmlns:a16="http://schemas.microsoft.com/office/drawing/2014/main" id="{B9815914-3125-470F-867D-B8CE40BCD795}"/>
              </a:ext>
            </a:extLst>
          </p:cNvPr>
          <p:cNvPicPr>
            <a:picLocks noChangeAspect="1"/>
          </p:cNvPicPr>
          <p:nvPr/>
        </p:nvPicPr>
        <p:blipFill>
          <a:blip r:embed="rId5"/>
          <a:stretch>
            <a:fillRect/>
          </a:stretch>
        </p:blipFill>
        <p:spPr>
          <a:xfrm>
            <a:off x="1695550" y="3503982"/>
            <a:ext cx="872011" cy="408005"/>
          </a:xfrm>
          <a:prstGeom prst="rect">
            <a:avLst/>
          </a:prstGeom>
        </p:spPr>
      </p:pic>
      <p:pic>
        <p:nvPicPr>
          <p:cNvPr id="4" name="图片 3">
            <a:extLst>
              <a:ext uri="{FF2B5EF4-FFF2-40B4-BE49-F238E27FC236}">
                <a16:creationId xmlns:a16="http://schemas.microsoft.com/office/drawing/2014/main" id="{D54E5B67-477B-4665-95AA-055377AC3190}"/>
              </a:ext>
            </a:extLst>
          </p:cNvPr>
          <p:cNvPicPr>
            <a:picLocks noChangeAspect="1"/>
          </p:cNvPicPr>
          <p:nvPr/>
        </p:nvPicPr>
        <p:blipFill>
          <a:blip r:embed="rId6"/>
          <a:stretch>
            <a:fillRect/>
          </a:stretch>
        </p:blipFill>
        <p:spPr>
          <a:xfrm>
            <a:off x="3041616" y="3570523"/>
            <a:ext cx="810944" cy="324378"/>
          </a:xfrm>
          <a:prstGeom prst="rect">
            <a:avLst/>
          </a:prstGeom>
        </p:spPr>
      </p:pic>
      <p:pic>
        <p:nvPicPr>
          <p:cNvPr id="8" name="图片 7">
            <a:extLst>
              <a:ext uri="{FF2B5EF4-FFF2-40B4-BE49-F238E27FC236}">
                <a16:creationId xmlns:a16="http://schemas.microsoft.com/office/drawing/2014/main" id="{A7731AB4-2D16-4679-9291-ED9506AEAA4A}"/>
              </a:ext>
            </a:extLst>
          </p:cNvPr>
          <p:cNvPicPr>
            <a:picLocks noChangeAspect="1"/>
          </p:cNvPicPr>
          <p:nvPr/>
        </p:nvPicPr>
        <p:blipFill>
          <a:blip r:embed="rId7"/>
          <a:stretch>
            <a:fillRect/>
          </a:stretch>
        </p:blipFill>
        <p:spPr>
          <a:xfrm>
            <a:off x="7665100" y="3617587"/>
            <a:ext cx="579846" cy="268709"/>
          </a:xfrm>
          <a:prstGeom prst="rect">
            <a:avLst/>
          </a:prstGeom>
        </p:spPr>
      </p:pic>
      <p:pic>
        <p:nvPicPr>
          <p:cNvPr id="9" name="图片 8">
            <a:extLst>
              <a:ext uri="{FF2B5EF4-FFF2-40B4-BE49-F238E27FC236}">
                <a16:creationId xmlns:a16="http://schemas.microsoft.com/office/drawing/2014/main" id="{F926DDA4-9FCC-4759-8EB8-B032123F1C17}"/>
              </a:ext>
            </a:extLst>
          </p:cNvPr>
          <p:cNvPicPr>
            <a:picLocks noChangeAspect="1"/>
          </p:cNvPicPr>
          <p:nvPr/>
        </p:nvPicPr>
        <p:blipFill>
          <a:blip r:embed="rId8"/>
          <a:stretch>
            <a:fillRect/>
          </a:stretch>
        </p:blipFill>
        <p:spPr>
          <a:xfrm>
            <a:off x="1727784" y="5048250"/>
            <a:ext cx="613080" cy="390142"/>
          </a:xfrm>
          <a:prstGeom prst="rect">
            <a:avLst/>
          </a:prstGeom>
        </p:spPr>
      </p:pic>
      <p:pic>
        <p:nvPicPr>
          <p:cNvPr id="12" name="图片 11">
            <a:extLst>
              <a:ext uri="{FF2B5EF4-FFF2-40B4-BE49-F238E27FC236}">
                <a16:creationId xmlns:a16="http://schemas.microsoft.com/office/drawing/2014/main" id="{0A9054B1-0092-4BA1-9B8B-06EC95E625B3}"/>
              </a:ext>
            </a:extLst>
          </p:cNvPr>
          <p:cNvPicPr>
            <a:picLocks noChangeAspect="1"/>
          </p:cNvPicPr>
          <p:nvPr/>
        </p:nvPicPr>
        <p:blipFill>
          <a:blip r:embed="rId9"/>
          <a:stretch>
            <a:fillRect/>
          </a:stretch>
        </p:blipFill>
        <p:spPr>
          <a:xfrm>
            <a:off x="7437667" y="5102699"/>
            <a:ext cx="613081" cy="376712"/>
          </a:xfrm>
          <a:prstGeom prst="rect">
            <a:avLst/>
          </a:prstGeom>
        </p:spPr>
      </p:pic>
    </p:spTree>
    <p:extLst>
      <p:ext uri="{BB962C8B-B14F-4D97-AF65-F5344CB8AC3E}">
        <p14:creationId xmlns:p14="http://schemas.microsoft.com/office/powerpoint/2010/main" val="253263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The first step: coarse calibration</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642483" cy="4708981"/>
          </a:xfrm>
          <a:prstGeom prst="rect">
            <a:avLst/>
          </a:prstGeom>
        </p:spPr>
        <p:txBody>
          <a:bodyPr wrap="square">
            <a:spAutoFit/>
          </a:bodyPr>
          <a:lstStyle/>
          <a:p>
            <a:r>
              <a:rPr lang="en-US" altLang="zh-CN" sz="2000" dirty="0"/>
              <a:t>We define the following cost function:</a:t>
            </a:r>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We use the unit quaternion                        to parameterize the rotation matrix R:</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with the unit quaternion constraint                                         .</a:t>
            </a:r>
          </a:p>
          <a:p>
            <a:endParaRPr lang="en-US" altLang="zh-CN" sz="2000" dirty="0"/>
          </a:p>
        </p:txBody>
      </p:sp>
      <p:pic>
        <p:nvPicPr>
          <p:cNvPr id="13" name="图片 12"/>
          <p:cNvPicPr>
            <a:picLocks noChangeAspect="1"/>
          </p:cNvPicPr>
          <p:nvPr/>
        </p:nvPicPr>
        <p:blipFill>
          <a:blip r:embed="rId3"/>
          <a:stretch>
            <a:fillRect/>
          </a:stretch>
        </p:blipFill>
        <p:spPr>
          <a:xfrm>
            <a:off x="1328763" y="2357625"/>
            <a:ext cx="9155094" cy="885422"/>
          </a:xfrm>
          <a:prstGeom prst="rect">
            <a:avLst/>
          </a:prstGeom>
        </p:spPr>
      </p:pic>
      <p:pic>
        <p:nvPicPr>
          <p:cNvPr id="14" name="图片 13">
            <a:extLst>
              <a:ext uri="{FF2B5EF4-FFF2-40B4-BE49-F238E27FC236}">
                <a16:creationId xmlns:a16="http://schemas.microsoft.com/office/drawing/2014/main" id="{F4465DEE-03EA-45FF-8A15-CA3A865FAF0C}"/>
              </a:ext>
            </a:extLst>
          </p:cNvPr>
          <p:cNvPicPr>
            <a:picLocks noChangeAspect="1"/>
          </p:cNvPicPr>
          <p:nvPr/>
        </p:nvPicPr>
        <p:blipFill>
          <a:blip r:embed="rId4"/>
          <a:stretch>
            <a:fillRect/>
          </a:stretch>
        </p:blipFill>
        <p:spPr>
          <a:xfrm>
            <a:off x="4019743" y="3560502"/>
            <a:ext cx="1604473" cy="340342"/>
          </a:xfrm>
          <a:prstGeom prst="rect">
            <a:avLst/>
          </a:prstGeom>
        </p:spPr>
      </p:pic>
      <p:pic>
        <p:nvPicPr>
          <p:cNvPr id="15" name="图片 14">
            <a:extLst>
              <a:ext uri="{FF2B5EF4-FFF2-40B4-BE49-F238E27FC236}">
                <a16:creationId xmlns:a16="http://schemas.microsoft.com/office/drawing/2014/main" id="{462461E5-1124-4C56-9DE0-920F3417719A}"/>
              </a:ext>
            </a:extLst>
          </p:cNvPr>
          <p:cNvPicPr>
            <a:picLocks noChangeAspect="1"/>
          </p:cNvPicPr>
          <p:nvPr/>
        </p:nvPicPr>
        <p:blipFill>
          <a:blip r:embed="rId5"/>
          <a:stretch>
            <a:fillRect/>
          </a:stretch>
        </p:blipFill>
        <p:spPr>
          <a:xfrm>
            <a:off x="2395146" y="4288080"/>
            <a:ext cx="7401705" cy="1119367"/>
          </a:xfrm>
          <a:prstGeom prst="rect">
            <a:avLst/>
          </a:prstGeom>
        </p:spPr>
      </p:pic>
      <p:pic>
        <p:nvPicPr>
          <p:cNvPr id="17" name="图片 16">
            <a:extLst>
              <a:ext uri="{FF2B5EF4-FFF2-40B4-BE49-F238E27FC236}">
                <a16:creationId xmlns:a16="http://schemas.microsoft.com/office/drawing/2014/main" id="{BC20205B-139D-4B24-BE1D-BC7F5D594B1A}"/>
              </a:ext>
            </a:extLst>
          </p:cNvPr>
          <p:cNvPicPr>
            <a:picLocks noChangeAspect="1"/>
          </p:cNvPicPr>
          <p:nvPr/>
        </p:nvPicPr>
        <p:blipFill rotWithShape="1">
          <a:blip r:embed="rId6"/>
          <a:srcRect l="5355" t="20567"/>
          <a:stretch/>
        </p:blipFill>
        <p:spPr>
          <a:xfrm>
            <a:off x="4849848" y="5687835"/>
            <a:ext cx="2753202" cy="383932"/>
          </a:xfrm>
          <a:prstGeom prst="rect">
            <a:avLst/>
          </a:prstGeom>
        </p:spPr>
      </p:pic>
    </p:spTree>
    <p:extLst>
      <p:ext uri="{BB962C8B-B14F-4D97-AF65-F5344CB8AC3E}">
        <p14:creationId xmlns:p14="http://schemas.microsoft.com/office/powerpoint/2010/main" val="130568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The first step: coarse calibration</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642483" cy="4401205"/>
          </a:xfrm>
          <a:prstGeom prst="rect">
            <a:avLst/>
          </a:prstGeom>
        </p:spPr>
        <p:txBody>
          <a:bodyPr wrap="square">
            <a:spAutoFit/>
          </a:bodyPr>
          <a:lstStyle/>
          <a:p>
            <a:r>
              <a:rPr lang="en-US" altLang="zh-CN" sz="2000" dirty="0"/>
              <a:t>We can use the Lagrange multiplier and define the following function:</a:t>
            </a:r>
          </a:p>
          <a:p>
            <a:endParaRPr lang="en-US" altLang="zh-CN" sz="2000" dirty="0"/>
          </a:p>
          <a:p>
            <a:endParaRPr lang="en-US" altLang="zh-CN" sz="2000" dirty="0"/>
          </a:p>
          <a:p>
            <a:r>
              <a:rPr lang="en-US" altLang="zh-CN" sz="2000" dirty="0"/>
              <a:t>To find the minimum of F, the partial derivatives of F should be zero.</a:t>
            </a:r>
          </a:p>
          <a:p>
            <a:endParaRPr lang="en-US" altLang="zh-CN" sz="2000" dirty="0"/>
          </a:p>
          <a:p>
            <a:endParaRPr lang="en-US" altLang="zh-CN" sz="2000" dirty="0"/>
          </a:p>
          <a:p>
            <a:r>
              <a:rPr lang="en-US" altLang="zh-CN" sz="2000" dirty="0"/>
              <a:t>Then we obtain four polynomial equations:</a:t>
            </a:r>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where                 are known coefficients calculated from the camera and lidar motions.</a:t>
            </a:r>
          </a:p>
          <a:p>
            <a:endParaRPr lang="en-US" altLang="zh-CN" sz="2000" dirty="0"/>
          </a:p>
        </p:txBody>
      </p:sp>
      <p:pic>
        <p:nvPicPr>
          <p:cNvPr id="3" name="图片 2">
            <a:extLst>
              <a:ext uri="{FF2B5EF4-FFF2-40B4-BE49-F238E27FC236}">
                <a16:creationId xmlns:a16="http://schemas.microsoft.com/office/drawing/2014/main" id="{3C76F8FE-0148-4050-B48B-155C028C9447}"/>
              </a:ext>
            </a:extLst>
          </p:cNvPr>
          <p:cNvPicPr>
            <a:picLocks noChangeAspect="1"/>
          </p:cNvPicPr>
          <p:nvPr/>
        </p:nvPicPr>
        <p:blipFill>
          <a:blip r:embed="rId3"/>
          <a:stretch>
            <a:fillRect/>
          </a:stretch>
        </p:blipFill>
        <p:spPr>
          <a:xfrm>
            <a:off x="4151478" y="2229236"/>
            <a:ext cx="3889044" cy="348826"/>
          </a:xfrm>
          <a:prstGeom prst="rect">
            <a:avLst/>
          </a:prstGeom>
        </p:spPr>
      </p:pic>
      <p:pic>
        <p:nvPicPr>
          <p:cNvPr id="8" name="图片 7">
            <a:extLst>
              <a:ext uri="{FF2B5EF4-FFF2-40B4-BE49-F238E27FC236}">
                <a16:creationId xmlns:a16="http://schemas.microsoft.com/office/drawing/2014/main" id="{2763C4EF-FCCA-45D8-AF74-444EBC5C79C7}"/>
              </a:ext>
            </a:extLst>
          </p:cNvPr>
          <p:cNvPicPr>
            <a:picLocks noChangeAspect="1"/>
          </p:cNvPicPr>
          <p:nvPr/>
        </p:nvPicPr>
        <p:blipFill>
          <a:blip r:embed="rId4"/>
          <a:stretch>
            <a:fillRect/>
          </a:stretch>
        </p:blipFill>
        <p:spPr>
          <a:xfrm>
            <a:off x="4575988" y="3950790"/>
            <a:ext cx="3496433" cy="1459889"/>
          </a:xfrm>
          <a:prstGeom prst="rect">
            <a:avLst/>
          </a:prstGeom>
        </p:spPr>
      </p:pic>
      <p:pic>
        <p:nvPicPr>
          <p:cNvPr id="10" name="图片 9">
            <a:extLst>
              <a:ext uri="{FF2B5EF4-FFF2-40B4-BE49-F238E27FC236}">
                <a16:creationId xmlns:a16="http://schemas.microsoft.com/office/drawing/2014/main" id="{0D7D6B34-B2CA-48C4-91C5-70C09A5F928A}"/>
              </a:ext>
            </a:extLst>
          </p:cNvPr>
          <p:cNvPicPr>
            <a:picLocks noChangeAspect="1"/>
          </p:cNvPicPr>
          <p:nvPr/>
        </p:nvPicPr>
        <p:blipFill>
          <a:blip r:embed="rId5"/>
          <a:stretch>
            <a:fillRect/>
          </a:stretch>
        </p:blipFill>
        <p:spPr>
          <a:xfrm>
            <a:off x="5054656" y="3184024"/>
            <a:ext cx="2985866" cy="278402"/>
          </a:xfrm>
          <a:prstGeom prst="rect">
            <a:avLst/>
          </a:prstGeom>
        </p:spPr>
      </p:pic>
      <p:pic>
        <p:nvPicPr>
          <p:cNvPr id="11" name="图片 10">
            <a:extLst>
              <a:ext uri="{FF2B5EF4-FFF2-40B4-BE49-F238E27FC236}">
                <a16:creationId xmlns:a16="http://schemas.microsoft.com/office/drawing/2014/main" id="{17738937-7F82-474B-B476-F77E5224ED6F}"/>
              </a:ext>
            </a:extLst>
          </p:cNvPr>
          <p:cNvPicPr>
            <a:picLocks noChangeAspect="1"/>
          </p:cNvPicPr>
          <p:nvPr/>
        </p:nvPicPr>
        <p:blipFill>
          <a:blip r:embed="rId6"/>
          <a:stretch>
            <a:fillRect/>
          </a:stretch>
        </p:blipFill>
        <p:spPr>
          <a:xfrm>
            <a:off x="1696307" y="5459569"/>
            <a:ext cx="1142143" cy="270101"/>
          </a:xfrm>
          <a:prstGeom prst="rect">
            <a:avLst/>
          </a:prstGeom>
        </p:spPr>
      </p:pic>
    </p:spTree>
    <p:extLst>
      <p:ext uri="{BB962C8B-B14F-4D97-AF65-F5344CB8AC3E}">
        <p14:creationId xmlns:p14="http://schemas.microsoft.com/office/powerpoint/2010/main" val="312313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09" y="154462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62507" y="1021423"/>
            <a:ext cx="366369" cy="366369"/>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7" name="TextBox 25"/>
          <p:cNvSpPr txBox="1"/>
          <p:nvPr/>
        </p:nvSpPr>
        <p:spPr>
          <a:xfrm>
            <a:off x="1211943" y="973607"/>
            <a:ext cx="7377048" cy="501676"/>
          </a:xfrm>
          <a:prstGeom prst="rect">
            <a:avLst/>
          </a:prstGeom>
          <a:noFill/>
        </p:spPr>
        <p:txBody>
          <a:bodyPr wrap="square" rtlCol="0">
            <a:spAutoFit/>
          </a:bodyPr>
          <a:lstStyle/>
          <a:p>
            <a:r>
              <a:rPr lang="en-US" altLang="zh-CN" sz="2660" b="1" dirty="0">
                <a:latin typeface="+mn-ea"/>
                <a:sym typeface="+mn-ea"/>
              </a:rPr>
              <a:t> </a:t>
            </a:r>
            <a:r>
              <a:rPr lang="en-US" altLang="zh-CN" sz="2665" b="1" dirty="0">
                <a:latin typeface="+mn-ea"/>
                <a:sym typeface="+mn-ea"/>
              </a:rPr>
              <a:t>The second step: fine calibration</a:t>
            </a:r>
            <a:endParaRPr lang="zh-CN" altLang="en-US" sz="2660" b="1" dirty="0">
              <a:latin typeface="+mn-ea"/>
            </a:endParaRPr>
          </a:p>
        </p:txBody>
      </p:sp>
      <p:sp>
        <p:nvSpPr>
          <p:cNvPr id="19" name="文本框 18"/>
          <p:cNvSpPr txBox="1"/>
          <p:nvPr/>
        </p:nvSpPr>
        <p:spPr>
          <a:xfrm>
            <a:off x="457200" y="431800"/>
            <a:ext cx="7921625" cy="3714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25th International Conference on Pattern Recognition</a:t>
            </a:r>
            <a:r>
              <a:rPr kumimoji="0" lang="en-US" altLang="zh-CN" sz="1600" b="1" i="0" u="none" strike="noStrike" kern="1200" cap="none" spc="0" normalizeH="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(ICPR2020)</a:t>
            </a:r>
            <a:endParaRPr kumimoji="0" lang="en-US" altLang="zh-CN" sz="16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34" y="480469"/>
            <a:ext cx="254000" cy="25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2506" y="1754965"/>
            <a:ext cx="10642483" cy="707886"/>
          </a:xfrm>
          <a:prstGeom prst="rect">
            <a:avLst/>
          </a:prstGeom>
        </p:spPr>
        <p:txBody>
          <a:bodyPr wrap="square">
            <a:spAutoFit/>
          </a:bodyPr>
          <a:lstStyle/>
          <a:p>
            <a:r>
              <a:rPr lang="en-US" altLang="zh-CN" sz="2000" dirty="0"/>
              <a:t>The generation of the point cloud in the camera coordinate system</a:t>
            </a:r>
            <a:r>
              <a:rPr lang="zh-CN" altLang="en-US" sz="2000" dirty="0"/>
              <a:t>：</a:t>
            </a:r>
            <a:endParaRPr lang="en-US" altLang="zh-CN" sz="2000" dirty="0"/>
          </a:p>
          <a:p>
            <a:endParaRPr lang="en-US" altLang="zh-CN" sz="2000" dirty="0"/>
          </a:p>
        </p:txBody>
      </p:sp>
      <p:pic>
        <p:nvPicPr>
          <p:cNvPr id="4" name="图片 3">
            <a:extLst>
              <a:ext uri="{FF2B5EF4-FFF2-40B4-BE49-F238E27FC236}">
                <a16:creationId xmlns:a16="http://schemas.microsoft.com/office/drawing/2014/main" id="{CAC9F6CF-0443-4F9C-A6B9-AB428B1579D2}"/>
              </a:ext>
            </a:extLst>
          </p:cNvPr>
          <p:cNvPicPr>
            <a:picLocks noChangeAspect="1"/>
          </p:cNvPicPr>
          <p:nvPr/>
        </p:nvPicPr>
        <p:blipFill>
          <a:blip r:embed="rId3"/>
          <a:stretch>
            <a:fillRect/>
          </a:stretch>
        </p:blipFill>
        <p:spPr>
          <a:xfrm>
            <a:off x="987055" y="2462851"/>
            <a:ext cx="10217888" cy="2415234"/>
          </a:xfrm>
          <a:prstGeom prst="rect">
            <a:avLst/>
          </a:prstGeom>
        </p:spPr>
      </p:pic>
      <p:sp>
        <p:nvSpPr>
          <p:cNvPr id="9" name="矩形 8">
            <a:extLst>
              <a:ext uri="{FF2B5EF4-FFF2-40B4-BE49-F238E27FC236}">
                <a16:creationId xmlns:a16="http://schemas.microsoft.com/office/drawing/2014/main" id="{44E008B5-2717-4397-873F-E321F1F9BA87}"/>
              </a:ext>
            </a:extLst>
          </p:cNvPr>
          <p:cNvSpPr/>
          <p:nvPr/>
        </p:nvSpPr>
        <p:spPr>
          <a:xfrm>
            <a:off x="987055" y="5103652"/>
            <a:ext cx="10217888" cy="830997"/>
          </a:xfrm>
          <a:prstGeom prst="rect">
            <a:avLst/>
          </a:prstGeom>
        </p:spPr>
        <p:txBody>
          <a:bodyPr wrap="square">
            <a:spAutoFit/>
          </a:bodyPr>
          <a:lstStyle/>
          <a:p>
            <a:pPr algn="just"/>
            <a:r>
              <a:rPr lang="en-US" altLang="zh-CN" sz="1600" dirty="0"/>
              <a:t>Left: the corner points (marked in green circle). Middle: the 3D point cloud corresponding to the corner points in the world coordinate system. Right: the point cloud transformed from the world coordinate system to the camera coordinate system.</a:t>
            </a:r>
            <a:endParaRPr lang="zh-CN" altLang="en-US" sz="1600" dirty="0"/>
          </a:p>
        </p:txBody>
      </p:sp>
    </p:spTree>
    <p:extLst>
      <p:ext uri="{BB962C8B-B14F-4D97-AF65-F5344CB8AC3E}">
        <p14:creationId xmlns:p14="http://schemas.microsoft.com/office/powerpoint/2010/main" val="1999442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TABLE_BEAUTIFY" val="smartTable{93aa2a3d-d34b-4b78-a303-e88fa226258a}"/>
  <p:tag name="TABLE_ENDDRAG_ORIGIN_RECT" val="839*345"/>
  <p:tag name="TABLE_ENDDRAG_RECT" val="67*148*839*345"/>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855,&quot;width&quot;:571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1718</Words>
  <Application>Microsoft Office PowerPoint</Application>
  <PresentationFormat>宽屏</PresentationFormat>
  <Paragraphs>158</Paragraphs>
  <Slides>16</Slides>
  <Notes>16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NimbusRomNo9L-Regu</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syn</cp:lastModifiedBy>
  <cp:revision>221</cp:revision>
  <dcterms:created xsi:type="dcterms:W3CDTF">2019-06-19T02:08:00Z</dcterms:created>
  <dcterms:modified xsi:type="dcterms:W3CDTF">2020-12-10T13:24:34Z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