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5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81481-129B-41D2-B46D-2CBFF25EE580}" type="datetimeFigureOut">
              <a:rPr lang="en-SG" smtClean="0"/>
              <a:t>8/12/2020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827B8-6CBD-468B-AEA0-1E38C561BC2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195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751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245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25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81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78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88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77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40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8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09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93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5DC24-F25F-467F-BC60-2F7A18582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51EDD-E036-4029-9A9E-9E9028BA6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1F453-E9DC-4543-B1CD-26986A59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6FF-28AC-4843-A41B-3F68DF64B31D}" type="datetimeFigureOut">
              <a:rPr lang="en-SG" smtClean="0"/>
              <a:t>8/12/2020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2EF9-FAE0-495E-9557-9AED7E0B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35A01-A0CB-4161-A80B-DA74CBE9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7628-5DF8-4D78-A0BD-1AB3658D93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531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4B2F-3CE5-43B0-BE97-D5961587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B9365-5313-4002-9F7A-EE7CB411F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5D446-6379-4A05-9F5A-E42B3657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6FF-28AC-4843-A41B-3F68DF64B31D}" type="datetimeFigureOut">
              <a:rPr lang="en-SG" smtClean="0"/>
              <a:t>8/12/2020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FFCA2-D7D1-483D-8029-8E1CB7BF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CBA0F-E2B3-440F-ADFE-2DD76B5A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7628-5DF8-4D78-A0BD-1AB3658D93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086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2E15C-F631-4E9F-9A0F-080E6398D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105A8-2FFA-4CF1-80EC-8BD49D871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6EE07-AA82-4F74-B68A-5F9F995E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6FF-28AC-4843-A41B-3F68DF64B31D}" type="datetimeFigureOut">
              <a:rPr lang="en-SG" smtClean="0"/>
              <a:t>8/12/2020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EAABB-F879-4A64-A160-FCAB4461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DF68C-0574-458C-BC8C-76D81FBD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7628-5DF8-4D78-A0BD-1AB3658D93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37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9456" y="452669"/>
            <a:ext cx="10561173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199456" y="1508787"/>
            <a:ext cx="1056117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124164738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22D4-B229-4CA1-9661-CCDD639C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5361C-5B74-482D-8D8D-74C32B4BA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9836C-4E82-4000-B7D9-2518C11F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6FF-28AC-4843-A41B-3F68DF64B31D}" type="datetimeFigureOut">
              <a:rPr lang="en-SG" smtClean="0"/>
              <a:t>8/12/2020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36E5-022D-4EDC-A030-49770F21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F8990-33F8-46EF-9EEA-E1499FD7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7628-5DF8-4D78-A0BD-1AB3658D93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212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415F-5C77-4603-B355-ECF104EA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4A6EA-EBBC-48B6-85AE-2CF47FE2C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A19C7-566B-40A3-B368-D95E415F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6FF-28AC-4843-A41B-3F68DF64B31D}" type="datetimeFigureOut">
              <a:rPr lang="en-SG" smtClean="0"/>
              <a:t>8/12/2020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9CA6C-6BC8-4CA8-B91F-E53E5C3B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6C4DA-46B6-4680-B5F1-3340FA47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7628-5DF8-4D78-A0BD-1AB3658D93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482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0F5F-5DD9-44AD-AF1A-5531949E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1E36-A034-47A7-962D-01BDF7E9A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E83BB-AB1D-4976-900C-DB52ABA5F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6C8A4-BE41-4B6F-A906-E76E4745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6FF-28AC-4843-A41B-3F68DF64B31D}" type="datetimeFigureOut">
              <a:rPr lang="en-SG" smtClean="0"/>
              <a:t>8/12/2020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7B202-3CFA-4CE0-A652-FACE26CA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B5B51-804C-4C83-9E27-CBDF0186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7628-5DF8-4D78-A0BD-1AB3658D93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62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752D-60F4-413A-AC98-003DE384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E3E6C-8237-4485-AB47-60585482A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2C889-6FD9-4729-BEB7-CD9C998F7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982E6-53F1-4484-A494-07F8BDCAD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6B25C3-EB86-41A1-8F58-B5C32E26E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7AE0B-27FD-4979-B2F0-58AE08B3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6FF-28AC-4843-A41B-3F68DF64B31D}" type="datetimeFigureOut">
              <a:rPr lang="en-SG" smtClean="0"/>
              <a:t>8/12/2020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34B0BC-2F54-4346-872A-CB6BDBB4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E8085-B2F8-4A64-A9ED-0ED3C963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7628-5DF8-4D78-A0BD-1AB3658D93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076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28F6-2263-447D-9D63-3FC54D8B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FCFCA-CFCE-49DB-AB5F-0B2F4B7E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6FF-28AC-4843-A41B-3F68DF64B31D}" type="datetimeFigureOut">
              <a:rPr lang="en-SG" smtClean="0"/>
              <a:t>8/12/2020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B5F61-7335-4A40-9898-FE1ED67A8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A9447-8C83-431A-823D-3D99BBC1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7628-5DF8-4D78-A0BD-1AB3658D93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169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99DA9D-E8DA-44D0-8A04-7B5D0FA9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6FF-28AC-4843-A41B-3F68DF64B31D}" type="datetimeFigureOut">
              <a:rPr lang="en-SG" smtClean="0"/>
              <a:t>8/12/2020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8909E-8AB9-45E8-AAF3-B4579FAF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5FCF9-9FD1-4B41-996E-DC4593DA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7628-5DF8-4D78-A0BD-1AB3658D93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0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3F0B-623C-45DE-A1D2-B20244F6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F61B6-030A-4DA7-A4EA-E82B9CE88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3DB7D-7967-47AD-A991-3AA8D8D59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1E53D-9FDE-4C39-9DC8-8F2668FB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6FF-28AC-4843-A41B-3F68DF64B31D}" type="datetimeFigureOut">
              <a:rPr lang="en-SG" smtClean="0"/>
              <a:t>8/12/2020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5F5CF-8E18-4D43-9843-955F9590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D44E2-6D44-424E-A58A-577707A1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7628-5DF8-4D78-A0BD-1AB3658D93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41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E048-28C9-4051-89FE-3F2056D6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00877-1262-4783-B094-AF4639BDF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DAD6F-6A0D-499E-9FB1-863A8816E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C0405-CCDC-4B15-BDB3-E8F25CC3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6FF-28AC-4843-A41B-3F68DF64B31D}" type="datetimeFigureOut">
              <a:rPr lang="en-SG" smtClean="0"/>
              <a:t>8/12/2020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250A1-8739-490C-B706-1CA3874F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523A8-E46C-400A-80B4-CEAC58F2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7628-5DF8-4D78-A0BD-1AB3658D93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25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27D9DC-6BCE-4957-A350-DB6B9BF6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7F080-2786-4874-A748-1371B3043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DD581-F7A5-4E57-A61C-C238E0950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06FF-28AC-4843-A41B-3F68DF64B31D}" type="datetimeFigureOut">
              <a:rPr lang="en-SG" smtClean="0"/>
              <a:t>8/12/2020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8ACAC-2FCE-4811-9DF5-74799FDCA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BDDE-DFAD-4E40-B5F5-9A2A9950B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D7628-5DF8-4D78-A0BD-1AB3658D93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18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199456" y="1124744"/>
            <a:ext cx="10753195" cy="53492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8760" y="847923"/>
            <a:ext cx="10907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>
                <a:latin typeface="+mj-lt"/>
              </a:rPr>
              <a:t>Detecting objects with high object region percentage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7081" y="3140333"/>
            <a:ext cx="857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Fen Fang, Qianli Xu, Liyuan Li, Ying Gu and Joo-Hwee </a:t>
            </a:r>
            <a:r>
              <a:rPr lang="en-SG" sz="2800" dirty="0" smtClean="0"/>
              <a:t>Lim</a:t>
            </a:r>
            <a:endParaRPr lang="en-SG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4903" y="4168381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i="1" dirty="0"/>
              <a:t>Department of Visual Intelligence</a:t>
            </a:r>
          </a:p>
          <a:p>
            <a:pPr algn="ctr"/>
            <a:r>
              <a:rPr lang="en-SG" sz="2800" i="1" dirty="0"/>
              <a:t>Institute for Infocomm Research</a:t>
            </a:r>
          </a:p>
          <a:p>
            <a:pPr algn="ctr"/>
            <a:r>
              <a:rPr lang="en-SG" sz="2800" i="1" dirty="0"/>
              <a:t>Singapore</a:t>
            </a:r>
          </a:p>
        </p:txBody>
      </p:sp>
      <p:pic>
        <p:nvPicPr>
          <p:cNvPr id="11" name="Picture 6" descr="A*STAR-I2R - IALA A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613" y="5920596"/>
            <a:ext cx="1992824" cy="9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ird Workshop on Reproducible Research in Pattern Recognition -  Sciencesconf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3" y="5442857"/>
            <a:ext cx="3740890" cy="180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199456" y="1124744"/>
            <a:ext cx="10753195" cy="53492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2457" y="487631"/>
            <a:ext cx="1074668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b="1" dirty="0" smtClean="0"/>
              <a:t>Future work and Conclusion</a:t>
            </a:r>
          </a:p>
          <a:p>
            <a:pPr algn="ctr"/>
            <a:endParaRPr lang="en-SG" sz="3600" b="1" dirty="0" smtClean="0"/>
          </a:p>
          <a:p>
            <a:endParaRPr lang="en-S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 smtClean="0"/>
              <a:t>we have proposed </a:t>
            </a:r>
            <a:r>
              <a:rPr lang="en-SG" sz="2800" dirty="0"/>
              <a:t>an approach to </a:t>
            </a:r>
            <a:r>
              <a:rPr lang="en-SG" sz="2800" dirty="0" smtClean="0"/>
              <a:t>improve performance </a:t>
            </a:r>
            <a:r>
              <a:rPr lang="en-SG" sz="2800" dirty="0"/>
              <a:t>of object detection task on high-ORP objects</a:t>
            </a:r>
            <a:r>
              <a:rPr lang="en-SG" sz="2800" dirty="0" smtClean="0"/>
              <a:t>. </a:t>
            </a:r>
          </a:p>
          <a:p>
            <a:r>
              <a:rPr lang="en-SG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 smtClean="0"/>
              <a:t>Experimental </a:t>
            </a:r>
            <a:r>
              <a:rPr lang="en-SG" sz="2800" dirty="0"/>
              <a:t>results </a:t>
            </a:r>
            <a:r>
              <a:rPr lang="en-SG" sz="2800" dirty="0" smtClean="0"/>
              <a:t>on both public dataset and an proprietary dataset of industrial components show that our </a:t>
            </a:r>
            <a:r>
              <a:rPr lang="en-SG" sz="2800" dirty="0"/>
              <a:t>method is effective and efficient</a:t>
            </a:r>
            <a:r>
              <a:rPr lang="en-SG" sz="2800" dirty="0" smtClean="0"/>
              <a:t>.</a:t>
            </a:r>
          </a:p>
          <a:p>
            <a:r>
              <a:rPr lang="en-SG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 smtClean="0"/>
              <a:t>In </a:t>
            </a:r>
            <a:r>
              <a:rPr lang="en-SG" sz="2800" dirty="0"/>
              <a:t>the future, we </a:t>
            </a:r>
            <a:r>
              <a:rPr lang="en-SG" sz="2800" dirty="0" smtClean="0"/>
              <a:t>plan to </a:t>
            </a:r>
            <a:r>
              <a:rPr lang="en-SG" sz="2800" dirty="0"/>
              <a:t>design a shape-sensitive object detector that </a:t>
            </a:r>
            <a:r>
              <a:rPr lang="en-SG" sz="2800" dirty="0" smtClean="0"/>
              <a:t>automatically adapts </a:t>
            </a:r>
            <a:r>
              <a:rPr lang="en-SG" sz="2800" dirty="0"/>
              <a:t>its </a:t>
            </a:r>
            <a:r>
              <a:rPr lang="en-SG" sz="2800" dirty="0" smtClean="0"/>
              <a:t>behaviour </a:t>
            </a:r>
            <a:r>
              <a:rPr lang="en-SG" sz="2800" dirty="0"/>
              <a:t>for objects with varying ORPs</a:t>
            </a:r>
            <a:r>
              <a:rPr lang="en-SG" sz="2800" dirty="0" smtClean="0"/>
              <a:t>.</a:t>
            </a:r>
            <a:endParaRPr lang="en-SG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929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199456" y="1124744"/>
            <a:ext cx="10753195" cy="53492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9456" y="4863739"/>
            <a:ext cx="10746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8000" b="1" dirty="0" smtClean="0"/>
              <a:t>Q &amp; A</a:t>
            </a:r>
          </a:p>
        </p:txBody>
      </p:sp>
      <p:pic>
        <p:nvPicPr>
          <p:cNvPr id="1026" name="Picture 2" descr="Phân biệt &quot;thank&quot; và &quot;thanks&quot; | Học Tiếng Anh cùng Callum Nguyễ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07" y="664771"/>
            <a:ext cx="6276186" cy="440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*STAR-I2R - IALA A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410" y="5834079"/>
            <a:ext cx="2225915" cy="102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199456" y="1124744"/>
            <a:ext cx="10753195" cy="53492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3394" y="298945"/>
            <a:ext cx="10929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b="1" dirty="0" smtClean="0"/>
              <a:t>Motivation and Challenge</a:t>
            </a:r>
            <a:endParaRPr lang="en-SG" sz="3600" b="1" dirty="0" smtClean="0"/>
          </a:p>
          <a:p>
            <a:endParaRPr lang="en-SG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04382" y="4216606"/>
            <a:ext cx="51895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SG" sz="2600" dirty="0"/>
              <a:t>Object detection performance within an optimal ORP range (0.4 ~ 0.6) is higher than the two extremities.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73" y="3217625"/>
            <a:ext cx="4847425" cy="28354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4381" y="1264550"/>
            <a:ext cx="104068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SG" sz="2600" dirty="0"/>
              <a:t>Object </a:t>
            </a:r>
            <a:r>
              <a:rPr lang="en-SG" sz="2600" dirty="0" smtClean="0"/>
              <a:t>shape information (ORP) plays important role in object detection. </a:t>
            </a:r>
            <a:endParaRPr lang="en-SG" sz="2600" dirty="0"/>
          </a:p>
        </p:txBody>
      </p:sp>
      <p:sp>
        <p:nvSpPr>
          <p:cNvPr id="10" name="Rectangle 9"/>
          <p:cNvSpPr/>
          <p:nvPr/>
        </p:nvSpPr>
        <p:spPr>
          <a:xfrm>
            <a:off x="1004380" y="2325073"/>
            <a:ext cx="104068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SG" sz="2600" dirty="0" smtClean="0"/>
              <a:t> Low  or high ORP </a:t>
            </a:r>
            <a:r>
              <a:rPr lang="en-SG" sz="2600" dirty="0"/>
              <a:t>results in </a:t>
            </a:r>
            <a:r>
              <a:rPr lang="en-SG" sz="2600" dirty="0" smtClean="0"/>
              <a:t>extreme signal-noise-ratios </a:t>
            </a:r>
            <a:r>
              <a:rPr lang="en-SG" sz="2600" dirty="0"/>
              <a:t>(SNR) within a given bounding </a:t>
            </a:r>
            <a:r>
              <a:rPr lang="en-SG" sz="2600" dirty="0" smtClean="0"/>
              <a:t>box.</a:t>
            </a:r>
            <a:endParaRPr lang="en-SG" sz="2600" dirty="0"/>
          </a:p>
        </p:txBody>
      </p:sp>
    </p:spTree>
    <p:extLst>
      <p:ext uri="{BB962C8B-B14F-4D97-AF65-F5344CB8AC3E}">
        <p14:creationId xmlns:p14="http://schemas.microsoft.com/office/powerpoint/2010/main" val="24882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199456" y="1124744"/>
            <a:ext cx="10753195" cy="53492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3394" y="298945"/>
            <a:ext cx="1092925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b="1" dirty="0" smtClean="0"/>
              <a:t>Motivation and Challenge</a:t>
            </a:r>
            <a:endParaRPr lang="en-SG" sz="36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SG" sz="2600" dirty="0" smtClean="0"/>
              <a:t>High-ORP </a:t>
            </a:r>
            <a:r>
              <a:rPr lang="en-SG" sz="2600" dirty="0"/>
              <a:t>objects are common in </a:t>
            </a:r>
            <a:r>
              <a:rPr lang="en-SG" sz="2600" dirty="0" smtClean="0"/>
              <a:t>daily life. </a:t>
            </a:r>
          </a:p>
          <a:p>
            <a:endParaRPr lang="en-SG" sz="2600" dirty="0"/>
          </a:p>
          <a:p>
            <a:endParaRPr lang="en-SG" sz="2600" dirty="0" smtClean="0"/>
          </a:p>
          <a:p>
            <a:endParaRPr lang="en-SG" sz="2600" dirty="0" smtClean="0"/>
          </a:p>
          <a:p>
            <a:endParaRPr lang="en-SG" sz="26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SG" sz="2600" dirty="0"/>
              <a:t>R</a:t>
            </a:r>
            <a:r>
              <a:rPr lang="en-SG" sz="2600" dirty="0" smtClean="0"/>
              <a:t>elatively little </a:t>
            </a:r>
            <a:r>
              <a:rPr lang="en-SG" sz="2600" dirty="0"/>
              <a:t>information about the </a:t>
            </a:r>
            <a:r>
              <a:rPr lang="en-SG" sz="2600" dirty="0" smtClean="0"/>
              <a:t>background/context </a:t>
            </a:r>
            <a:r>
              <a:rPr lang="en-SG" sz="2600" dirty="0"/>
              <a:t>is </a:t>
            </a:r>
            <a:r>
              <a:rPr lang="en-SG" sz="2600" dirty="0" smtClean="0"/>
              <a:t>included in high-ORP objects</a:t>
            </a:r>
            <a:r>
              <a:rPr lang="en-SG" sz="26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SG" sz="2600" dirty="0"/>
          </a:p>
          <a:p>
            <a:r>
              <a:rPr lang="en-SG" sz="2600" dirty="0" smtClean="0"/>
              <a:t> </a:t>
            </a:r>
            <a:endParaRPr lang="en-SG" sz="2600" dirty="0" smtClean="0"/>
          </a:p>
          <a:p>
            <a:endParaRPr lang="en-SG" sz="2600" dirty="0" smtClean="0"/>
          </a:p>
          <a:p>
            <a:endParaRPr lang="en-SG" sz="26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SG" sz="2600" dirty="0" smtClean="0"/>
              <a:t>little </a:t>
            </a:r>
            <a:r>
              <a:rPr lang="en-SG" sz="2600" dirty="0"/>
              <a:t>is reported on how to detect </a:t>
            </a:r>
            <a:r>
              <a:rPr lang="en-SG" sz="2600" dirty="0" smtClean="0"/>
              <a:t>high-ORP objects </a:t>
            </a:r>
            <a:r>
              <a:rPr lang="en-SG" sz="2600" dirty="0"/>
              <a:t>(e.g. ORP &gt; 0.7) while exploiting the shape bias</a:t>
            </a:r>
            <a:r>
              <a:rPr lang="en-SG" sz="2600" dirty="0" smtClean="0"/>
              <a:t>.</a:t>
            </a:r>
            <a:endParaRPr lang="en-SG" sz="3600" b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552992" y="1315910"/>
            <a:ext cx="9495717" cy="1490339"/>
            <a:chOff x="2313486" y="1917565"/>
            <a:chExt cx="7453086" cy="1169751"/>
          </a:xfrm>
        </p:grpSpPr>
        <p:grpSp>
          <p:nvGrpSpPr>
            <p:cNvPr id="8" name="Group 7"/>
            <p:cNvGrpSpPr/>
            <p:nvPr/>
          </p:nvGrpSpPr>
          <p:grpSpPr>
            <a:xfrm>
              <a:off x="2313486" y="1917565"/>
              <a:ext cx="7453086" cy="1169751"/>
              <a:chOff x="2313486" y="1917565"/>
              <a:chExt cx="7453086" cy="116975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3486" y="1917565"/>
                <a:ext cx="1783556" cy="116732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042" y="1917565"/>
                <a:ext cx="1559668" cy="116975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6710" y="1917565"/>
                <a:ext cx="2334640" cy="116732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1350" y="1917565"/>
                <a:ext cx="1775222" cy="116732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3207224" y="2606722"/>
              <a:ext cx="504967" cy="47816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4392" y="1931213"/>
              <a:ext cx="647467" cy="57997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54502" y="2299892"/>
              <a:ext cx="504967" cy="47816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91350" y="2258947"/>
              <a:ext cx="988877" cy="812289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750399" y="1917565"/>
              <a:ext cx="988877" cy="59362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33" y="3710977"/>
            <a:ext cx="7022007" cy="16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199456" y="1124744"/>
            <a:ext cx="10753195" cy="53492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8321" y="174168"/>
            <a:ext cx="1126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b="1" dirty="0" smtClean="0"/>
              <a:t>Our Approach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49" y="996396"/>
            <a:ext cx="11333986" cy="3120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1828" y="4420727"/>
            <a:ext cx="112050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b="1" i="1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SG" sz="2800" b="1" i="1" dirty="0" smtClean="0">
                <a:solidFill>
                  <a:schemeClr val="accent1">
                    <a:lumMod val="50000"/>
                  </a:schemeClr>
                </a:solidFill>
              </a:rPr>
              <a:t>ptimal </a:t>
            </a:r>
            <a:r>
              <a:rPr lang="en-SG" sz="2800" b="1" i="1" dirty="0">
                <a:solidFill>
                  <a:schemeClr val="accent1">
                    <a:lumMod val="50000"/>
                  </a:schemeClr>
                </a:solidFill>
              </a:rPr>
              <a:t>bounding box  </a:t>
            </a:r>
            <a:r>
              <a:rPr lang="en-SG" sz="2800" b="1" i="1" dirty="0" smtClean="0">
                <a:solidFill>
                  <a:schemeClr val="accent1">
                    <a:lumMod val="50000"/>
                  </a:schemeClr>
                </a:solidFill>
              </a:rPr>
              <a:t>computation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b="1" i="1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SG" sz="2800" b="1" i="1" dirty="0" smtClean="0">
                <a:solidFill>
                  <a:schemeClr val="accent1">
                    <a:lumMod val="50000"/>
                  </a:schemeClr>
                </a:solidFill>
              </a:rPr>
              <a:t>bject </a:t>
            </a:r>
            <a:r>
              <a:rPr lang="en-SG" sz="2800" b="1" i="1" dirty="0">
                <a:solidFill>
                  <a:schemeClr val="accent1">
                    <a:lumMod val="50000"/>
                  </a:schemeClr>
                </a:solidFill>
              </a:rPr>
              <a:t>detector  </a:t>
            </a:r>
            <a:r>
              <a:rPr lang="en-SG" sz="2800" b="1" i="1" dirty="0" smtClean="0">
                <a:solidFill>
                  <a:schemeClr val="accent1">
                    <a:lumMod val="50000"/>
                  </a:schemeClr>
                </a:solidFill>
              </a:rPr>
              <a:t>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b="1" i="1" dirty="0">
                <a:solidFill>
                  <a:schemeClr val="accent1">
                    <a:lumMod val="50000"/>
                  </a:schemeClr>
                </a:solidFill>
              </a:rPr>
              <a:t>DCNN model </a:t>
            </a:r>
            <a:r>
              <a:rPr lang="en-SG" sz="2800" b="1" i="1" dirty="0" smtClean="0">
                <a:solidFill>
                  <a:schemeClr val="accent1">
                    <a:lumMod val="50000"/>
                  </a:schemeClr>
                </a:solidFill>
              </a:rPr>
              <a:t>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b="1" i="1" dirty="0" smtClean="0">
                <a:solidFill>
                  <a:schemeClr val="accent1">
                    <a:lumMod val="50000"/>
                  </a:schemeClr>
                </a:solidFill>
              </a:rPr>
              <a:t>Detected bounding </a:t>
            </a:r>
            <a:r>
              <a:rPr lang="en-SG" sz="2800" b="1" i="1" dirty="0">
                <a:solidFill>
                  <a:schemeClr val="accent1">
                    <a:lumMod val="50000"/>
                  </a:schemeClr>
                </a:solidFill>
              </a:rPr>
              <a:t>boxes adjustment</a:t>
            </a:r>
          </a:p>
        </p:txBody>
      </p:sp>
    </p:spTree>
    <p:extLst>
      <p:ext uri="{BB962C8B-B14F-4D97-AF65-F5344CB8AC3E}">
        <p14:creationId xmlns:p14="http://schemas.microsoft.com/office/powerpoint/2010/main" val="42757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199456" y="1124744"/>
            <a:ext cx="10753195" cy="53492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8321" y="174168"/>
            <a:ext cx="1126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b="1" dirty="0" smtClean="0"/>
              <a:t>Our Approach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947994" y="992316"/>
            <a:ext cx="1114341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SG" sz="2800" b="1" dirty="0">
                <a:solidFill>
                  <a:srgbClr val="002060"/>
                </a:solidFill>
              </a:rPr>
              <a:t>Object bounding boxes optimization</a:t>
            </a:r>
          </a:p>
          <a:p>
            <a:endParaRPr lang="en-SG" sz="2600" b="1" dirty="0"/>
          </a:p>
          <a:p>
            <a:r>
              <a:rPr lang="en-SG" sz="2600" dirty="0" smtClean="0"/>
              <a:t>Enlarge the </a:t>
            </a:r>
            <a:r>
              <a:rPr lang="en-SG" sz="2600" dirty="0"/>
              <a:t>bounding box around its centre by a certain ratio to left, right, top </a:t>
            </a:r>
            <a:r>
              <a:rPr lang="en-SG" sz="2600" dirty="0" smtClean="0"/>
              <a:t>and </a:t>
            </a:r>
            <a:r>
              <a:rPr lang="en-SG" sz="2600" dirty="0"/>
              <a:t>bottom </a:t>
            </a:r>
            <a:r>
              <a:rPr lang="en-SG" sz="2600" dirty="0" smtClean="0"/>
              <a:t>uniformly to </a:t>
            </a:r>
            <a:r>
              <a:rPr lang="en-SG" sz="2600" dirty="0"/>
              <a:t>achieve the optimal </a:t>
            </a:r>
            <a:r>
              <a:rPr lang="en-SG" sz="2600" dirty="0" smtClean="0"/>
              <a:t>ORP. </a:t>
            </a:r>
          </a:p>
          <a:p>
            <a:endParaRPr lang="en-SG" sz="2600" b="1" dirty="0"/>
          </a:p>
          <a:p>
            <a:endParaRPr lang="en-SG" sz="2600" b="1" dirty="0" smtClean="0"/>
          </a:p>
          <a:p>
            <a:endParaRPr lang="en-SG" sz="2600" b="1" dirty="0"/>
          </a:p>
          <a:p>
            <a:endParaRPr lang="en-SG" sz="2600" b="1" dirty="0" smtClean="0"/>
          </a:p>
          <a:p>
            <a:endParaRPr lang="en-SG" sz="2600" b="1" dirty="0" smtClean="0"/>
          </a:p>
          <a:p>
            <a:endParaRPr lang="en-SG" sz="26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SG" sz="2800" b="1" dirty="0">
                <a:solidFill>
                  <a:srgbClr val="002060"/>
                </a:solidFill>
              </a:rPr>
              <a:t>Object detector training</a:t>
            </a:r>
          </a:p>
          <a:p>
            <a:pPr marL="514350" indent="-514350">
              <a:buAutoNum type="alphaUcPeriod" startAt="2"/>
            </a:pPr>
            <a:endParaRPr lang="en-SG" sz="2600" b="1" dirty="0"/>
          </a:p>
          <a:p>
            <a:r>
              <a:rPr lang="en-SG" sz="2600" dirty="0"/>
              <a:t>We employ a Faster R-CNN with </a:t>
            </a:r>
            <a:r>
              <a:rPr lang="en-SG" sz="2600" i="1" dirty="0"/>
              <a:t>Resnet</a:t>
            </a:r>
            <a:r>
              <a:rPr lang="en-SG" sz="2600" dirty="0"/>
              <a:t>-101 as the backbone, To train an object detector on the optimized bounding boxes.</a:t>
            </a:r>
            <a:endParaRPr lang="en-SG" sz="2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75" y="2753484"/>
            <a:ext cx="6139856" cy="25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199456" y="1124744"/>
            <a:ext cx="10753195" cy="53492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0515" y="181957"/>
            <a:ext cx="1116148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b="1" dirty="0" smtClean="0"/>
              <a:t>Our Approach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SG" sz="2800" b="1" dirty="0" smtClean="0">
                <a:solidFill>
                  <a:srgbClr val="002060"/>
                </a:solidFill>
              </a:rPr>
              <a:t>DCNN </a:t>
            </a:r>
            <a:r>
              <a:rPr lang="en-SG" sz="2800" b="1" dirty="0">
                <a:solidFill>
                  <a:srgbClr val="002060"/>
                </a:solidFill>
              </a:rPr>
              <a:t>for enlarging ratio </a:t>
            </a:r>
            <a:r>
              <a:rPr lang="en-SG" sz="2800" b="1" dirty="0" smtClean="0">
                <a:solidFill>
                  <a:srgbClr val="002060"/>
                </a:solidFill>
              </a:rPr>
              <a:t>prediction</a:t>
            </a:r>
          </a:p>
          <a:p>
            <a:endParaRPr lang="en-SG" sz="2800" dirty="0" smtClean="0">
              <a:solidFill>
                <a:srgbClr val="002060"/>
              </a:solidFill>
            </a:endParaRPr>
          </a:p>
          <a:p>
            <a:r>
              <a:rPr lang="en-SG" sz="2600" dirty="0" smtClean="0"/>
              <a:t>DCNN to learn the </a:t>
            </a:r>
            <a:r>
              <a:rPr lang="en-SG" sz="2600" dirty="0"/>
              <a:t>ratios </a:t>
            </a:r>
            <a:r>
              <a:rPr lang="en-SG" sz="2600" dirty="0" smtClean="0"/>
              <a:t>for shrinkage </a:t>
            </a:r>
            <a:r>
              <a:rPr lang="en-SG" sz="2600" dirty="0"/>
              <a:t>toward four </a:t>
            </a:r>
            <a:r>
              <a:rPr lang="en-SG" sz="2600" dirty="0" smtClean="0"/>
              <a:t>directions to </a:t>
            </a:r>
            <a:r>
              <a:rPr lang="en-SG" sz="2600" dirty="0"/>
              <a:t>shrink the predicted </a:t>
            </a:r>
            <a:r>
              <a:rPr lang="en-SG" sz="2600" dirty="0" smtClean="0"/>
              <a:t>bounding box </a:t>
            </a:r>
            <a:r>
              <a:rPr lang="en-SG" sz="2600" dirty="0"/>
              <a:t>back to fit the object as tight as possible</a:t>
            </a:r>
            <a:r>
              <a:rPr lang="en-SG" sz="2600" dirty="0" smtClean="0"/>
              <a:t>. </a:t>
            </a:r>
          </a:p>
          <a:p>
            <a:endParaRPr lang="en-SG" sz="2400" b="1" dirty="0"/>
          </a:p>
          <a:p>
            <a:endParaRPr lang="en-SG" sz="2400" b="1" dirty="0" smtClean="0"/>
          </a:p>
          <a:p>
            <a:endParaRPr lang="en-SG" sz="2400" b="1" dirty="0"/>
          </a:p>
          <a:p>
            <a:endParaRPr lang="en-SG" sz="2400" b="1" dirty="0" smtClean="0"/>
          </a:p>
          <a:p>
            <a:endParaRPr lang="en-SG" sz="2400" b="1" dirty="0"/>
          </a:p>
          <a:p>
            <a:endParaRPr lang="en-SG" sz="2400" b="1" dirty="0" smtClean="0"/>
          </a:p>
          <a:p>
            <a:endParaRPr lang="en-SG" sz="2400" b="1" dirty="0" smtClean="0"/>
          </a:p>
          <a:p>
            <a:endParaRPr lang="en-SG" sz="24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SG" sz="2800" b="1" dirty="0" smtClean="0">
                <a:solidFill>
                  <a:srgbClr val="002060"/>
                </a:solidFill>
              </a:rPr>
              <a:t>Shrinking </a:t>
            </a:r>
            <a:r>
              <a:rPr lang="en-SG" sz="2800" b="1" dirty="0">
                <a:solidFill>
                  <a:srgbClr val="002060"/>
                </a:solidFill>
              </a:rPr>
              <a:t>predicted bounding box of </a:t>
            </a:r>
            <a:r>
              <a:rPr lang="en-SG" sz="2800" b="1" dirty="0" smtClean="0">
                <a:solidFill>
                  <a:srgbClr val="002060"/>
                </a:solidFill>
              </a:rPr>
              <a:t>object</a:t>
            </a:r>
          </a:p>
          <a:p>
            <a:r>
              <a:rPr lang="en-SG" sz="2600" dirty="0" smtClean="0"/>
              <a:t>With </a:t>
            </a:r>
            <a:r>
              <a:rPr lang="en-SG" sz="2600" dirty="0"/>
              <a:t>predicted enlarging ratios toward 4 directions from trained DCNN model, we can shrink predicted </a:t>
            </a:r>
            <a:r>
              <a:rPr lang="en-SG" sz="2600" dirty="0" smtClean="0"/>
              <a:t>bounding box </a:t>
            </a:r>
            <a:r>
              <a:rPr lang="en-SG" sz="2600" dirty="0"/>
              <a:t>of object to get more accurate location.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60" y="2892855"/>
            <a:ext cx="7890428" cy="22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8320" y="168317"/>
            <a:ext cx="112630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b="1" dirty="0" smtClean="0"/>
              <a:t>Experimental Results</a:t>
            </a:r>
          </a:p>
          <a:p>
            <a:r>
              <a:rPr lang="en-SG" sz="2800" b="1" dirty="0" smtClean="0">
                <a:solidFill>
                  <a:schemeClr val="accent1">
                    <a:lumMod val="50000"/>
                  </a:schemeClr>
                </a:solidFill>
              </a:rPr>
              <a:t>Results 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</a:rPr>
              <a:t>on COCO</a:t>
            </a:r>
            <a:endParaRPr lang="en-SG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SG" sz="2400" b="1" dirty="0"/>
          </a:p>
          <a:p>
            <a:endParaRPr lang="en-SG" sz="3600" b="1" dirty="0" smtClean="0"/>
          </a:p>
          <a:p>
            <a:endParaRPr lang="en-SG" sz="36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20" y="1278087"/>
            <a:ext cx="11363680" cy="29593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0107" y="4526765"/>
            <a:ext cx="109996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600" dirty="0" smtClean="0"/>
              <a:t>Much </a:t>
            </a:r>
            <a:r>
              <a:rPr lang="en-SG" sz="2600" dirty="0"/>
              <a:t>higher performance </a:t>
            </a:r>
            <a:r>
              <a:rPr lang="en-SG" sz="2600" dirty="0" smtClean="0"/>
              <a:t>than </a:t>
            </a:r>
            <a:r>
              <a:rPr lang="en-SG" sz="2600" b="1" dirty="0" smtClean="0">
                <a:solidFill>
                  <a:srgbClr val="FFC000"/>
                </a:solidFill>
              </a:rPr>
              <a:t>Baseline</a:t>
            </a:r>
            <a:r>
              <a:rPr lang="en-SG" sz="2600" dirty="0" smtClean="0"/>
              <a:t> </a:t>
            </a:r>
            <a:r>
              <a:rPr lang="en-SG" sz="2600" dirty="0"/>
              <a:t>on AP@0.5, AP@0.75 and </a:t>
            </a:r>
            <a:r>
              <a:rPr lang="en-SG" sz="2600" dirty="0" err="1"/>
              <a:t>mAP</a:t>
            </a:r>
            <a:r>
              <a:rPr lang="en-SG" sz="2600" dirty="0"/>
              <a:t> (mean </a:t>
            </a:r>
            <a:r>
              <a:rPr lang="en-SG" sz="2600" dirty="0" smtClean="0"/>
              <a:t>Average Precision</a:t>
            </a:r>
            <a:r>
              <a:rPr lang="en-SG" sz="2600" dirty="0"/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960107" y="5708669"/>
            <a:ext cx="112318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600" dirty="0"/>
              <a:t>Comparing with </a:t>
            </a:r>
            <a:r>
              <a:rPr lang="en-SG" sz="2600" b="1" i="1" dirty="0" smtClean="0">
                <a:solidFill>
                  <a:srgbClr val="FFC000"/>
                </a:solidFill>
              </a:rPr>
              <a:t>EfficientDet</a:t>
            </a:r>
            <a:r>
              <a:rPr lang="en-SG" sz="2600" b="1" dirty="0" smtClean="0">
                <a:solidFill>
                  <a:srgbClr val="FFC000"/>
                </a:solidFill>
              </a:rPr>
              <a:t>-d7</a:t>
            </a:r>
            <a:r>
              <a:rPr lang="en-SG" sz="2600" dirty="0"/>
              <a:t>, on AP@0.5 </a:t>
            </a:r>
            <a:r>
              <a:rPr lang="en-SG" sz="2600" dirty="0" smtClean="0"/>
              <a:t>and AP@0.75</a:t>
            </a:r>
            <a:r>
              <a:rPr lang="en-SG" sz="2600" dirty="0"/>
              <a:t>, our a</a:t>
            </a:r>
            <a:r>
              <a:rPr lang="en-SG" sz="2600" dirty="0" smtClean="0"/>
              <a:t>pproach perform better </a:t>
            </a:r>
            <a:r>
              <a:rPr lang="en-SG" sz="2600" dirty="0"/>
              <a:t>in 11 and 10 out of 12 classes,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80642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199456" y="1124744"/>
            <a:ext cx="10753195" cy="53492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8320" y="168317"/>
            <a:ext cx="112630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b="1" dirty="0" smtClean="0"/>
              <a:t>Experimental Results</a:t>
            </a:r>
          </a:p>
          <a:p>
            <a:r>
              <a:rPr lang="en-SG" sz="2800" b="1" dirty="0" smtClean="0">
                <a:solidFill>
                  <a:schemeClr val="accent1">
                    <a:lumMod val="50000"/>
                  </a:schemeClr>
                </a:solidFill>
              </a:rPr>
              <a:t>Results 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</a:rPr>
              <a:t>on </a:t>
            </a:r>
            <a:r>
              <a:rPr lang="en-SG" sz="2800" b="1" dirty="0" smtClean="0">
                <a:solidFill>
                  <a:schemeClr val="accent1">
                    <a:lumMod val="50000"/>
                  </a:schemeClr>
                </a:solidFill>
              </a:rPr>
              <a:t>gearbox dataset</a:t>
            </a:r>
            <a:endParaRPr lang="en-SG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SG" sz="2400" b="1" dirty="0"/>
          </a:p>
          <a:p>
            <a:endParaRPr lang="en-SG" sz="3600" b="1" dirty="0" smtClean="0"/>
          </a:p>
          <a:p>
            <a:endParaRPr lang="en-SG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53440" y="5585153"/>
            <a:ext cx="100128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600" dirty="0"/>
              <a:t>Our </a:t>
            </a:r>
            <a:r>
              <a:rPr lang="en-SG" sz="2600" dirty="0" smtClean="0"/>
              <a:t>approach outperforms </a:t>
            </a:r>
            <a:r>
              <a:rPr lang="en-SG" sz="2600" dirty="0"/>
              <a:t>Baseline on these three small objects by </a:t>
            </a:r>
            <a:r>
              <a:rPr lang="en-SG" sz="2600" dirty="0" smtClean="0"/>
              <a:t>around 10</a:t>
            </a:r>
            <a:r>
              <a:rPr lang="en-SG" sz="2600" dirty="0"/>
              <a:t>%, 8% and 2% on both AP@0.5 and AP@0.75 metrics.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18438" y="1358530"/>
            <a:ext cx="8130197" cy="4140940"/>
            <a:chOff x="1318438" y="1358530"/>
            <a:chExt cx="8130197" cy="41409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8438" y="1358530"/>
              <a:ext cx="8130197" cy="414094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41364" y="2004960"/>
              <a:ext cx="986972" cy="24674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00198" y="2305661"/>
              <a:ext cx="1234568" cy="24674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84298" y="3448302"/>
              <a:ext cx="1880881" cy="24674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771" y="4256786"/>
            <a:ext cx="1541518" cy="1242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771" y="2753570"/>
            <a:ext cx="1541518" cy="1337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9771" y="1304437"/>
            <a:ext cx="1541518" cy="13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199456" y="1124744"/>
            <a:ext cx="10753195" cy="53492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8320" y="168317"/>
            <a:ext cx="1126308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b="1" dirty="0" smtClean="0"/>
              <a:t>Experimental Results</a:t>
            </a:r>
          </a:p>
          <a:p>
            <a:r>
              <a:rPr lang="en-SG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SG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SG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</a:rPr>
              <a:t>Evaluation timing comparison</a:t>
            </a:r>
          </a:p>
          <a:p>
            <a:endParaRPr lang="en-SG" sz="2400" b="1" dirty="0"/>
          </a:p>
          <a:p>
            <a:endParaRPr lang="en-SG" sz="3600" b="1" dirty="0" smtClean="0"/>
          </a:p>
          <a:p>
            <a:endParaRPr lang="en-SG" sz="36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01" y="2238893"/>
            <a:ext cx="8450964" cy="8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432</Words>
  <Application>Microsoft Office PowerPoint</Application>
  <PresentationFormat>Widescreen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Liang</dc:creator>
  <cp:lastModifiedBy>Fang Fen</cp:lastModifiedBy>
  <cp:revision>83</cp:revision>
  <dcterms:created xsi:type="dcterms:W3CDTF">2020-11-16T05:53:37Z</dcterms:created>
  <dcterms:modified xsi:type="dcterms:W3CDTF">2020-12-08T04:50:06Z</dcterms:modified>
</cp:coreProperties>
</file>