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17"/>
  </p:notesMasterIdLst>
  <p:handoutMasterIdLst>
    <p:handoutMasterId r:id="rId18"/>
  </p:handoutMasterIdLst>
  <p:sldIdLst>
    <p:sldId id="258" r:id="rId2"/>
    <p:sldId id="257" r:id="rId3"/>
    <p:sldId id="259" r:id="rId4"/>
    <p:sldId id="267" r:id="rId5"/>
    <p:sldId id="268" r:id="rId6"/>
    <p:sldId id="269" r:id="rId7"/>
    <p:sldId id="293" r:id="rId8"/>
    <p:sldId id="299" r:id="rId9"/>
    <p:sldId id="279" r:id="rId10"/>
    <p:sldId id="280" r:id="rId11"/>
    <p:sldId id="294" r:id="rId12"/>
    <p:sldId id="281" r:id="rId13"/>
    <p:sldId id="285" r:id="rId14"/>
    <p:sldId id="284" r:id="rId15"/>
    <p:sldId id="266" r:id="rId16"/>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Introduction" id="{446B2DE2-0086-447F-9FEA-2A296AC7CA34}">
          <p14:sldIdLst>
            <p14:sldId id="258"/>
            <p14:sldId id="257"/>
            <p14:sldId id="259"/>
            <p14:sldId id="267"/>
          </p14:sldIdLst>
        </p14:section>
        <p14:section name="About Taxonomy" id="{C7921C58-3D57-46DF-8BF9-F5006F6FDE96}">
          <p14:sldIdLst>
            <p14:sldId id="268"/>
            <p14:sldId id="269"/>
            <p14:sldId id="293"/>
          </p14:sldIdLst>
        </p14:section>
        <p14:section name="Methodology" id="{808C4228-75BF-4719-8891-4E9F45ACE74A}">
          <p14:sldIdLst>
            <p14:sldId id="299"/>
            <p14:sldId id="279"/>
            <p14:sldId id="280"/>
          </p14:sldIdLst>
        </p14:section>
        <p14:section name="Experiments" id="{5FFE5B27-4A2E-4B44-AB00-94B164DCE368}">
          <p14:sldIdLst>
            <p14:sldId id="294"/>
            <p14:sldId id="281"/>
            <p14:sldId id="285"/>
          </p14:sldIdLst>
        </p14:section>
        <p14:section name="Conclusion" id="{29DA62FC-9E68-4ADC-BF7E-D21CC1BCE26D}">
          <p14:sldIdLst>
            <p14:sldId id="284"/>
            <p14:sldId id="26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51" autoAdjust="0"/>
    <p:restoredTop sz="59747" autoAdjust="0"/>
  </p:normalViewPr>
  <p:slideViewPr>
    <p:cSldViewPr>
      <p:cViewPr varScale="1">
        <p:scale>
          <a:sx n="63" d="100"/>
          <a:sy n="63" d="100"/>
        </p:scale>
        <p:origin x="618"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notesViewPr>
    <p:cSldViewPr>
      <p:cViewPr varScale="1">
        <p:scale>
          <a:sx n="81" d="100"/>
          <a:sy n="81" d="100"/>
        </p:scale>
        <p:origin x="11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ea typeface="MS PGothic" charset="-128"/>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Arial" charset="0"/>
                <a:ea typeface="MS PGothic" charset="-128"/>
              </a:defRPr>
            </a:lvl1pPr>
          </a:lstStyle>
          <a:p>
            <a:pPr>
              <a:defRPr/>
            </a:pPr>
            <a:fld id="{38A1A313-CD5B-42D7-8344-DD45114BA3B6}" type="datetimeFigureOut">
              <a:rPr lang="en-US"/>
              <a:pPr>
                <a:defRPr/>
              </a:pPr>
              <a:t>12/11/2020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Arial" charset="0"/>
                <a:ea typeface="MS PGothic"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Arial" charset="0"/>
                <a:ea typeface="MS PGothic" charset="-128"/>
              </a:defRPr>
            </a:lvl1pPr>
          </a:lstStyle>
          <a:p>
            <a:pPr>
              <a:defRPr/>
            </a:pPr>
            <a:fld id="{607257B2-5016-45D6-B200-7CA37E1AD480}"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ea typeface="MS PGothic" charset="-128"/>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ea typeface="MS PGothic" charset="-128"/>
              </a:defRPr>
            </a:lvl1pPr>
          </a:lstStyle>
          <a:p>
            <a:pPr>
              <a:defRPr/>
            </a:pPr>
            <a:fld id="{AB6E02CF-DAB9-4B02-8641-624A467C14DA}" type="datetimeFigureOut">
              <a:rPr lang="en-US"/>
              <a:pPr>
                <a:defRPr/>
              </a:pPr>
              <a:t>12/11/2020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ea typeface="MS PGothic"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ea typeface="MS PGothic" charset="-128"/>
              </a:defRPr>
            </a:lvl1pPr>
          </a:lstStyle>
          <a:p>
            <a:pPr>
              <a:defRPr/>
            </a:pPr>
            <a:fld id="{B3D12D3D-C00C-4D79-A88F-0F37D14DA47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dirty="0"/>
              <a:t>Greetings IROS! </a:t>
            </a:r>
          </a:p>
          <a:p>
            <a:endParaRPr lang="en-029" dirty="0"/>
          </a:p>
          <a:p>
            <a:r>
              <a:rPr lang="en-029" dirty="0"/>
              <a:t>Max: My name is Max…</a:t>
            </a:r>
          </a:p>
          <a:p>
            <a:r>
              <a:rPr lang="en-029" dirty="0"/>
              <a:t>David: … and my name is David, and we will both be giving a summary of our paper, which is entitled “Estimating Motion Codes from Video Demonstrations”.</a:t>
            </a:r>
          </a:p>
        </p:txBody>
      </p:sp>
      <p:sp>
        <p:nvSpPr>
          <p:cNvPr id="4" name="Slide Number Placeholder 3"/>
          <p:cNvSpPr>
            <a:spLocks noGrp="1"/>
          </p:cNvSpPr>
          <p:nvPr>
            <p:ph type="sldNum" sz="quarter" idx="5"/>
          </p:nvPr>
        </p:nvSpPr>
        <p:spPr/>
        <p:txBody>
          <a:bodyPr/>
          <a:lstStyle/>
          <a:p>
            <a:pPr>
              <a:defRPr/>
            </a:pPr>
            <a:fld id="{B3D12D3D-C00C-4D79-A88F-0F37D14DA470}" type="slidenum">
              <a:rPr lang="en-US" smtClean="0"/>
              <a:pPr>
                <a:defRPr/>
              </a:pPr>
              <a:t>1</a:t>
            </a:fld>
            <a:endParaRPr lang="en-US"/>
          </a:p>
        </p:txBody>
      </p:sp>
    </p:spTree>
    <p:extLst>
      <p:ext uri="{BB962C8B-B14F-4D97-AF65-F5344CB8AC3E}">
        <p14:creationId xmlns:p14="http://schemas.microsoft.com/office/powerpoint/2010/main" val="2783749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55 seconds</a:t>
            </a:r>
          </a:p>
          <a:p>
            <a:endParaRPr lang="en-US" dirty="0"/>
          </a:p>
          <a:p>
            <a:r>
              <a:rPr lang="en-US" dirty="0"/>
              <a:t>The latent features are used as the input to 5 separate classifiers that predict the motion code components individually. We denote the latent features as vector Xi. The term to the right describes its dimensionality, which may or may not include the semantic features, whose space is denoted as Psi. We denote the classifier for the motion component </a:t>
            </a:r>
            <a:r>
              <a:rPr lang="en-US" dirty="0" err="1"/>
              <a:t>i</a:t>
            </a:r>
            <a:r>
              <a:rPr lang="en-US" dirty="0"/>
              <a:t> as f_{</a:t>
            </a:r>
            <a:r>
              <a:rPr lang="en-US" dirty="0" err="1"/>
              <a:t>i</a:t>
            </a:r>
            <a:r>
              <a:rPr lang="en-US" dirty="0"/>
              <a:t>} that maps the input features to the value of the component.</a:t>
            </a:r>
          </a:p>
          <a:p>
            <a:endParaRPr lang="en-US" dirty="0"/>
          </a:p>
          <a:p>
            <a:r>
              <a:rPr lang="en-US" dirty="0"/>
              <a:t>We train the model with the categorical cross-entropy loss by linearly combining the losses of all classifiers. In our experiments, we set all lambdas to 1. However, this parameter can be tuned based on which motion component is more important.</a:t>
            </a:r>
          </a:p>
        </p:txBody>
      </p:sp>
      <p:sp>
        <p:nvSpPr>
          <p:cNvPr id="4" name="Slide Number Placeholder 3"/>
          <p:cNvSpPr>
            <a:spLocks noGrp="1"/>
          </p:cNvSpPr>
          <p:nvPr>
            <p:ph type="sldNum" sz="quarter" idx="5"/>
          </p:nvPr>
        </p:nvSpPr>
        <p:spPr/>
        <p:txBody>
          <a:bodyPr/>
          <a:lstStyle/>
          <a:p>
            <a:pPr>
              <a:defRPr/>
            </a:pPr>
            <a:fld id="{B3D12D3D-C00C-4D79-A88F-0F37D14DA470}" type="slidenum">
              <a:rPr lang="en-US" smtClean="0"/>
              <a:pPr>
                <a:defRPr/>
              </a:pPr>
              <a:t>10</a:t>
            </a:fld>
            <a:endParaRPr lang="en-US"/>
          </a:p>
        </p:txBody>
      </p:sp>
    </p:spTree>
    <p:extLst>
      <p:ext uri="{BB962C8B-B14F-4D97-AF65-F5344CB8AC3E}">
        <p14:creationId xmlns:p14="http://schemas.microsoft.com/office/powerpoint/2010/main" val="864922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sz="1800" dirty="0">
                <a:effectLst/>
                <a:latin typeface="Calibri" panose="020F0502020204030204" pitchFamily="34" charset="0"/>
                <a:ea typeface="Times New Roman" panose="02020603050405020304" pitchFamily="18" charset="0"/>
              </a:rPr>
              <a:t>The goal of our experiments is to show that we can improve verb classification over the baseline classification model by including motion codes in the classification pipeline. We compare two baselines with two models that feed the output of the motion code embedding model into the baseline verb classifier. The model </a:t>
            </a:r>
            <a:r>
              <a:rPr lang="en-029" sz="1800" dirty="0" err="1">
                <a:effectLst/>
                <a:latin typeface="Calibri" panose="020F0502020204030204" pitchFamily="34" charset="0"/>
                <a:ea typeface="Times New Roman" panose="02020603050405020304" pitchFamily="18" charset="0"/>
              </a:rPr>
              <a:t>M_x</a:t>
            </a:r>
            <a:r>
              <a:rPr lang="en-029" sz="1800" dirty="0">
                <a:effectLst/>
                <a:latin typeface="Calibri" panose="020F0502020204030204" pitchFamily="34" charset="0"/>
                <a:ea typeface="Times New Roman" panose="02020603050405020304" pitchFamily="18" charset="0"/>
              </a:rPr>
              <a:t> refers to the baseline motion embedding model that was trained on visual data, while the second motion embedding model was trained on visual and semantic data.</a:t>
            </a:r>
            <a:endParaRPr lang="en-US" dirty="0"/>
          </a:p>
          <a:p>
            <a:endParaRPr lang="en-US" dirty="0"/>
          </a:p>
          <a:p>
            <a:r>
              <a:rPr lang="en-US" dirty="0"/>
              <a:t>40 seconds</a:t>
            </a:r>
          </a:p>
          <a:p>
            <a:endParaRPr lang="en-US" dirty="0"/>
          </a:p>
          <a:p>
            <a:r>
              <a:rPr lang="en-US" dirty="0"/>
              <a:t>In our experiments, we compare 3 variations of our model. First, we train our model only on videos. Then, we train another model with combination of videos and nouns. For the last model, we add 20% noise to the input nouns. By that we mean that the input nouns have 20% chance to be incorrect and represent another class in the dataset. We added the last experiment to simulate a scenario when the nouns are estimated with object recognition or some other model. </a:t>
            </a:r>
          </a:p>
        </p:txBody>
      </p:sp>
      <p:sp>
        <p:nvSpPr>
          <p:cNvPr id="4" name="Slide Number Placeholder 3"/>
          <p:cNvSpPr>
            <a:spLocks noGrp="1"/>
          </p:cNvSpPr>
          <p:nvPr>
            <p:ph type="sldNum" sz="quarter" idx="5"/>
          </p:nvPr>
        </p:nvSpPr>
        <p:spPr/>
        <p:txBody>
          <a:bodyPr/>
          <a:lstStyle/>
          <a:p>
            <a:pPr>
              <a:defRPr/>
            </a:pPr>
            <a:fld id="{B3D12D3D-C00C-4D79-A88F-0F37D14DA470}" type="slidenum">
              <a:rPr lang="en-US" smtClean="0"/>
              <a:pPr>
                <a:defRPr/>
              </a:pPr>
              <a:t>11</a:t>
            </a:fld>
            <a:endParaRPr lang="en-US"/>
          </a:p>
        </p:txBody>
      </p:sp>
    </p:spTree>
    <p:extLst>
      <p:ext uri="{BB962C8B-B14F-4D97-AF65-F5344CB8AC3E}">
        <p14:creationId xmlns:p14="http://schemas.microsoft.com/office/powerpoint/2010/main" val="2459840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seconds</a:t>
            </a:r>
          </a:p>
          <a:p>
            <a:endParaRPr lang="en-US" dirty="0"/>
          </a:p>
          <a:p>
            <a:r>
              <a:rPr lang="en-US" dirty="0"/>
              <a:t>Before training our model, we annotated a subset from the EPIC Kitchens dataset with motion codes. We were able to annotate 2,742 training videos and 786 validation videos with 32 unique motion codes. We made sure that every motion code has at least 20 samples in the dataset to avoid overfitting. </a:t>
            </a:r>
          </a:p>
        </p:txBody>
      </p:sp>
      <p:sp>
        <p:nvSpPr>
          <p:cNvPr id="4" name="Slide Number Placeholder 3"/>
          <p:cNvSpPr>
            <a:spLocks noGrp="1"/>
          </p:cNvSpPr>
          <p:nvPr>
            <p:ph type="sldNum" sz="quarter" idx="5"/>
          </p:nvPr>
        </p:nvSpPr>
        <p:spPr/>
        <p:txBody>
          <a:bodyPr/>
          <a:lstStyle/>
          <a:p>
            <a:pPr>
              <a:defRPr/>
            </a:pPr>
            <a:fld id="{B3D12D3D-C00C-4D79-A88F-0F37D14DA470}" type="slidenum">
              <a:rPr lang="en-US" smtClean="0"/>
              <a:pPr>
                <a:defRPr/>
              </a:pPr>
              <a:t>12</a:t>
            </a:fld>
            <a:endParaRPr lang="en-US"/>
          </a:p>
        </p:txBody>
      </p:sp>
    </p:spTree>
    <p:extLst>
      <p:ext uri="{BB962C8B-B14F-4D97-AF65-F5344CB8AC3E}">
        <p14:creationId xmlns:p14="http://schemas.microsoft.com/office/powerpoint/2010/main" val="3718871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table shows verb classification results on our validation set. As can be seen here, verb classification significantly improves over the baseline model due to the inclusion of motion codes in the classification pipeline. </a:t>
            </a:r>
            <a:r>
              <a:rPr lang="en-029" sz="1800" dirty="0">
                <a:effectLst/>
                <a:latin typeface="Calibri" panose="020F0502020204030204" pitchFamily="34" charset="0"/>
                <a:ea typeface="Times New Roman" panose="02020603050405020304" pitchFamily="18" charset="0"/>
              </a:rPr>
              <a:t>The last row shows the verb classification accuracy if we had prior knowledge about the ground truth motion codes. </a:t>
            </a:r>
            <a:r>
              <a:rPr lang="en-US" dirty="0"/>
              <a:t>Granted that we can accurately predict motion codes, we can achieve an overall better performance.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table shows the motion code prediction accuracy of all 3 models on the 786 videos from evaluation set. The values were obtained from the late-fusion of the models that use RGB and flow frames. </a:t>
            </a:r>
          </a:p>
          <a:p>
            <a:endParaRPr lang="en-US" dirty="0"/>
          </a:p>
          <a:p>
            <a:r>
              <a:rPr lang="en-US" dirty="0"/>
              <a:t>The top row shows the accuracy of predicting the entire motion code. The baseline model achieved 39% accuracy. We can see that using nouns improves the performance by 9%, while the application of noisy nouns results in accuracy that lies right in the middle of the previous two.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second row demonstrates the accuracy of predicting the entire motion code when allowing at most 1 bit to be incorrect. </a:t>
            </a:r>
            <a:r>
              <a:rPr lang="en-US" sz="1200" kern="1200" dirty="0">
                <a:solidFill>
                  <a:schemeClr val="tx1"/>
                </a:solidFill>
                <a:effectLst/>
                <a:latin typeface="+mn-lt"/>
                <a:ea typeface="+mn-ea"/>
                <a:cs typeface="+mn-cs"/>
              </a:rPr>
              <a:t>We can see that the overall performance increased by 32%, which means roughly a third of all predicted codes are just one bit off from the ground truth motion code. </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following rows show the accuracy of each motion code component individually. We can see that each component has at least 70% accuracy.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From the last row, which represents the accuracy of predicting the passive object’s motion bit with respect to the active object’s motion, we can see that the integration of noun inputs had the highest impact on predicting this particular bit. Since in most videos we consider the active object as a hand or a utensil, the nouns annotated for each video mostly correspond to the passive object. Hence, the model was able to find correlations between the input nouns and whether the given object is more likely to move with the same trajectory as the active object or not.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Overall, our model shows that it can successfully predict motion components. The performance can be further improved with more training videos annotated with motion codes. The current model was trained on only 10% of videos from the EPIC Kitchens dataset.</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B3D12D3D-C00C-4D79-A88F-0F37D14DA470}" type="slidenum">
              <a:rPr lang="en-US" smtClean="0"/>
              <a:pPr>
                <a:defRPr/>
              </a:pPr>
              <a:t>13</a:t>
            </a:fld>
            <a:endParaRPr lang="en-US"/>
          </a:p>
        </p:txBody>
      </p:sp>
    </p:spTree>
    <p:extLst>
      <p:ext uri="{BB962C8B-B14F-4D97-AF65-F5344CB8AC3E}">
        <p14:creationId xmlns:p14="http://schemas.microsoft.com/office/powerpoint/2010/main" val="711173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seconds </a:t>
            </a:r>
          </a:p>
          <a:p>
            <a:endParaRPr lang="en-US" dirty="0"/>
          </a:p>
          <a:p>
            <a:r>
              <a:rPr lang="en-US" dirty="0"/>
              <a:t>In conclusion, motion codes represent the motions from mechanical perspective and reduce the ambiguity of semantic representations such as verbs. Thus, they can be used for training robots to replicate motions. </a:t>
            </a:r>
          </a:p>
          <a:p>
            <a:endParaRPr lang="en-US" dirty="0"/>
          </a:p>
          <a:p>
            <a:r>
              <a:rPr lang="en-US" dirty="0"/>
              <a:t>We also developed a deep neural network that can predict the motion codes from the demonstration videos with 70% accuracy when allowing one of nine bits to be incorrect and by training on only 2700 videos. We also found that the information about the objects in action has positive impact on our model.</a:t>
            </a:r>
          </a:p>
          <a:p>
            <a:r>
              <a:rPr lang="en-US" dirty="0"/>
              <a:t>With a larger dataset, this model can be further improved and used in knowledge representation and action recognition tasks.</a:t>
            </a:r>
          </a:p>
        </p:txBody>
      </p:sp>
      <p:sp>
        <p:nvSpPr>
          <p:cNvPr id="4" name="Slide Number Placeholder 3"/>
          <p:cNvSpPr>
            <a:spLocks noGrp="1"/>
          </p:cNvSpPr>
          <p:nvPr>
            <p:ph type="sldNum" sz="quarter" idx="5"/>
          </p:nvPr>
        </p:nvSpPr>
        <p:spPr/>
        <p:txBody>
          <a:bodyPr/>
          <a:lstStyle/>
          <a:p>
            <a:pPr>
              <a:defRPr/>
            </a:pPr>
            <a:fld id="{B3D12D3D-C00C-4D79-A88F-0F37D14DA470}" type="slidenum">
              <a:rPr lang="en-US" smtClean="0"/>
              <a:pPr>
                <a:defRPr/>
              </a:pPr>
              <a:t>14</a:t>
            </a:fld>
            <a:endParaRPr lang="en-US"/>
          </a:p>
        </p:txBody>
      </p:sp>
    </p:spTree>
    <p:extLst>
      <p:ext uri="{BB962C8B-B14F-4D97-AF65-F5344CB8AC3E}">
        <p14:creationId xmlns:p14="http://schemas.microsoft.com/office/powerpoint/2010/main" val="1371797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dirty="0"/>
              <a:t>Thank you for your interest in our work, and please feel free to reach out to us if you have any questions or comments. Please also visit our website to read this paper and more. Thank you.</a:t>
            </a:r>
          </a:p>
        </p:txBody>
      </p:sp>
      <p:sp>
        <p:nvSpPr>
          <p:cNvPr id="4" name="Slide Number Placeholder 3"/>
          <p:cNvSpPr>
            <a:spLocks noGrp="1"/>
          </p:cNvSpPr>
          <p:nvPr>
            <p:ph type="sldNum" sz="quarter" idx="5"/>
          </p:nvPr>
        </p:nvSpPr>
        <p:spPr/>
        <p:txBody>
          <a:bodyPr/>
          <a:lstStyle/>
          <a:p>
            <a:pPr>
              <a:defRPr/>
            </a:pPr>
            <a:fld id="{B3D12D3D-C00C-4D79-A88F-0F37D14DA470}" type="slidenum">
              <a:rPr lang="en-US" smtClean="0"/>
              <a:pPr>
                <a:defRPr/>
              </a:pPr>
              <a:t>15</a:t>
            </a:fld>
            <a:endParaRPr lang="en-US"/>
          </a:p>
        </p:txBody>
      </p:sp>
    </p:spTree>
    <p:extLst>
      <p:ext uri="{BB962C8B-B14F-4D97-AF65-F5344CB8AC3E}">
        <p14:creationId xmlns:p14="http://schemas.microsoft.com/office/powerpoint/2010/main" val="2786552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dirty="0"/>
              <a:t>In this paper, we build upon our previous work of embedding manipulation or action as a binary string or code, known as motion codes. These motion codes comprise of several mechanical and physical properties that are relevant to robotics (such as contact and trajectory). These features are organized in a hierarchical structure known as the motion taxonomy. In this work, we propose a deep learning approach to obtain these motion codes directly from videos of demonstrations of action.</a:t>
            </a:r>
          </a:p>
        </p:txBody>
      </p:sp>
      <p:sp>
        <p:nvSpPr>
          <p:cNvPr id="4" name="Slide Number Placeholder 3"/>
          <p:cNvSpPr>
            <a:spLocks noGrp="1"/>
          </p:cNvSpPr>
          <p:nvPr>
            <p:ph type="sldNum" sz="quarter" idx="5"/>
          </p:nvPr>
        </p:nvSpPr>
        <p:spPr/>
        <p:txBody>
          <a:bodyPr/>
          <a:lstStyle/>
          <a:p>
            <a:pPr>
              <a:defRPr/>
            </a:pPr>
            <a:fld id="{B3D12D3D-C00C-4D79-A88F-0F37D14DA470}" type="slidenum">
              <a:rPr lang="en-US" smtClean="0"/>
              <a:pPr>
                <a:defRPr/>
              </a:pPr>
              <a:t>2</a:t>
            </a:fld>
            <a:endParaRPr lang="en-US"/>
          </a:p>
        </p:txBody>
      </p:sp>
    </p:spTree>
    <p:extLst>
      <p:ext uri="{BB962C8B-B14F-4D97-AF65-F5344CB8AC3E}">
        <p14:creationId xmlns:p14="http://schemas.microsoft.com/office/powerpoint/2010/main" val="2008014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dirty="0"/>
              <a:t>From our own work on knowledge representation, we observed that it is a challenge to describe manipulations with words, as human language is inherently ambiguous.  This problem also extends when we try to communicate the idea of motions to robots.</a:t>
            </a:r>
          </a:p>
          <a:p>
            <a:endParaRPr lang="en-029" dirty="0"/>
          </a:p>
          <a:p>
            <a:r>
              <a:rPr lang="en-029" dirty="0"/>
              <a:t>In machine learning, motions are typically represented as vectors, which are learned using methods such as Word2Vec. However, these embeddings do not reflect mechanical characteristics of motions, and therefor, distances between these vectors do not make sense.</a:t>
            </a:r>
          </a:p>
        </p:txBody>
      </p:sp>
      <p:sp>
        <p:nvSpPr>
          <p:cNvPr id="4" name="Slide Number Placeholder 3"/>
          <p:cNvSpPr>
            <a:spLocks noGrp="1"/>
          </p:cNvSpPr>
          <p:nvPr>
            <p:ph type="sldNum" sz="quarter" idx="5"/>
          </p:nvPr>
        </p:nvSpPr>
        <p:spPr/>
        <p:txBody>
          <a:bodyPr/>
          <a:lstStyle/>
          <a:p>
            <a:pPr>
              <a:defRPr/>
            </a:pPr>
            <a:fld id="{B3D12D3D-C00C-4D79-A88F-0F37D14DA470}" type="slidenum">
              <a:rPr lang="en-US" smtClean="0"/>
              <a:pPr>
                <a:defRPr/>
              </a:pPr>
              <a:t>3</a:t>
            </a:fld>
            <a:endParaRPr lang="en-US"/>
          </a:p>
        </p:txBody>
      </p:sp>
    </p:spTree>
    <p:extLst>
      <p:ext uri="{BB962C8B-B14F-4D97-AF65-F5344CB8AC3E}">
        <p14:creationId xmlns:p14="http://schemas.microsoft.com/office/powerpoint/2010/main" val="2368447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dirty="0"/>
              <a:t>Instead of using vectors from Word2Vec, which rely on natural language, we proposed that motion codes are better suited to represent motions for tasks such as activity recognition or affordance learning. In this paper, we implemented a deep learning model that can be used to predict motion codes by individually classifying each feature of the taxonomy and combining them together into single motion codes.</a:t>
            </a:r>
          </a:p>
        </p:txBody>
      </p:sp>
      <p:sp>
        <p:nvSpPr>
          <p:cNvPr id="4" name="Slide Number Placeholder 3"/>
          <p:cNvSpPr>
            <a:spLocks noGrp="1"/>
          </p:cNvSpPr>
          <p:nvPr>
            <p:ph type="sldNum" sz="quarter" idx="5"/>
          </p:nvPr>
        </p:nvSpPr>
        <p:spPr/>
        <p:txBody>
          <a:bodyPr/>
          <a:lstStyle/>
          <a:p>
            <a:pPr>
              <a:defRPr/>
            </a:pPr>
            <a:fld id="{B3D12D3D-C00C-4D79-A88F-0F37D14DA470}" type="slidenum">
              <a:rPr lang="en-US" smtClean="0"/>
              <a:pPr>
                <a:defRPr/>
              </a:pPr>
              <a:t>4</a:t>
            </a:fld>
            <a:endParaRPr lang="en-US"/>
          </a:p>
        </p:txBody>
      </p:sp>
    </p:spTree>
    <p:extLst>
      <p:ext uri="{BB962C8B-B14F-4D97-AF65-F5344CB8AC3E}">
        <p14:creationId xmlns:p14="http://schemas.microsoft.com/office/powerpoint/2010/main" val="4841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our previous work, we formally presented the motion taxonomy structure on this slide. Before explaining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defined a motion taxonomy that represents the most important mechanical characteristics in manipulation motions</a:t>
            </a:r>
            <a:r>
              <a:rPr lang="en-029" dirty="0"/>
              <a:t>. We consider a manipulation to be any interaction between active and passive objects, and we can describe this interaction using attributes such as: interaction type, which describes whether the active and passive objects make any contact or not, and if they do, we can describe the type of engagement, or deformation that happens, and we can define the duration of contact that happens. In addition to that, we can also define the trajectory that is observed among the manipulated objects.</a:t>
            </a:r>
          </a:p>
          <a:p>
            <a:endParaRPr lang="en-029" dirty="0"/>
          </a:p>
          <a:p>
            <a:r>
              <a:rPr lang="en-029" dirty="0"/>
              <a:t>[Dr. Sun’s suggestion: “</a:t>
            </a:r>
            <a:r>
              <a:rPr lang="en-US" sz="1200" b="1" i="0" kern="1200" dirty="0">
                <a:solidFill>
                  <a:schemeClr val="tx1"/>
                </a:solidFill>
                <a:effectLst/>
                <a:latin typeface="+mn-lt"/>
                <a:ea typeface="+mn-ea"/>
                <a:cs typeface="+mn-cs"/>
              </a:rPr>
              <a:t>we defined a motion taxonomy that represents the most important mechanical characteristics in manipulation motions</a:t>
            </a:r>
            <a:r>
              <a:rPr lang="en-US" sz="1200" b="0" i="0" kern="1200" dirty="0">
                <a:solidFill>
                  <a:schemeClr val="tx1"/>
                </a:solidFill>
                <a:effectLst/>
                <a:latin typeface="+mn-lt"/>
                <a:ea typeface="+mn-ea"/>
                <a:cs typeface="+mn-cs"/>
              </a:rPr>
              <a:t>” instead of “we illustrate the motion taxonomy”]</a:t>
            </a:r>
            <a:endParaRPr lang="en-029" dirty="0"/>
          </a:p>
        </p:txBody>
      </p:sp>
      <p:sp>
        <p:nvSpPr>
          <p:cNvPr id="4" name="Slide Number Placeholder 3"/>
          <p:cNvSpPr>
            <a:spLocks noGrp="1"/>
          </p:cNvSpPr>
          <p:nvPr>
            <p:ph type="sldNum" sz="quarter" idx="5"/>
          </p:nvPr>
        </p:nvSpPr>
        <p:spPr/>
        <p:txBody>
          <a:bodyPr/>
          <a:lstStyle/>
          <a:p>
            <a:pPr>
              <a:defRPr/>
            </a:pPr>
            <a:fld id="{B3D12D3D-C00C-4D79-A88F-0F37D14DA470}" type="slidenum">
              <a:rPr lang="en-US" smtClean="0"/>
              <a:pPr>
                <a:defRPr/>
              </a:pPr>
              <a:t>5</a:t>
            </a:fld>
            <a:endParaRPr lang="en-US"/>
          </a:p>
        </p:txBody>
      </p:sp>
    </p:spTree>
    <p:extLst>
      <p:ext uri="{BB962C8B-B14F-4D97-AF65-F5344CB8AC3E}">
        <p14:creationId xmlns:p14="http://schemas.microsoft.com/office/powerpoint/2010/main" val="3673281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dirty="0"/>
              <a:t>The key idea of this taxonomy is to allow us to obtain motion codes from demonstration. The pipeline to obtain these motion codes is as follows: given an input demonstration video, we can use a motion classifier that is trained on the motion taxonomy to produce a motion code as output.</a:t>
            </a:r>
          </a:p>
        </p:txBody>
      </p:sp>
      <p:sp>
        <p:nvSpPr>
          <p:cNvPr id="4" name="Slide Number Placeholder 3"/>
          <p:cNvSpPr>
            <a:spLocks noGrp="1"/>
          </p:cNvSpPr>
          <p:nvPr>
            <p:ph type="sldNum" sz="quarter" idx="5"/>
          </p:nvPr>
        </p:nvSpPr>
        <p:spPr/>
        <p:txBody>
          <a:bodyPr/>
          <a:lstStyle/>
          <a:p>
            <a:pPr>
              <a:defRPr/>
            </a:pPr>
            <a:fld id="{B3D12D3D-C00C-4D79-A88F-0F37D14DA470}" type="slidenum">
              <a:rPr lang="en-US" smtClean="0"/>
              <a:pPr>
                <a:defRPr/>
              </a:pPr>
              <a:t>6</a:t>
            </a:fld>
            <a:endParaRPr lang="en-US"/>
          </a:p>
        </p:txBody>
      </p:sp>
    </p:spTree>
    <p:extLst>
      <p:ext uri="{BB962C8B-B14F-4D97-AF65-F5344CB8AC3E}">
        <p14:creationId xmlns:p14="http://schemas.microsoft.com/office/powerpoint/2010/main" val="2395516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sz="1200" b="0" i="0" kern="1200" dirty="0">
                <a:solidFill>
                  <a:schemeClr val="tx1"/>
                </a:solidFill>
                <a:effectLst/>
                <a:latin typeface="+mn-lt"/>
                <a:ea typeface="+mn-ea"/>
                <a:cs typeface="+mn-cs"/>
              </a:rPr>
              <a:t>To facilitate the prediction of motion codes from videos, we simplified the taxonomy to the following structure. Just as before, we still consider interaction type, engagement type and contact duration. However, we simplified the trajectory description of the active and passive objects. For active objects, we retain the same sub-features, but we classify prismatic and revolute trajectory as either non-existent, 1 axis, or 2 or more axes. For passive objects, we only note whether there exists any trajectory relative to the active object or not.</a:t>
            </a:r>
            <a:endParaRPr lang="en-029" dirty="0"/>
          </a:p>
        </p:txBody>
      </p:sp>
      <p:sp>
        <p:nvSpPr>
          <p:cNvPr id="4" name="Slide Number Placeholder 3"/>
          <p:cNvSpPr>
            <a:spLocks noGrp="1"/>
          </p:cNvSpPr>
          <p:nvPr>
            <p:ph type="sldNum" sz="quarter" idx="5"/>
          </p:nvPr>
        </p:nvSpPr>
        <p:spPr/>
        <p:txBody>
          <a:bodyPr/>
          <a:lstStyle/>
          <a:p>
            <a:pPr>
              <a:defRPr/>
            </a:pPr>
            <a:fld id="{B3D12D3D-C00C-4D79-A88F-0F37D14DA470}" type="slidenum">
              <a:rPr lang="en-US" smtClean="0"/>
              <a:pPr>
                <a:defRPr/>
              </a:pPr>
              <a:t>7</a:t>
            </a:fld>
            <a:endParaRPr lang="en-US"/>
          </a:p>
        </p:txBody>
      </p:sp>
    </p:spTree>
    <p:extLst>
      <p:ext uri="{BB962C8B-B14F-4D97-AF65-F5344CB8AC3E}">
        <p14:creationId xmlns:p14="http://schemas.microsoft.com/office/powerpoint/2010/main" val="3807134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demonstrates the structure of our verb classification framework. With extracted visual features from an input video and optionally the semantic data about the objects in action, we can obtain an internal representation of the action as motion codes. Here , the baseline visual feature extractor is Inflated 3D Convolutional neural network or I3D for short. The motion code prediction is combined with visual features to obtain a verb prediction.</a:t>
            </a:r>
          </a:p>
          <a:p>
            <a:endParaRPr lang="en-US" dirty="0"/>
          </a:p>
          <a:p>
            <a:r>
              <a:rPr lang="en-US" dirty="0"/>
              <a:t>In the figure, you could also see the second input to our model, which is the semantic data about the object-in-action. This branch is optional in our pipeline. We added this input to see how the model would react to the information about the objects being involved and whether it will find and leverage any correlations between objects and motion codes.</a:t>
            </a:r>
          </a:p>
        </p:txBody>
      </p:sp>
      <p:sp>
        <p:nvSpPr>
          <p:cNvPr id="4" name="Slide Number Placeholder 3"/>
          <p:cNvSpPr>
            <a:spLocks noGrp="1"/>
          </p:cNvSpPr>
          <p:nvPr>
            <p:ph type="sldNum" sz="quarter" idx="5"/>
          </p:nvPr>
        </p:nvSpPr>
        <p:spPr/>
        <p:txBody>
          <a:bodyPr/>
          <a:lstStyle/>
          <a:p>
            <a:pPr>
              <a:defRPr/>
            </a:pPr>
            <a:fld id="{B3D12D3D-C00C-4D79-A88F-0F37D14DA470}" type="slidenum">
              <a:rPr lang="en-US" smtClean="0"/>
              <a:pPr>
                <a:defRPr/>
              </a:pPr>
              <a:t>8</a:t>
            </a:fld>
            <a:endParaRPr lang="en-US"/>
          </a:p>
        </p:txBody>
      </p:sp>
    </p:spTree>
    <p:extLst>
      <p:ext uri="{BB962C8B-B14F-4D97-AF65-F5344CB8AC3E}">
        <p14:creationId xmlns:p14="http://schemas.microsoft.com/office/powerpoint/2010/main" val="905925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seconds</a:t>
            </a:r>
          </a:p>
          <a:p>
            <a:endParaRPr lang="en-US" dirty="0"/>
          </a:p>
          <a:p>
            <a:r>
              <a:rPr lang="en-US" dirty="0"/>
              <a:t>To extract latent visual features from the video, we use Inflated 3D </a:t>
            </a:r>
            <a:r>
              <a:rPr lang="en-US" dirty="0" err="1"/>
              <a:t>ConvNets</a:t>
            </a:r>
            <a:r>
              <a:rPr lang="en-US" dirty="0"/>
              <a:t>. This model demonstrated the state-of-the-art results in action recognition task for widely used datasets, including EPIC Kitchens dataset that we use in our experiments. The model was pre-trained on RGB and optical flow videos from the Kinetics dataset.</a:t>
            </a:r>
          </a:p>
          <a:p>
            <a:endParaRPr lang="en-US" dirty="0"/>
          </a:p>
          <a:p>
            <a:r>
              <a:rPr lang="en-US" dirty="0"/>
              <a:t>The object semantic features were extracted with Word2Vec model that was pre-trained on Google News dataset. If the object is represented with multiple words, we take average of the vectors of individual words.</a:t>
            </a:r>
          </a:p>
          <a:p>
            <a:endParaRPr lang="en-US" dirty="0"/>
          </a:p>
          <a:p>
            <a:r>
              <a:rPr lang="en-US" dirty="0"/>
              <a:t>When we use the semantic features, we combine them with visual features by concatenating 2 laten vectors.</a:t>
            </a:r>
          </a:p>
        </p:txBody>
      </p:sp>
      <p:sp>
        <p:nvSpPr>
          <p:cNvPr id="4" name="Slide Number Placeholder 3"/>
          <p:cNvSpPr>
            <a:spLocks noGrp="1"/>
          </p:cNvSpPr>
          <p:nvPr>
            <p:ph type="sldNum" sz="quarter" idx="5"/>
          </p:nvPr>
        </p:nvSpPr>
        <p:spPr/>
        <p:txBody>
          <a:bodyPr/>
          <a:lstStyle/>
          <a:p>
            <a:pPr>
              <a:defRPr/>
            </a:pPr>
            <a:fld id="{B3D12D3D-C00C-4D79-A88F-0F37D14DA470}" type="slidenum">
              <a:rPr lang="en-US" smtClean="0"/>
              <a:pPr>
                <a:defRPr/>
              </a:pPr>
              <a:t>9</a:t>
            </a:fld>
            <a:endParaRPr lang="en-US"/>
          </a:p>
        </p:txBody>
      </p:sp>
    </p:spTree>
    <p:extLst>
      <p:ext uri="{BB962C8B-B14F-4D97-AF65-F5344CB8AC3E}">
        <p14:creationId xmlns:p14="http://schemas.microsoft.com/office/powerpoint/2010/main" val="1487855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dirty="0"/>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Alibayev, Paulius and Sun · #ICPR2020</a:t>
            </a:r>
          </a:p>
        </p:txBody>
      </p:sp>
      <p:sp>
        <p:nvSpPr>
          <p:cNvPr id="6" name="Rectangle 6"/>
          <p:cNvSpPr>
            <a:spLocks noGrp="1" noChangeArrowheads="1"/>
          </p:cNvSpPr>
          <p:nvPr>
            <p:ph type="sldNum" sz="quarter" idx="12"/>
          </p:nvPr>
        </p:nvSpPr>
        <p:spPr>
          <a:ln/>
        </p:spPr>
        <p:txBody>
          <a:bodyPr/>
          <a:lstStyle>
            <a:lvl1pPr>
              <a:defRPr/>
            </a:lvl1pPr>
          </a:lstStyle>
          <a:p>
            <a:pPr>
              <a:defRPr/>
            </a:pPr>
            <a:fld id="{9294175B-754A-4480-B76B-12B033D9E623}" type="slidenum">
              <a:rPr lang="en-US" altLang="ja-JP"/>
              <a:pPr>
                <a:defRPr/>
              </a:pPr>
              <a:t>‹#›</a:t>
            </a:fld>
            <a:endParaRPr lang="en-US" altLang="ja-JP"/>
          </a:p>
        </p:txBody>
      </p:sp>
    </p:spTree>
    <p:extLst>
      <p:ext uri="{BB962C8B-B14F-4D97-AF65-F5344CB8AC3E}">
        <p14:creationId xmlns:p14="http://schemas.microsoft.com/office/powerpoint/2010/main" val="157190597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Alibayev, Paulius and Sun · #ICPR2020</a:t>
            </a:r>
          </a:p>
        </p:txBody>
      </p:sp>
      <p:sp>
        <p:nvSpPr>
          <p:cNvPr id="6" name="Rectangle 6"/>
          <p:cNvSpPr>
            <a:spLocks noGrp="1" noChangeArrowheads="1"/>
          </p:cNvSpPr>
          <p:nvPr>
            <p:ph type="sldNum" sz="quarter" idx="12"/>
          </p:nvPr>
        </p:nvSpPr>
        <p:spPr>
          <a:ln/>
        </p:spPr>
        <p:txBody>
          <a:bodyPr/>
          <a:lstStyle>
            <a:lvl1pPr>
              <a:defRPr/>
            </a:lvl1pPr>
          </a:lstStyle>
          <a:p>
            <a:pPr>
              <a:defRPr/>
            </a:pPr>
            <a:fld id="{152F4A21-3AF8-4711-8162-7598FFCC0B42}" type="slidenum">
              <a:rPr lang="en-US" altLang="ja-JP"/>
              <a:pPr>
                <a:defRPr/>
              </a:pPr>
              <a:t>‹#›</a:t>
            </a:fld>
            <a:endParaRPr lang="en-US" altLang="ja-JP"/>
          </a:p>
        </p:txBody>
      </p:sp>
    </p:spTree>
    <p:extLst>
      <p:ext uri="{BB962C8B-B14F-4D97-AF65-F5344CB8AC3E}">
        <p14:creationId xmlns:p14="http://schemas.microsoft.com/office/powerpoint/2010/main" val="324667039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914400" y="609600"/>
            <a:ext cx="75692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Alibayev, Paulius and Sun · #ICPR2020</a:t>
            </a:r>
          </a:p>
        </p:txBody>
      </p:sp>
      <p:sp>
        <p:nvSpPr>
          <p:cNvPr id="6" name="Rectangle 6"/>
          <p:cNvSpPr>
            <a:spLocks noGrp="1" noChangeArrowheads="1"/>
          </p:cNvSpPr>
          <p:nvPr>
            <p:ph type="sldNum" sz="quarter" idx="12"/>
          </p:nvPr>
        </p:nvSpPr>
        <p:spPr>
          <a:ln/>
        </p:spPr>
        <p:txBody>
          <a:bodyPr/>
          <a:lstStyle>
            <a:lvl1pPr>
              <a:defRPr/>
            </a:lvl1pPr>
          </a:lstStyle>
          <a:p>
            <a:pPr>
              <a:defRPr/>
            </a:pPr>
            <a:fld id="{EF453252-94E8-4679-9E69-3D94A7193510}" type="slidenum">
              <a:rPr lang="en-US" altLang="ja-JP"/>
              <a:pPr>
                <a:defRPr/>
              </a:pPr>
              <a:t>‹#›</a:t>
            </a:fld>
            <a:endParaRPr lang="en-US" altLang="ja-JP"/>
          </a:p>
        </p:txBody>
      </p:sp>
    </p:spTree>
    <p:extLst>
      <p:ext uri="{BB962C8B-B14F-4D97-AF65-F5344CB8AC3E}">
        <p14:creationId xmlns:p14="http://schemas.microsoft.com/office/powerpoint/2010/main" val="218642672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xfrm>
            <a:off x="695400" y="6376412"/>
            <a:ext cx="1224136" cy="324272"/>
          </a:xfrm>
          <a:ln/>
        </p:spPr>
        <p:txBody>
          <a:bodyPr/>
          <a:lstStyle>
            <a:lvl1pPr>
              <a:defRPr sz="1300"/>
            </a:lvl1pPr>
          </a:lstStyle>
          <a:p>
            <a:pPr>
              <a:defRPr/>
            </a:pPr>
            <a:endParaRPr lang="en-US" altLang="ja-JP" dirty="0"/>
          </a:p>
        </p:txBody>
      </p:sp>
      <p:sp>
        <p:nvSpPr>
          <p:cNvPr id="5" name="Rectangle 5"/>
          <p:cNvSpPr>
            <a:spLocks noGrp="1" noChangeArrowheads="1"/>
          </p:cNvSpPr>
          <p:nvPr>
            <p:ph type="ftr" sz="quarter" idx="11"/>
          </p:nvPr>
        </p:nvSpPr>
        <p:spPr>
          <a:xfrm>
            <a:off x="2135560" y="6381328"/>
            <a:ext cx="8064896" cy="324272"/>
          </a:xfrm>
          <a:ln/>
        </p:spPr>
        <p:txBody>
          <a:bodyPr/>
          <a:lstStyle>
            <a:lvl1pPr>
              <a:defRPr sz="1400"/>
            </a:lvl1pPr>
          </a:lstStyle>
          <a:p>
            <a:pPr>
              <a:defRPr/>
            </a:pPr>
            <a:r>
              <a:rPr lang="en-US" altLang="ja-JP" dirty="0"/>
              <a:t>Alibayev, Paulius and Sun · #ICPR2020</a:t>
            </a:r>
            <a:endParaRPr lang="en-US" altLang="ja-JP" sz="1400" dirty="0"/>
          </a:p>
        </p:txBody>
      </p:sp>
      <p:sp>
        <p:nvSpPr>
          <p:cNvPr id="6" name="Rectangle 6"/>
          <p:cNvSpPr>
            <a:spLocks noGrp="1" noChangeArrowheads="1"/>
          </p:cNvSpPr>
          <p:nvPr>
            <p:ph type="sldNum" sz="quarter" idx="12"/>
          </p:nvPr>
        </p:nvSpPr>
        <p:spPr>
          <a:xfrm>
            <a:off x="10416480" y="6381328"/>
            <a:ext cx="1080120" cy="319356"/>
          </a:xfrm>
          <a:ln/>
        </p:spPr>
        <p:txBody>
          <a:bodyPr/>
          <a:lstStyle>
            <a:lvl1pPr>
              <a:defRPr sz="1400"/>
            </a:lvl1pPr>
          </a:lstStyle>
          <a:p>
            <a:pPr>
              <a:defRPr/>
            </a:pPr>
            <a:fld id="{F9360E8E-BFDB-4CFB-92F7-78DEBDADF996}" type="slidenum">
              <a:rPr lang="en-US" altLang="ja-JP" smtClean="0"/>
              <a:pPr>
                <a:defRPr/>
              </a:pPr>
              <a:t>‹#›</a:t>
            </a:fld>
            <a:endParaRPr lang="en-US" altLang="ja-JP" dirty="0"/>
          </a:p>
        </p:txBody>
      </p:sp>
    </p:spTree>
    <p:extLst>
      <p:ext uri="{BB962C8B-B14F-4D97-AF65-F5344CB8AC3E}">
        <p14:creationId xmlns:p14="http://schemas.microsoft.com/office/powerpoint/2010/main" val="131782753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a:t>Alibayev, Paulius and Sun · #ICPR2020</a:t>
            </a:r>
          </a:p>
        </p:txBody>
      </p:sp>
      <p:sp>
        <p:nvSpPr>
          <p:cNvPr id="6" name="Rectangle 6"/>
          <p:cNvSpPr>
            <a:spLocks noGrp="1" noChangeArrowheads="1"/>
          </p:cNvSpPr>
          <p:nvPr>
            <p:ph type="sldNum" sz="quarter" idx="12"/>
          </p:nvPr>
        </p:nvSpPr>
        <p:spPr>
          <a:ln/>
        </p:spPr>
        <p:txBody>
          <a:bodyPr/>
          <a:lstStyle>
            <a:lvl1pPr>
              <a:defRPr/>
            </a:lvl1pPr>
          </a:lstStyle>
          <a:p>
            <a:pPr>
              <a:defRPr/>
            </a:pPr>
            <a:fld id="{B840A3E0-4DD4-4B18-8B48-4C209A78F6ED}" type="slidenum">
              <a:rPr lang="en-US" altLang="ja-JP"/>
              <a:pPr>
                <a:defRPr/>
              </a:pPr>
              <a:t>‹#›</a:t>
            </a:fld>
            <a:endParaRPr lang="en-US" altLang="ja-JP"/>
          </a:p>
        </p:txBody>
      </p:sp>
    </p:spTree>
    <p:extLst>
      <p:ext uri="{BB962C8B-B14F-4D97-AF65-F5344CB8AC3E}">
        <p14:creationId xmlns:p14="http://schemas.microsoft.com/office/powerpoint/2010/main" val="421452253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Alibayev, Paulius and Sun · #ICPR2020</a:t>
            </a:r>
          </a:p>
        </p:txBody>
      </p:sp>
      <p:sp>
        <p:nvSpPr>
          <p:cNvPr id="7" name="Rectangle 6"/>
          <p:cNvSpPr>
            <a:spLocks noGrp="1" noChangeArrowheads="1"/>
          </p:cNvSpPr>
          <p:nvPr>
            <p:ph type="sldNum" sz="quarter" idx="12"/>
          </p:nvPr>
        </p:nvSpPr>
        <p:spPr>
          <a:ln/>
        </p:spPr>
        <p:txBody>
          <a:bodyPr/>
          <a:lstStyle>
            <a:lvl1pPr>
              <a:defRPr/>
            </a:lvl1pPr>
          </a:lstStyle>
          <a:p>
            <a:pPr>
              <a:defRPr/>
            </a:pPr>
            <a:fld id="{E860E477-3A4D-4F4A-80E0-5DC0DB2C0DD5}" type="slidenum">
              <a:rPr lang="en-US" altLang="ja-JP"/>
              <a:pPr>
                <a:defRPr/>
              </a:pPr>
              <a:t>‹#›</a:t>
            </a:fld>
            <a:endParaRPr lang="en-US" altLang="ja-JP"/>
          </a:p>
        </p:txBody>
      </p:sp>
    </p:spTree>
    <p:extLst>
      <p:ext uri="{BB962C8B-B14F-4D97-AF65-F5344CB8AC3E}">
        <p14:creationId xmlns:p14="http://schemas.microsoft.com/office/powerpoint/2010/main" val="277366916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a:t>Alibayev, Paulius and Sun · #ICPR2020</a:t>
            </a:r>
          </a:p>
        </p:txBody>
      </p:sp>
      <p:sp>
        <p:nvSpPr>
          <p:cNvPr id="9" name="Rectangle 6"/>
          <p:cNvSpPr>
            <a:spLocks noGrp="1" noChangeArrowheads="1"/>
          </p:cNvSpPr>
          <p:nvPr>
            <p:ph type="sldNum" sz="quarter" idx="12"/>
          </p:nvPr>
        </p:nvSpPr>
        <p:spPr>
          <a:ln/>
        </p:spPr>
        <p:txBody>
          <a:bodyPr/>
          <a:lstStyle>
            <a:lvl1pPr>
              <a:defRPr/>
            </a:lvl1pPr>
          </a:lstStyle>
          <a:p>
            <a:pPr>
              <a:defRPr/>
            </a:pPr>
            <a:fld id="{ADB5BDE5-DFC0-4F54-9183-D9B63FF1B0FB}" type="slidenum">
              <a:rPr lang="en-US" altLang="ja-JP"/>
              <a:pPr>
                <a:defRPr/>
              </a:pPr>
              <a:t>‹#›</a:t>
            </a:fld>
            <a:endParaRPr lang="en-US" altLang="ja-JP"/>
          </a:p>
        </p:txBody>
      </p:sp>
    </p:spTree>
    <p:extLst>
      <p:ext uri="{BB962C8B-B14F-4D97-AF65-F5344CB8AC3E}">
        <p14:creationId xmlns:p14="http://schemas.microsoft.com/office/powerpoint/2010/main" val="218883470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a:t>Alibayev, Paulius and Sun · #ICPR2020</a:t>
            </a:r>
          </a:p>
        </p:txBody>
      </p:sp>
      <p:sp>
        <p:nvSpPr>
          <p:cNvPr id="5" name="Rectangle 6"/>
          <p:cNvSpPr>
            <a:spLocks noGrp="1" noChangeArrowheads="1"/>
          </p:cNvSpPr>
          <p:nvPr>
            <p:ph type="sldNum" sz="quarter" idx="12"/>
          </p:nvPr>
        </p:nvSpPr>
        <p:spPr>
          <a:ln/>
        </p:spPr>
        <p:txBody>
          <a:bodyPr/>
          <a:lstStyle>
            <a:lvl1pPr>
              <a:defRPr/>
            </a:lvl1pPr>
          </a:lstStyle>
          <a:p>
            <a:pPr>
              <a:defRPr/>
            </a:pPr>
            <a:fld id="{8D133337-CD46-493B-BC28-750659083739}" type="slidenum">
              <a:rPr lang="en-US" altLang="ja-JP"/>
              <a:pPr>
                <a:defRPr/>
              </a:pPr>
              <a:t>‹#›</a:t>
            </a:fld>
            <a:endParaRPr lang="en-US" altLang="ja-JP"/>
          </a:p>
        </p:txBody>
      </p:sp>
    </p:spTree>
    <p:extLst>
      <p:ext uri="{BB962C8B-B14F-4D97-AF65-F5344CB8AC3E}">
        <p14:creationId xmlns:p14="http://schemas.microsoft.com/office/powerpoint/2010/main" val="250319520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a:t>Alibayev, Paulius and Sun · #ICPR2020</a:t>
            </a:r>
          </a:p>
        </p:txBody>
      </p:sp>
      <p:sp>
        <p:nvSpPr>
          <p:cNvPr id="4" name="Rectangle 6"/>
          <p:cNvSpPr>
            <a:spLocks noGrp="1" noChangeArrowheads="1"/>
          </p:cNvSpPr>
          <p:nvPr>
            <p:ph type="sldNum" sz="quarter" idx="12"/>
          </p:nvPr>
        </p:nvSpPr>
        <p:spPr>
          <a:ln/>
        </p:spPr>
        <p:txBody>
          <a:bodyPr/>
          <a:lstStyle>
            <a:lvl1pPr>
              <a:defRPr/>
            </a:lvl1pPr>
          </a:lstStyle>
          <a:p>
            <a:pPr>
              <a:defRPr/>
            </a:pPr>
            <a:fld id="{8E026077-80E6-44A6-8149-D366538AE361}" type="slidenum">
              <a:rPr lang="en-US" altLang="ja-JP"/>
              <a:pPr>
                <a:defRPr/>
              </a:pPr>
              <a:t>‹#›</a:t>
            </a:fld>
            <a:endParaRPr lang="en-US" altLang="ja-JP"/>
          </a:p>
        </p:txBody>
      </p:sp>
    </p:spTree>
    <p:extLst>
      <p:ext uri="{BB962C8B-B14F-4D97-AF65-F5344CB8AC3E}">
        <p14:creationId xmlns:p14="http://schemas.microsoft.com/office/powerpoint/2010/main" val="99479524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Alibayev, Paulius and Sun · #ICPR2020</a:t>
            </a:r>
          </a:p>
        </p:txBody>
      </p:sp>
      <p:sp>
        <p:nvSpPr>
          <p:cNvPr id="7" name="Rectangle 6"/>
          <p:cNvSpPr>
            <a:spLocks noGrp="1" noChangeArrowheads="1"/>
          </p:cNvSpPr>
          <p:nvPr>
            <p:ph type="sldNum" sz="quarter" idx="12"/>
          </p:nvPr>
        </p:nvSpPr>
        <p:spPr>
          <a:ln/>
        </p:spPr>
        <p:txBody>
          <a:bodyPr/>
          <a:lstStyle>
            <a:lvl1pPr>
              <a:defRPr/>
            </a:lvl1pPr>
          </a:lstStyle>
          <a:p>
            <a:pPr>
              <a:defRPr/>
            </a:pPr>
            <a:fld id="{65B5E9A5-BF39-4144-9B20-2C2FCEA13FD9}" type="slidenum">
              <a:rPr lang="en-US" altLang="ja-JP"/>
              <a:pPr>
                <a:defRPr/>
              </a:pPr>
              <a:t>‹#›</a:t>
            </a:fld>
            <a:endParaRPr lang="en-US" altLang="ja-JP"/>
          </a:p>
        </p:txBody>
      </p:sp>
    </p:spTree>
    <p:extLst>
      <p:ext uri="{BB962C8B-B14F-4D97-AF65-F5344CB8AC3E}">
        <p14:creationId xmlns:p14="http://schemas.microsoft.com/office/powerpoint/2010/main" val="1977396274"/>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a:t>Alibayev, Paulius and Sun · #ICPR2020</a:t>
            </a:r>
          </a:p>
        </p:txBody>
      </p:sp>
      <p:sp>
        <p:nvSpPr>
          <p:cNvPr id="7" name="Rectangle 6"/>
          <p:cNvSpPr>
            <a:spLocks noGrp="1" noChangeArrowheads="1"/>
          </p:cNvSpPr>
          <p:nvPr>
            <p:ph type="sldNum" sz="quarter" idx="12"/>
          </p:nvPr>
        </p:nvSpPr>
        <p:spPr>
          <a:ln/>
        </p:spPr>
        <p:txBody>
          <a:bodyPr/>
          <a:lstStyle>
            <a:lvl1pPr>
              <a:defRPr/>
            </a:lvl1pPr>
          </a:lstStyle>
          <a:p>
            <a:pPr>
              <a:defRPr/>
            </a:pPr>
            <a:fld id="{6664553D-0177-49C3-8241-DA4FEA96264A}" type="slidenum">
              <a:rPr lang="en-US" altLang="ja-JP"/>
              <a:pPr>
                <a:defRPr/>
              </a:pPr>
              <a:t>‹#›</a:t>
            </a:fld>
            <a:endParaRPr lang="en-US" altLang="ja-JP"/>
          </a:p>
        </p:txBody>
      </p:sp>
    </p:spTree>
    <p:extLst>
      <p:ext uri="{BB962C8B-B14F-4D97-AF65-F5344CB8AC3E}">
        <p14:creationId xmlns:p14="http://schemas.microsoft.com/office/powerpoint/2010/main" val="48466098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95400" y="152400"/>
            <a:ext cx="10801200" cy="126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dirty="0"/>
              <a:t>Click to edit Master title style</a:t>
            </a:r>
          </a:p>
        </p:txBody>
      </p:sp>
      <p:sp>
        <p:nvSpPr>
          <p:cNvPr id="1027" name="Rectangle 3"/>
          <p:cNvSpPr>
            <a:spLocks noGrp="1" noChangeArrowheads="1"/>
          </p:cNvSpPr>
          <p:nvPr>
            <p:ph type="body" idx="1"/>
          </p:nvPr>
        </p:nvSpPr>
        <p:spPr bwMode="auto">
          <a:xfrm>
            <a:off x="699439" y="1628800"/>
            <a:ext cx="10801200" cy="440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028" name="Rectangle 4"/>
          <p:cNvSpPr>
            <a:spLocks noGrp="1" noChangeArrowheads="1"/>
          </p:cNvSpPr>
          <p:nvPr>
            <p:ph type="dt" sz="half" idx="2"/>
          </p:nvPr>
        </p:nvSpPr>
        <p:spPr bwMode="auto">
          <a:xfrm>
            <a:off x="695400" y="6243484"/>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j-lt"/>
                <a:ea typeface="MS PGothic" panose="020B0600070205080204" pitchFamily="34" charset="-128"/>
              </a:defRPr>
            </a:lvl1pPr>
          </a:lstStyle>
          <a:p>
            <a:pPr>
              <a:defRPr/>
            </a:pPr>
            <a:endParaRPr lang="en-US" altLang="ja-JP" dirty="0"/>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j-lt"/>
                <a:ea typeface="MS PGothic" panose="020B0600070205080204" pitchFamily="34" charset="-128"/>
              </a:defRPr>
            </a:lvl1pPr>
          </a:lstStyle>
          <a:p>
            <a:pPr>
              <a:defRPr/>
            </a:pPr>
            <a:r>
              <a:rPr lang="en-US" altLang="ja-JP" dirty="0"/>
              <a:t>Alibayev, Paulius and Sun · #ICPR2020</a:t>
            </a:r>
          </a:p>
        </p:txBody>
      </p:sp>
      <p:sp>
        <p:nvSpPr>
          <p:cNvPr id="1030" name="Rectangle 6"/>
          <p:cNvSpPr>
            <a:spLocks noGrp="1" noChangeArrowheads="1"/>
          </p:cNvSpPr>
          <p:nvPr>
            <p:ph type="sldNum" sz="quarter" idx="4"/>
          </p:nvPr>
        </p:nvSpPr>
        <p:spPr bwMode="auto">
          <a:xfrm>
            <a:off x="8956600" y="6243484"/>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mj-lt"/>
                <a:ea typeface="MS PGothic" panose="020B0600070205080204" pitchFamily="34" charset="-128"/>
              </a:defRPr>
            </a:lvl1pPr>
          </a:lstStyle>
          <a:p>
            <a:pPr>
              <a:defRPr/>
            </a:pPr>
            <a:fld id="{773CC4F0-5CB8-40FC-8AF7-13B2D1CAEC44}"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hf hdr="0" dt="0"/>
  <p:txStyles>
    <p:titleStyle>
      <a:lvl1pPr algn="ctr" rtl="0" eaLnBrk="0" fontAlgn="base" hangingPunct="0">
        <a:spcBef>
          <a:spcPct val="0"/>
        </a:spcBef>
        <a:spcAft>
          <a:spcPct val="0"/>
        </a:spcAft>
        <a:defRPr kumimoji="1" sz="4400">
          <a:solidFill>
            <a:schemeClr val="tx2"/>
          </a:solidFill>
          <a:latin typeface="+mj-lt"/>
          <a:ea typeface="MS PGothic" panose="020B0600070205080204" pitchFamily="34" charset="-128"/>
          <a:cs typeface="Libre Franklin Light" panose="00000400000000000000" pitchFamily="2" charset="0"/>
        </a:defRPr>
      </a:lvl1pPr>
      <a:lvl2pPr algn="ctr" rtl="0" eaLnBrk="0" fontAlgn="base" hangingPunct="0">
        <a:spcBef>
          <a:spcPct val="0"/>
        </a:spcBef>
        <a:spcAft>
          <a:spcPct val="0"/>
        </a:spcAft>
        <a:defRPr kumimoji="1" sz="4400">
          <a:solidFill>
            <a:schemeClr val="tx2"/>
          </a:solidFill>
          <a:latin typeface="Arial" charset="0"/>
          <a:ea typeface="MS PGothic" panose="020B0600070205080204" pitchFamily="34" charset="-128"/>
          <a:cs typeface="MS PGothic" panose="020B0600070205080204" pitchFamily="34" charset="-128"/>
        </a:defRPr>
      </a:lvl2pPr>
      <a:lvl3pPr algn="ctr" rtl="0" eaLnBrk="0" fontAlgn="base" hangingPunct="0">
        <a:spcBef>
          <a:spcPct val="0"/>
        </a:spcBef>
        <a:spcAft>
          <a:spcPct val="0"/>
        </a:spcAft>
        <a:defRPr kumimoji="1" sz="4400">
          <a:solidFill>
            <a:schemeClr val="tx2"/>
          </a:solidFill>
          <a:latin typeface="Arial" charset="0"/>
          <a:ea typeface="MS PGothic" panose="020B0600070205080204" pitchFamily="34" charset="-128"/>
          <a:cs typeface="MS PGothic" panose="020B0600070205080204" pitchFamily="34" charset="-128"/>
        </a:defRPr>
      </a:lvl3pPr>
      <a:lvl4pPr algn="ctr" rtl="0" eaLnBrk="0" fontAlgn="base" hangingPunct="0">
        <a:spcBef>
          <a:spcPct val="0"/>
        </a:spcBef>
        <a:spcAft>
          <a:spcPct val="0"/>
        </a:spcAft>
        <a:defRPr kumimoji="1" sz="4400">
          <a:solidFill>
            <a:schemeClr val="tx2"/>
          </a:solidFill>
          <a:latin typeface="Arial" charset="0"/>
          <a:ea typeface="MS PGothic" panose="020B0600070205080204" pitchFamily="34" charset="-128"/>
          <a:cs typeface="MS PGothic" panose="020B0600070205080204" pitchFamily="34" charset="-128"/>
        </a:defRPr>
      </a:lvl4pPr>
      <a:lvl5pPr algn="ctr" rtl="0" eaLnBrk="0" fontAlgn="base" hangingPunct="0">
        <a:spcBef>
          <a:spcPct val="0"/>
        </a:spcBef>
        <a:spcAft>
          <a:spcPct val="0"/>
        </a:spcAft>
        <a:defRPr kumimoji="1" sz="4400">
          <a:solidFill>
            <a:schemeClr val="tx2"/>
          </a:solidFill>
          <a:latin typeface="Arial" charset="0"/>
          <a:ea typeface="MS PGothic" panose="020B0600070205080204" pitchFamily="34" charset="-128"/>
          <a:cs typeface="MS PGothic" panose="020B0600070205080204" pitchFamily="34"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ts val="600"/>
        </a:spcBef>
        <a:spcAft>
          <a:spcPts val="600"/>
        </a:spcAft>
        <a:buFont typeface="Wingdings" panose="05000000000000000000" pitchFamily="2" charset="2"/>
        <a:buChar char="§"/>
        <a:defRPr kumimoji="1" sz="2800">
          <a:solidFill>
            <a:schemeClr val="tx1"/>
          </a:solidFill>
          <a:latin typeface="+mn-lt"/>
          <a:ea typeface="MS PGothic" panose="020B0600070205080204" pitchFamily="34" charset="-128"/>
          <a:cs typeface="Libre Franklin" panose="00000500000000000000" pitchFamily="2" charset="0"/>
        </a:defRPr>
      </a:lvl1pPr>
      <a:lvl2pPr marL="742950" indent="-285750" algn="l" rtl="0" eaLnBrk="0" fontAlgn="base" hangingPunct="0">
        <a:spcBef>
          <a:spcPts val="600"/>
        </a:spcBef>
        <a:spcAft>
          <a:spcPts val="600"/>
        </a:spcAft>
        <a:buFont typeface="Wingdings" panose="05000000000000000000" pitchFamily="2" charset="2"/>
        <a:buChar char="§"/>
        <a:defRPr kumimoji="1" sz="2400">
          <a:solidFill>
            <a:schemeClr val="tx1"/>
          </a:solidFill>
          <a:latin typeface="+mn-lt"/>
          <a:ea typeface="MS PGothic" panose="020B0600070205080204" pitchFamily="34" charset="-128"/>
        </a:defRPr>
      </a:lvl2pPr>
      <a:lvl3pPr marL="1257300" indent="-342900" algn="l" rtl="0" eaLnBrk="0" fontAlgn="base" hangingPunct="0">
        <a:spcBef>
          <a:spcPts val="600"/>
        </a:spcBef>
        <a:spcAft>
          <a:spcPts val="600"/>
        </a:spcAft>
        <a:buFont typeface="Open Sans" panose="020B0606030504020204" pitchFamily="34" charset="0"/>
        <a:buChar char="–"/>
        <a:defRPr kumimoji="1" sz="2000">
          <a:solidFill>
            <a:schemeClr val="tx1"/>
          </a:solidFill>
          <a:latin typeface="+mn-lt"/>
          <a:ea typeface="MS PGothic" panose="020B0600070205080204" pitchFamily="34" charset="-128"/>
        </a:defRPr>
      </a:lvl3pPr>
      <a:lvl4pPr marL="1600200" indent="-228600" algn="l" rtl="0" eaLnBrk="0" fontAlgn="base" hangingPunct="0">
        <a:spcBef>
          <a:spcPts val="600"/>
        </a:spcBef>
        <a:spcAft>
          <a:spcPts val="600"/>
        </a:spcAft>
        <a:buChar char="–"/>
        <a:defRPr kumimoji="1" sz="2000">
          <a:solidFill>
            <a:schemeClr val="tx1"/>
          </a:solidFill>
          <a:latin typeface="+mn-lt"/>
          <a:ea typeface="MS PGothic" panose="020B0600070205080204" pitchFamily="34" charset="-128"/>
        </a:defRPr>
      </a:lvl4pPr>
      <a:lvl5pPr marL="2057400" indent="-228600" algn="l" rtl="0" eaLnBrk="0" fontAlgn="base" hangingPunct="0">
        <a:spcBef>
          <a:spcPts val="600"/>
        </a:spcBef>
        <a:spcAft>
          <a:spcPts val="600"/>
        </a:spcAft>
        <a:buChar char="»"/>
        <a:defRPr kumimoji="1"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6.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audio" Target="../media/media13.m4a"/><Relationship Id="rId7" Type="http://schemas.openxmlformats.org/officeDocument/2006/relationships/image" Target="../media/image6.png"/><Relationship Id="rId2" Type="http://schemas.microsoft.com/office/2007/relationships/media" Target="../media/media13.m4a"/><Relationship Id="rId1" Type="http://schemas.openxmlformats.org/officeDocument/2006/relationships/tags" Target="../tags/tag8.xml"/><Relationship Id="rId6" Type="http://schemas.openxmlformats.org/officeDocument/2006/relationships/image" Target="../media/image14.pn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6.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hyperlink" Target="mailto:david.paulius@tum.de" TargetMode="External"/><Relationship Id="rId13" Type="http://schemas.openxmlformats.org/officeDocument/2006/relationships/image" Target="../media/image2.png"/><Relationship Id="rId3" Type="http://schemas.openxmlformats.org/officeDocument/2006/relationships/audio" Target="../media/media15.m4a"/><Relationship Id="rId7" Type="http://schemas.openxmlformats.org/officeDocument/2006/relationships/hyperlink" Target="mailto:alibayevm96@gmail.com" TargetMode="External"/><Relationship Id="rId12" Type="http://schemas.openxmlformats.org/officeDocument/2006/relationships/image" Target="../media/image1.png"/><Relationship Id="rId2" Type="http://schemas.microsoft.com/office/2007/relationships/media" Target="../media/media15.m4a"/><Relationship Id="rId1" Type="http://schemas.openxmlformats.org/officeDocument/2006/relationships/tags" Target="../tags/tag9.xml"/><Relationship Id="rId6" Type="http://schemas.openxmlformats.org/officeDocument/2006/relationships/hyperlink" Target="mailto:yusun@usf.edu" TargetMode="External"/><Relationship Id="rId11" Type="http://schemas.openxmlformats.org/officeDocument/2006/relationships/image" Target="../media/image4.png"/><Relationship Id="rId5" Type="http://schemas.openxmlformats.org/officeDocument/2006/relationships/notesSlide" Target="../notesSlides/notesSlide15.xml"/><Relationship Id="rId1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slideLayout" Target="../slideLayouts/slideLayout1.xml"/><Relationship Id="rId9" Type="http://schemas.openxmlformats.org/officeDocument/2006/relationships/hyperlink" Target="https://www.rpal.cse.usf.edu/" TargetMode="External"/><Relationship Id="rId1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7" Type="http://schemas.openxmlformats.org/officeDocument/2006/relationships/image" Target="../media/image6.png"/><Relationship Id="rId2" Type="http://schemas.microsoft.com/office/2007/relationships/media" Target="../media/media6.m4a"/><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media7.m4a"/><Relationship Id="rId7" Type="http://schemas.openxmlformats.org/officeDocument/2006/relationships/image" Target="../media/image9.png"/><Relationship Id="rId2" Type="http://schemas.microsoft.com/office/2007/relationships/media" Target="../media/media7.m4a"/><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notesSlide" Target="../notesSlides/notesSlide7.xml"/><Relationship Id="rId4" Type="http://schemas.openxmlformats.org/officeDocument/2006/relationships/slideLayout" Target="../slideLayouts/slideLayout2.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7" Type="http://schemas.openxmlformats.org/officeDocument/2006/relationships/image" Target="../media/image6.png"/><Relationship Id="rId2" Type="http://schemas.microsoft.com/office/2007/relationships/media" Target="../media/media8.m4a"/><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6.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914400" y="404664"/>
            <a:ext cx="10363200" cy="1470025"/>
          </a:xfrm>
        </p:spPr>
        <p:txBody>
          <a:bodyPr/>
          <a:lstStyle/>
          <a:p>
            <a:r>
              <a:rPr kumimoji="0" lang="en-US" altLang="ja-JP" sz="4000" dirty="0">
                <a:ea typeface="PMingLiU" panose="02020500000000000000" pitchFamily="18" charset="-120"/>
              </a:rPr>
              <a:t>Developing Motion Code Embedding for Action Recognition in Videos</a:t>
            </a:r>
            <a:endParaRPr lang="en-US" altLang="en-US" sz="4000" dirty="0"/>
          </a:p>
        </p:txBody>
      </p:sp>
      <p:sp>
        <p:nvSpPr>
          <p:cNvPr id="4099" name="Subtitle 2"/>
          <p:cNvSpPr>
            <a:spLocks noGrp="1"/>
          </p:cNvSpPr>
          <p:nvPr>
            <p:ph type="subTitle" idx="1"/>
          </p:nvPr>
        </p:nvSpPr>
        <p:spPr>
          <a:xfrm>
            <a:off x="660884" y="1916832"/>
            <a:ext cx="10870232" cy="1752600"/>
          </a:xfrm>
        </p:spPr>
        <p:txBody>
          <a:bodyPr/>
          <a:lstStyle/>
          <a:p>
            <a:pPr>
              <a:spcBef>
                <a:spcPct val="0"/>
              </a:spcBef>
            </a:pPr>
            <a:r>
              <a:rPr kumimoji="0" lang="en-US" altLang="ja-JP" sz="1800" u="sng" dirty="0">
                <a:solidFill>
                  <a:srgbClr val="000000"/>
                </a:solidFill>
                <a:ea typeface="PMingLiU" panose="02020500000000000000" pitchFamily="18" charset="-120"/>
              </a:rPr>
              <a:t>25th International Conference on Pattern Recognition (ICPR) – Milan, Italy</a:t>
            </a:r>
          </a:p>
          <a:p>
            <a:pPr>
              <a:spcBef>
                <a:spcPct val="0"/>
              </a:spcBef>
            </a:pPr>
            <a:endParaRPr kumimoji="0" lang="en-AU" altLang="ja-JP" sz="2800" u="sng" dirty="0">
              <a:solidFill>
                <a:srgbClr val="000000"/>
              </a:solidFill>
              <a:ea typeface="PMingLiU" panose="02020500000000000000" pitchFamily="18" charset="-120"/>
            </a:endParaRPr>
          </a:p>
          <a:p>
            <a:pPr>
              <a:spcBef>
                <a:spcPct val="0"/>
              </a:spcBef>
            </a:pPr>
            <a:endParaRPr kumimoji="0" lang="en-AU" altLang="ja-JP" sz="2000" u="sng" dirty="0">
              <a:solidFill>
                <a:srgbClr val="000000"/>
              </a:solidFill>
              <a:ea typeface="PMingLiU" panose="02020500000000000000" pitchFamily="18" charset="-120"/>
            </a:endParaRPr>
          </a:p>
          <a:p>
            <a:pPr>
              <a:spcBef>
                <a:spcPct val="0"/>
              </a:spcBef>
            </a:pPr>
            <a:endParaRPr kumimoji="0" lang="en-AU" altLang="ja-JP" sz="2800" dirty="0">
              <a:solidFill>
                <a:srgbClr val="000000"/>
              </a:solidFill>
              <a:ea typeface="PMingLiU" panose="02020500000000000000" pitchFamily="18" charset="-120"/>
            </a:endParaRPr>
          </a:p>
          <a:p>
            <a:pPr>
              <a:spcBef>
                <a:spcPct val="0"/>
              </a:spcBef>
            </a:pPr>
            <a:endParaRPr kumimoji="0" lang="en-AU" altLang="ja-JP" dirty="0">
              <a:solidFill>
                <a:srgbClr val="000000"/>
              </a:solidFill>
              <a:ea typeface="PMingLiU" panose="02020500000000000000" pitchFamily="18" charset="-120"/>
            </a:endParaRPr>
          </a:p>
          <a:p>
            <a:pPr>
              <a:spcBef>
                <a:spcPct val="0"/>
              </a:spcBef>
            </a:pPr>
            <a:endParaRPr kumimoji="0" lang="en-AU" altLang="ja-JP" sz="2800" dirty="0">
              <a:solidFill>
                <a:srgbClr val="000000"/>
              </a:solidFill>
              <a:ea typeface="PMingLiU" panose="02020500000000000000" pitchFamily="18" charset="-120"/>
            </a:endParaRPr>
          </a:p>
          <a:p>
            <a:pPr>
              <a:spcBef>
                <a:spcPct val="0"/>
              </a:spcBef>
            </a:pPr>
            <a:r>
              <a:rPr kumimoji="0" lang="en-AU" altLang="ja-JP" sz="2600" dirty="0">
                <a:solidFill>
                  <a:srgbClr val="000000"/>
                </a:solidFill>
                <a:ea typeface="PMingLiU" panose="02020500000000000000" pitchFamily="18" charset="-120"/>
              </a:rPr>
              <a:t>Maxat Alibayev, </a:t>
            </a:r>
            <a:r>
              <a:rPr kumimoji="0" lang="en-AU" altLang="ja-JP" sz="2600" u="sng" dirty="0">
                <a:solidFill>
                  <a:srgbClr val="000000"/>
                </a:solidFill>
                <a:ea typeface="PMingLiU" panose="02020500000000000000" pitchFamily="18" charset="-120"/>
              </a:rPr>
              <a:t>David Paulius</a:t>
            </a:r>
            <a:r>
              <a:rPr kumimoji="0" lang="en-AU" altLang="ja-JP" sz="2600" dirty="0">
                <a:solidFill>
                  <a:srgbClr val="000000"/>
                </a:solidFill>
                <a:ea typeface="PMingLiU" panose="02020500000000000000" pitchFamily="18" charset="-120"/>
              </a:rPr>
              <a:t>, and </a:t>
            </a:r>
            <a:r>
              <a:rPr kumimoji="0" lang="en-AU" altLang="ja-JP" sz="2600" dirty="0">
                <a:solidFill>
                  <a:schemeClr val="tx2"/>
                </a:solidFill>
                <a:ea typeface="PMingLiU" panose="02020500000000000000" pitchFamily="18" charset="-120"/>
              </a:rPr>
              <a:t>Yu Sun</a:t>
            </a:r>
          </a:p>
          <a:p>
            <a:pPr>
              <a:spcBef>
                <a:spcPct val="0"/>
              </a:spcBef>
            </a:pPr>
            <a:r>
              <a:rPr kumimoji="0" lang="en-029" altLang="ja-JP" sz="1600" i="1" dirty="0">
                <a:solidFill>
                  <a:schemeClr val="tx2"/>
                </a:solidFill>
                <a:ea typeface="PMingLiU" panose="02020500000000000000" pitchFamily="18" charset="-120"/>
              </a:rPr>
              <a:t>Department</a:t>
            </a:r>
            <a:r>
              <a:rPr kumimoji="0" lang="es-ES" altLang="ja-JP" sz="1600" i="1" dirty="0">
                <a:solidFill>
                  <a:schemeClr val="tx2"/>
                </a:solidFill>
                <a:ea typeface="PMingLiU" panose="02020500000000000000" pitchFamily="18" charset="-120"/>
              </a:rPr>
              <a:t> </a:t>
            </a:r>
            <a:r>
              <a:rPr kumimoji="0" lang="en-029" altLang="ja-JP" sz="1600" i="1" dirty="0">
                <a:solidFill>
                  <a:schemeClr val="tx2"/>
                </a:solidFill>
                <a:ea typeface="PMingLiU" panose="02020500000000000000" pitchFamily="18" charset="-120"/>
              </a:rPr>
              <a:t>of</a:t>
            </a:r>
            <a:r>
              <a:rPr kumimoji="0" lang="es-ES" altLang="ja-JP" sz="1600" i="1" dirty="0">
                <a:solidFill>
                  <a:schemeClr val="tx2"/>
                </a:solidFill>
                <a:ea typeface="PMingLiU" panose="02020500000000000000" pitchFamily="18" charset="-120"/>
              </a:rPr>
              <a:t> </a:t>
            </a:r>
            <a:r>
              <a:rPr kumimoji="0" lang="en-029" altLang="ja-JP" sz="1600" i="1" dirty="0">
                <a:solidFill>
                  <a:schemeClr val="tx2"/>
                </a:solidFill>
                <a:ea typeface="PMingLiU" panose="02020500000000000000" pitchFamily="18" charset="-120"/>
              </a:rPr>
              <a:t>Computer</a:t>
            </a:r>
            <a:r>
              <a:rPr kumimoji="0" lang="es-ES" altLang="ja-JP" sz="1600" i="1" dirty="0">
                <a:solidFill>
                  <a:schemeClr val="tx2"/>
                </a:solidFill>
                <a:ea typeface="PMingLiU" panose="02020500000000000000" pitchFamily="18" charset="-120"/>
              </a:rPr>
              <a:t> </a:t>
            </a:r>
            <a:r>
              <a:rPr kumimoji="0" lang="en-029" altLang="ja-JP" sz="1600" i="1" dirty="0">
                <a:solidFill>
                  <a:schemeClr val="tx2"/>
                </a:solidFill>
                <a:ea typeface="PMingLiU" panose="02020500000000000000" pitchFamily="18" charset="-120"/>
              </a:rPr>
              <a:t>Science</a:t>
            </a:r>
            <a:r>
              <a:rPr kumimoji="0" lang="es-ES" altLang="ja-JP" sz="1600" i="1" dirty="0">
                <a:solidFill>
                  <a:schemeClr val="tx2"/>
                </a:solidFill>
                <a:ea typeface="PMingLiU" panose="02020500000000000000" pitchFamily="18" charset="-120"/>
              </a:rPr>
              <a:t> &amp; </a:t>
            </a:r>
            <a:r>
              <a:rPr kumimoji="0" lang="en-029" altLang="ja-JP" sz="1600" i="1" dirty="0">
                <a:solidFill>
                  <a:schemeClr val="tx2"/>
                </a:solidFill>
                <a:ea typeface="PMingLiU" panose="02020500000000000000" pitchFamily="18" charset="-120"/>
              </a:rPr>
              <a:t>Engineering</a:t>
            </a:r>
            <a:r>
              <a:rPr kumimoji="0" lang="es-ES" altLang="ja-JP" sz="1600" i="1" dirty="0">
                <a:solidFill>
                  <a:schemeClr val="tx2"/>
                </a:solidFill>
                <a:ea typeface="PMingLiU" panose="02020500000000000000" pitchFamily="18" charset="-120"/>
              </a:rPr>
              <a:t>,</a:t>
            </a:r>
            <a:r>
              <a:rPr kumimoji="0" lang="en-029" altLang="ja-JP" sz="1600" i="1" dirty="0">
                <a:solidFill>
                  <a:schemeClr val="tx2"/>
                </a:solidFill>
                <a:ea typeface="PMingLiU" panose="02020500000000000000" pitchFamily="18" charset="-120"/>
              </a:rPr>
              <a:t>University</a:t>
            </a:r>
            <a:r>
              <a:rPr kumimoji="0" lang="es-ES" altLang="ja-JP" sz="1600" i="1" dirty="0">
                <a:solidFill>
                  <a:schemeClr val="tx2"/>
                </a:solidFill>
                <a:ea typeface="PMingLiU" panose="02020500000000000000" pitchFamily="18" charset="-120"/>
              </a:rPr>
              <a:t> </a:t>
            </a:r>
            <a:r>
              <a:rPr kumimoji="0" lang="en-029" altLang="ja-JP" sz="1600" i="1" dirty="0">
                <a:solidFill>
                  <a:schemeClr val="tx2"/>
                </a:solidFill>
                <a:ea typeface="PMingLiU" panose="02020500000000000000" pitchFamily="18" charset="-120"/>
              </a:rPr>
              <a:t>of</a:t>
            </a:r>
            <a:r>
              <a:rPr kumimoji="0" lang="es-ES" altLang="ja-JP" sz="1600" i="1" dirty="0">
                <a:solidFill>
                  <a:schemeClr val="tx2"/>
                </a:solidFill>
                <a:ea typeface="PMingLiU" panose="02020500000000000000" pitchFamily="18" charset="-120"/>
              </a:rPr>
              <a:t> South Florida, Tampa, Florida,</a:t>
            </a:r>
            <a:r>
              <a:rPr kumimoji="0" lang="en-US" altLang="ja-JP" sz="1600" i="1" dirty="0">
                <a:solidFill>
                  <a:srgbClr val="000000"/>
                </a:solidFill>
                <a:ea typeface="PMingLiU" panose="02020500000000000000" pitchFamily="18" charset="-120"/>
              </a:rPr>
              <a:t> USA</a:t>
            </a:r>
          </a:p>
          <a:p>
            <a:pPr>
              <a:spcBef>
                <a:spcPct val="0"/>
              </a:spcBef>
            </a:pPr>
            <a:endParaRPr kumimoji="0" lang="en-US" altLang="ja-JP" sz="2400" b="1" dirty="0">
              <a:solidFill>
                <a:srgbClr val="000000"/>
              </a:solidFill>
              <a:ea typeface="PMingLiU" panose="02020500000000000000" pitchFamily="18" charset="-120"/>
            </a:endParaRPr>
          </a:p>
          <a:p>
            <a:pPr>
              <a:spcBef>
                <a:spcPct val="0"/>
              </a:spcBef>
            </a:pPr>
            <a:endParaRPr kumimoji="0" lang="en-US" altLang="ja-JP" sz="2400" b="1" dirty="0">
              <a:solidFill>
                <a:srgbClr val="000000"/>
              </a:solidFill>
              <a:ea typeface="PMingLiU" panose="02020500000000000000" pitchFamily="18" charset="-120"/>
            </a:endParaRPr>
          </a:p>
          <a:p>
            <a:endParaRPr lang="en-US" altLang="en-US" sz="2400" dirty="0"/>
          </a:p>
        </p:txBody>
      </p:sp>
      <p:pic>
        <p:nvPicPr>
          <p:cNvPr id="4100"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67949" y="5710534"/>
            <a:ext cx="2258666" cy="607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F366E59-3004-401B-85DD-8AE38A28B2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884" y="5710534"/>
            <a:ext cx="3305327" cy="560978"/>
          </a:xfrm>
          <a:prstGeom prst="rect">
            <a:avLst/>
          </a:prstGeom>
        </p:spPr>
      </p:pic>
      <p:sp>
        <p:nvSpPr>
          <p:cNvPr id="2" name="TextBox 1">
            <a:extLst>
              <a:ext uri="{FF2B5EF4-FFF2-40B4-BE49-F238E27FC236}">
                <a16:creationId xmlns:a16="http://schemas.microsoft.com/office/drawing/2014/main" id="{A38DD3C4-5E16-44D2-9EA6-C3083F753378}"/>
              </a:ext>
            </a:extLst>
          </p:cNvPr>
          <p:cNvSpPr txBox="1"/>
          <p:nvPr/>
        </p:nvSpPr>
        <p:spPr>
          <a:xfrm>
            <a:off x="914400" y="6464369"/>
            <a:ext cx="10479912" cy="276999"/>
          </a:xfrm>
          <a:prstGeom prst="rect">
            <a:avLst/>
          </a:prstGeom>
          <a:noFill/>
        </p:spPr>
        <p:txBody>
          <a:bodyPr wrap="square" rtlCol="0">
            <a:spAutoFit/>
          </a:bodyPr>
          <a:lstStyle/>
          <a:p>
            <a:pPr algn="ctr">
              <a:defRPr/>
            </a:pPr>
            <a:r>
              <a:rPr lang="en-029" sz="1200" b="1" dirty="0">
                <a:latin typeface="+mj-lt"/>
              </a:rPr>
              <a:t>This material is based upon work supported by the National Science Foundation under Grant No. 1812933 and 1910040</a:t>
            </a:r>
          </a:p>
        </p:txBody>
      </p:sp>
      <p:grpSp>
        <p:nvGrpSpPr>
          <p:cNvPr id="3" name="Group 2">
            <a:extLst>
              <a:ext uri="{FF2B5EF4-FFF2-40B4-BE49-F238E27FC236}">
                <a16:creationId xmlns:a16="http://schemas.microsoft.com/office/drawing/2014/main" id="{B56E80BB-E8CE-409E-9240-B7E999A78AC5}"/>
              </a:ext>
            </a:extLst>
          </p:cNvPr>
          <p:cNvGrpSpPr/>
          <p:nvPr/>
        </p:nvGrpSpPr>
        <p:grpSpPr>
          <a:xfrm>
            <a:off x="2602546" y="2579811"/>
            <a:ext cx="6986908" cy="1929309"/>
            <a:chOff x="2847121" y="2712848"/>
            <a:chExt cx="6986908" cy="1929309"/>
          </a:xfrm>
        </p:grpSpPr>
        <p:pic>
          <p:nvPicPr>
            <p:cNvPr id="11" name="Picture 2" descr="A portrait of the third and final author Yu Sun">
              <a:extLst>
                <a:ext uri="{FF2B5EF4-FFF2-40B4-BE49-F238E27FC236}">
                  <a16:creationId xmlns:a16="http://schemas.microsoft.com/office/drawing/2014/main" id="{72A3748D-D9A3-4AB9-A5A4-011355BDB22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56" t="1931" r="3525" b="-1931"/>
            <a:stretch/>
          </p:blipFill>
          <p:spPr bwMode="auto">
            <a:xfrm>
              <a:off x="7904720" y="2712848"/>
              <a:ext cx="1929309" cy="19293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 portrait of the first author Maxat Alibayev">
              <a:extLst>
                <a:ext uri="{FF2B5EF4-FFF2-40B4-BE49-F238E27FC236}">
                  <a16:creationId xmlns:a16="http://schemas.microsoft.com/office/drawing/2014/main" id="{B3004D0A-7CE0-447F-A4C5-A2AE0ED3F0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7121" y="2712848"/>
              <a:ext cx="1929309" cy="19293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19F699F-9A3F-4A8F-B56C-418BFEA352B1}"/>
                </a:ext>
              </a:extLst>
            </p:cNvPr>
            <p:cNvPicPr>
              <a:picLocks noChangeAspect="1"/>
            </p:cNvPicPr>
            <p:nvPr/>
          </p:nvPicPr>
          <p:blipFill>
            <a:blip r:embed="rId9"/>
            <a:srcRect l="971" r="971"/>
            <a:stretch/>
          </p:blipFill>
          <p:spPr>
            <a:xfrm>
              <a:off x="5375921" y="2712848"/>
              <a:ext cx="1929309" cy="1929309"/>
            </a:xfrm>
            <a:prstGeom prst="rect">
              <a:avLst/>
            </a:prstGeom>
          </p:spPr>
        </p:pic>
      </p:grpSp>
      <p:pic>
        <p:nvPicPr>
          <p:cNvPr id="22" name="Audio 21">
            <a:hlinkClick r:id="" action="ppaction://media"/>
            <a:extLst>
              <a:ext uri="{FF2B5EF4-FFF2-40B4-BE49-F238E27FC236}">
                <a16:creationId xmlns:a16="http://schemas.microsoft.com/office/drawing/2014/main" id="{07D91EB9-0B6F-4455-9CED-46AA34B54EC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66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1292"/>
    </mc:Choice>
    <mc:Fallback xmlns="">
      <p:transition spd="slow" advTm="112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DCE0-3AEC-2042-AA66-57CB0409D2C1}"/>
              </a:ext>
            </a:extLst>
          </p:cNvPr>
          <p:cNvSpPr>
            <a:spLocks noGrp="1"/>
          </p:cNvSpPr>
          <p:nvPr>
            <p:ph type="title"/>
          </p:nvPr>
        </p:nvSpPr>
        <p:spPr/>
        <p:txBody>
          <a:bodyPr/>
          <a:lstStyle/>
          <a:p>
            <a:r>
              <a:rPr lang="en-US" dirty="0"/>
              <a:t>Methodology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32F49D-5C3A-8442-967D-B9F59AD3F307}"/>
                  </a:ext>
                </a:extLst>
              </p:cNvPr>
              <p:cNvSpPr>
                <a:spLocks noGrp="1"/>
              </p:cNvSpPr>
              <p:nvPr>
                <p:ph idx="1"/>
              </p:nvPr>
            </p:nvSpPr>
            <p:spPr/>
            <p:txBody>
              <a:bodyPr/>
              <a:lstStyle/>
              <a:p>
                <a:pPr marL="0" indent="0">
                  <a:buNone/>
                </a:pPr>
                <a:r>
                  <a:rPr lang="en-US" sz="2800" dirty="0">
                    <a:latin typeface="+mj-lt"/>
                  </a:rPr>
                  <a:t>Goal:</a:t>
                </a:r>
                <a:r>
                  <a:rPr lang="en-US" sz="2800" dirty="0"/>
                  <a:t> Predict motion code components from extracted features:</a:t>
                </a:r>
              </a:p>
              <a:p>
                <a:pPr lvl="1">
                  <a:buFont typeface="Wingdings" panose="05000000000000000000" pitchFamily="2" charset="2"/>
                  <a:buChar char="§"/>
                </a:pPr>
                <a14:m>
                  <m:oMath xmlns:m="http://schemas.openxmlformats.org/officeDocument/2006/math">
                    <m:r>
                      <a:rPr lang="en-US" b="0" i="1" smtClean="0">
                        <a:latin typeface="Cambria Math" panose="02040503050406030204" pitchFamily="18" charset="0"/>
                      </a:rPr>
                      <m:t>𝜉</m:t>
                    </m:r>
                    <m:r>
                      <a:rPr lang="en-US" b="0" i="1" smtClean="0">
                        <a:latin typeface="Cambria Math" panose="02040503050406030204" pitchFamily="18" charset="0"/>
                      </a:rPr>
                      <m:t>∈(</m:t>
                    </m:r>
                    <m:r>
                      <m:rPr>
                        <m:sty m:val="p"/>
                      </m:rPr>
                      <a:rPr lang="en-US" b="0" i="0" smtClean="0">
                        <a:latin typeface="Cambria Math" panose="02040503050406030204" pitchFamily="18" charset="0"/>
                      </a:rPr>
                      <m:t>Ω</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Ψ</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US" dirty="0"/>
                  <a:t> – combination of extracted features</a:t>
                </a:r>
              </a:p>
              <a:p>
                <a:pPr lvl="1">
                  <a:buFont typeface="Wingdings" panose="05000000000000000000" pitchFamily="2" charset="2"/>
                  <a:buChar char="§"/>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sub>
                    </m:sSub>
                    <m:r>
                      <a:rPr lang="en-US" b="0" i="1" smtClean="0">
                        <a:latin typeface="Cambria Math" panose="02040503050406030204" pitchFamily="18" charset="0"/>
                      </a:rPr>
                      <m:t> :</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Ω</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Ψ</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oMath>
                </a14:m>
                <a:r>
                  <a:rPr lang="en-US" dirty="0"/>
                  <a:t> – classifier for a motion code component </a:t>
                </a:r>
                <a14:m>
                  <m:oMath xmlns:m="http://schemas.openxmlformats.org/officeDocument/2006/math">
                    <m:r>
                      <a:rPr lang="en-US" b="0" i="1" smtClean="0">
                        <a:latin typeface="Cambria Math" panose="02040503050406030204" pitchFamily="18" charset="0"/>
                      </a:rPr>
                      <m:t>𝑖</m:t>
                    </m:r>
                  </m:oMath>
                </a14:m>
                <a:endParaRPr lang="en-US" dirty="0"/>
              </a:p>
              <a:p>
                <a:pPr marL="0" indent="0">
                  <a:buNone/>
                </a:pPr>
                <a:endParaRPr lang="en-US" sz="2800" dirty="0"/>
              </a:p>
              <a:p>
                <a:pPr marL="0" indent="0">
                  <a:buNone/>
                </a:pPr>
                <a:r>
                  <a:rPr lang="en-US" sz="2800" dirty="0"/>
                  <a:t>Model is trained with linear combination of cross-entropy losses of all components, as defined by loss </a:t>
                </a:r>
                <a14:m>
                  <m:oMath xmlns:m="http://schemas.openxmlformats.org/officeDocument/2006/math">
                    <m:r>
                      <a:rPr lang="en-US" b="0" i="1" smtClean="0">
                        <a:latin typeface="Cambria Math" panose="02040503050406030204" pitchFamily="18" charset="0"/>
                      </a:rPr>
                      <m:t>ℒ</m:t>
                    </m:r>
                  </m:oMath>
                </a14:m>
                <a:r>
                  <a:rPr lang="en-US" sz="2800" dirty="0"/>
                  <a:t>:</a:t>
                </a: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ℒ</m:t>
                      </m:r>
                      <m:r>
                        <a:rPr lang="en-US" b="0" i="1" smtClean="0">
                          <a:latin typeface="Cambria Math" panose="02040503050406030204" pitchFamily="18" charset="0"/>
                        </a:rPr>
                        <m:t>=</m:t>
                      </m:r>
                      <m:nary>
                        <m:naryPr>
                          <m:chr m:val="∑"/>
                          <m:limLoc m:val="subSup"/>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5</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𝑖</m:t>
                              </m:r>
                            </m:sub>
                          </m:sSub>
                        </m:e>
                      </m:nary>
                      <m:sSub>
                        <m:sSubPr>
                          <m:ctrlPr>
                            <a:rPr lang="en-US" b="0" i="1" smtClean="0">
                              <a:latin typeface="Cambria Math" panose="02040503050406030204" pitchFamily="18" charset="0"/>
                            </a:rPr>
                          </m:ctrlPr>
                        </m:sSubPr>
                        <m:e>
                          <m:r>
                            <a:rPr lang="en-US" b="0" i="1" smtClean="0">
                              <a:latin typeface="Cambria Math" panose="02040503050406030204" pitchFamily="18" charset="0"/>
                            </a:rPr>
                            <m:t>ℒ</m:t>
                          </m:r>
                        </m:e>
                        <m:sub>
                          <m:r>
                            <a:rPr lang="en-US" b="0" i="1" smtClean="0">
                              <a:latin typeface="Cambria Math" panose="02040503050406030204" pitchFamily="18" charset="0"/>
                            </a:rPr>
                            <m:t>𝑖</m:t>
                          </m:r>
                        </m:sub>
                      </m:sSub>
                    </m:oMath>
                  </m:oMathPara>
                </a14:m>
                <a:endParaRPr lang="en-US" dirty="0"/>
              </a:p>
            </p:txBody>
          </p:sp>
        </mc:Choice>
        <mc:Fallback xmlns="">
          <p:sp>
            <p:nvSpPr>
              <p:cNvPr id="3" name="Content Placeholder 2">
                <a:extLst>
                  <a:ext uri="{FF2B5EF4-FFF2-40B4-BE49-F238E27FC236}">
                    <a16:creationId xmlns:a16="http://schemas.microsoft.com/office/drawing/2014/main" id="{6832F49D-5C3A-8442-967D-B9F59AD3F307}"/>
                  </a:ext>
                </a:extLst>
              </p:cNvPr>
              <p:cNvSpPr>
                <a:spLocks noGrp="1" noRot="1" noChangeAspect="1" noMove="1" noResize="1" noEditPoints="1" noAdjustHandles="1" noChangeArrowheads="1" noChangeShapeType="1" noTextEdit="1"/>
              </p:cNvSpPr>
              <p:nvPr>
                <p:ph idx="1"/>
              </p:nvPr>
            </p:nvSpPr>
            <p:spPr>
              <a:blipFill>
                <a:blip r:embed="rId5"/>
                <a:stretch>
                  <a:fillRect l="-1185" t="-1383" r="-1806"/>
                </a:stretch>
              </a:blipFill>
            </p:spPr>
            <p:txBody>
              <a:bodyPr/>
              <a:lstStyle/>
              <a:p>
                <a:r>
                  <a:rPr lang="en-029">
                    <a:noFill/>
                  </a:rPr>
                  <a:t> </a:t>
                </a:r>
              </a:p>
            </p:txBody>
          </p:sp>
        </mc:Fallback>
      </mc:AlternateContent>
      <p:sp>
        <p:nvSpPr>
          <p:cNvPr id="6" name="Footer Placeholder 5">
            <a:extLst>
              <a:ext uri="{FF2B5EF4-FFF2-40B4-BE49-F238E27FC236}">
                <a16:creationId xmlns:a16="http://schemas.microsoft.com/office/drawing/2014/main" id="{E587434C-5DAD-4507-9A80-B368DB9ACD11}"/>
              </a:ext>
            </a:extLst>
          </p:cNvPr>
          <p:cNvSpPr>
            <a:spLocks noGrp="1"/>
          </p:cNvSpPr>
          <p:nvPr>
            <p:ph type="ftr" sz="quarter" idx="11"/>
          </p:nvPr>
        </p:nvSpPr>
        <p:spPr/>
        <p:txBody>
          <a:bodyPr/>
          <a:lstStyle/>
          <a:p>
            <a:pPr>
              <a:defRPr/>
            </a:pPr>
            <a:r>
              <a:rPr lang="en-US" altLang="ja-JP"/>
              <a:t>Alibayev, Paulius and Sun · #ICPR2020</a:t>
            </a:r>
            <a:endParaRPr lang="en-US" altLang="ja-JP" dirty="0"/>
          </a:p>
        </p:txBody>
      </p:sp>
      <p:sp>
        <p:nvSpPr>
          <p:cNvPr id="7" name="Slide Number Placeholder 6">
            <a:extLst>
              <a:ext uri="{FF2B5EF4-FFF2-40B4-BE49-F238E27FC236}">
                <a16:creationId xmlns:a16="http://schemas.microsoft.com/office/drawing/2014/main" id="{A76E0A5C-5FEF-4F88-8B5C-A94232821F1A}"/>
              </a:ext>
            </a:extLst>
          </p:cNvPr>
          <p:cNvSpPr>
            <a:spLocks noGrp="1"/>
          </p:cNvSpPr>
          <p:nvPr>
            <p:ph type="sldNum" sz="quarter" idx="12"/>
          </p:nvPr>
        </p:nvSpPr>
        <p:spPr/>
        <p:txBody>
          <a:bodyPr/>
          <a:lstStyle/>
          <a:p>
            <a:pPr>
              <a:defRPr/>
            </a:pPr>
            <a:fld id="{F9360E8E-BFDB-4CFB-92F7-78DEBDADF996}" type="slidenum">
              <a:rPr lang="en-US" altLang="ja-JP" smtClean="0"/>
              <a:pPr>
                <a:defRPr/>
              </a:pPr>
              <a:t>10</a:t>
            </a:fld>
            <a:endParaRPr lang="en-US" altLang="ja-JP" dirty="0"/>
          </a:p>
        </p:txBody>
      </p:sp>
      <p:pic>
        <p:nvPicPr>
          <p:cNvPr id="14" name="Audio 13">
            <a:hlinkClick r:id="" action="ppaction://media"/>
            <a:extLst>
              <a:ext uri="{FF2B5EF4-FFF2-40B4-BE49-F238E27FC236}">
                <a16:creationId xmlns:a16="http://schemas.microsoft.com/office/drawing/2014/main" id="{34F7F4E3-885A-4F0F-9072-495D6081EE3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924947653"/>
      </p:ext>
    </p:extLst>
  </p:cSld>
  <p:clrMapOvr>
    <a:masterClrMapping/>
  </p:clrMapOvr>
  <mc:AlternateContent xmlns:mc="http://schemas.openxmlformats.org/markup-compatibility/2006" xmlns:p14="http://schemas.microsoft.com/office/powerpoint/2010/main">
    <mc:Choice Requires="p14">
      <p:transition spd="slow" p14:dur="2000" advTm="16081"/>
    </mc:Choice>
    <mc:Fallback xmlns="">
      <p:transition spd="slow" advTm="160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7DB69-D736-CB45-A0CC-454D41B16347}"/>
              </a:ext>
            </a:extLst>
          </p:cNvPr>
          <p:cNvSpPr>
            <a:spLocks noGrp="1"/>
          </p:cNvSpPr>
          <p:nvPr>
            <p:ph type="title"/>
          </p:nvPr>
        </p:nvSpPr>
        <p:spPr/>
        <p:txBody>
          <a:bodyPr/>
          <a:lstStyle/>
          <a:p>
            <a:r>
              <a:rPr lang="en-US" dirty="0"/>
              <a:t>Experiments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6C32CA4-840C-9F42-B51D-01FAEB7A107B}"/>
                  </a:ext>
                </a:extLst>
              </p:cNvPr>
              <p:cNvSpPr>
                <a:spLocks noGrp="1"/>
              </p:cNvSpPr>
              <p:nvPr>
                <p:ph idx="1"/>
              </p:nvPr>
            </p:nvSpPr>
            <p:spPr/>
            <p:txBody>
              <a:bodyPr/>
              <a:lstStyle/>
              <a:p>
                <a:pPr marL="0" indent="0">
                  <a:buNone/>
                </a:pPr>
                <a:r>
                  <a:rPr lang="en-US" dirty="0"/>
                  <a:t>Our objective is to show that motion codes can improve verb classification over the baseline I3D model.</a:t>
                </a:r>
              </a:p>
              <a:p>
                <a:pPr marL="0" indent="0">
                  <a:buNone/>
                </a:pPr>
                <a:endParaRPr lang="en-US" dirty="0"/>
              </a:p>
              <a:p>
                <a:pPr marL="0" indent="0">
                  <a:buNone/>
                </a:pPr>
                <a:r>
                  <a:rPr lang="en-US" dirty="0"/>
                  <a:t>We evaluate the following models:</a:t>
                </a:r>
              </a:p>
              <a:p>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𝑥</m:t>
                        </m:r>
                      </m:sub>
                    </m:sSub>
                  </m:oMath>
                </a14:m>
                <a:r>
                  <a:rPr lang="en-US" sz="2400" dirty="0"/>
                  <a:t> – I3D with visual features only</a:t>
                </a:r>
              </a:p>
              <a:p>
                <a14:m>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𝑧</m:t>
                        </m:r>
                      </m:sub>
                    </m:sSub>
                  </m:oMath>
                </a14:m>
                <a:r>
                  <a:rPr lang="en-US" sz="2400" dirty="0"/>
                  <a:t> – I3D with visual features and nouns</a:t>
                </a:r>
              </a:p>
              <a:p>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𝑉</m:t>
                        </m:r>
                      </m:e>
                    </m:acc>
                    <m:d>
                      <m:dPr>
                        <m:ctrlPr>
                          <a:rPr lang="en-US" sz="2400" b="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b="0" i="1" smtClean="0">
                                <a:latin typeface="Cambria Math" panose="02040503050406030204" pitchFamily="18" charset="0"/>
                              </a:rPr>
                              <m:t>𝑉</m:t>
                            </m:r>
                          </m:e>
                          <m:sub>
                            <m:r>
                              <a:rPr lang="en-US" sz="2400" i="1">
                                <a:latin typeface="Cambria Math" panose="02040503050406030204" pitchFamily="18" charset="0"/>
                              </a:rPr>
                              <m:t>𝑥</m:t>
                            </m:r>
                          </m:sub>
                        </m:sSub>
                        <m:r>
                          <a:rPr lang="en-US" sz="2400" b="0" i="1"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𝑥</m:t>
                            </m:r>
                          </m:sub>
                        </m:sSub>
                      </m:e>
                    </m:d>
                  </m:oMath>
                </a14:m>
                <a:r>
                  <a:rPr lang="en-US" sz="2400" dirty="0"/>
                  <a:t> – our model (I3D + Motion code embedding)</a:t>
                </a:r>
              </a:p>
              <a:p>
                <a:r>
                  <a:rPr lang="en-US" sz="2400" dirty="0"/>
                  <a:t>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𝑉</m:t>
                        </m:r>
                      </m:e>
                    </m:acc>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𝑥</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i="1">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𝑧</m:t>
                            </m:r>
                          </m:sub>
                        </m:sSub>
                      </m:e>
                    </m:d>
                  </m:oMath>
                </a14:m>
                <a:r>
                  <a:rPr lang="en-US" sz="2400" dirty="0"/>
                  <a:t> – our model with nouns (I3D + Motion code embedding)</a:t>
                </a:r>
              </a:p>
              <a:p>
                <a:endParaRPr lang="en-US" dirty="0"/>
              </a:p>
              <a:p>
                <a:pPr lvl="2">
                  <a:buFont typeface="Open Sans" panose="020B0606030504020204" pitchFamily="34" charset="0"/>
                  <a:buChar char="–"/>
                </a:pPr>
                <a:endParaRPr lang="en-US" sz="2800"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D6C32CA4-840C-9F42-B51D-01FAEB7A107B}"/>
                  </a:ext>
                </a:extLst>
              </p:cNvPr>
              <p:cNvSpPr>
                <a:spLocks noGrp="1" noRot="1" noChangeAspect="1" noMove="1" noResize="1" noEditPoints="1" noAdjustHandles="1" noChangeArrowheads="1" noChangeShapeType="1" noTextEdit="1"/>
              </p:cNvSpPr>
              <p:nvPr>
                <p:ph idx="1"/>
              </p:nvPr>
            </p:nvSpPr>
            <p:spPr>
              <a:blipFill>
                <a:blip r:embed="rId5"/>
                <a:stretch>
                  <a:fillRect l="-1185" t="-1383"/>
                </a:stretch>
              </a:blipFill>
            </p:spPr>
            <p:txBody>
              <a:bodyPr/>
              <a:lstStyle/>
              <a:p>
                <a:r>
                  <a:rPr lang="en-029">
                    <a:noFill/>
                  </a:rPr>
                  <a:t> </a:t>
                </a:r>
              </a:p>
            </p:txBody>
          </p:sp>
        </mc:Fallback>
      </mc:AlternateContent>
      <p:sp>
        <p:nvSpPr>
          <p:cNvPr id="6" name="Footer Placeholder 5">
            <a:extLst>
              <a:ext uri="{FF2B5EF4-FFF2-40B4-BE49-F238E27FC236}">
                <a16:creationId xmlns:a16="http://schemas.microsoft.com/office/drawing/2014/main" id="{AA17FAE3-8653-4ABB-BB10-37D58AA63F71}"/>
              </a:ext>
            </a:extLst>
          </p:cNvPr>
          <p:cNvSpPr>
            <a:spLocks noGrp="1"/>
          </p:cNvSpPr>
          <p:nvPr>
            <p:ph type="ftr" sz="quarter" idx="11"/>
          </p:nvPr>
        </p:nvSpPr>
        <p:spPr/>
        <p:txBody>
          <a:bodyPr/>
          <a:lstStyle/>
          <a:p>
            <a:pPr>
              <a:defRPr/>
            </a:pPr>
            <a:r>
              <a:rPr lang="en-US" altLang="ja-JP"/>
              <a:t>Alibayev, Paulius and Sun · #ICPR2020</a:t>
            </a:r>
            <a:endParaRPr lang="en-US" altLang="ja-JP" dirty="0"/>
          </a:p>
        </p:txBody>
      </p:sp>
      <p:sp>
        <p:nvSpPr>
          <p:cNvPr id="7" name="Slide Number Placeholder 6">
            <a:extLst>
              <a:ext uri="{FF2B5EF4-FFF2-40B4-BE49-F238E27FC236}">
                <a16:creationId xmlns:a16="http://schemas.microsoft.com/office/drawing/2014/main" id="{C17ED112-C0F9-4142-A35A-6E89FB0AB522}"/>
              </a:ext>
            </a:extLst>
          </p:cNvPr>
          <p:cNvSpPr>
            <a:spLocks noGrp="1"/>
          </p:cNvSpPr>
          <p:nvPr>
            <p:ph type="sldNum" sz="quarter" idx="12"/>
          </p:nvPr>
        </p:nvSpPr>
        <p:spPr/>
        <p:txBody>
          <a:bodyPr/>
          <a:lstStyle/>
          <a:p>
            <a:pPr>
              <a:defRPr/>
            </a:pPr>
            <a:fld id="{F9360E8E-BFDB-4CFB-92F7-78DEBDADF996}" type="slidenum">
              <a:rPr lang="en-US" altLang="ja-JP" smtClean="0"/>
              <a:pPr>
                <a:defRPr/>
              </a:pPr>
              <a:t>11</a:t>
            </a:fld>
            <a:endParaRPr lang="en-US" altLang="ja-JP" dirty="0"/>
          </a:p>
        </p:txBody>
      </p:sp>
      <p:pic>
        <p:nvPicPr>
          <p:cNvPr id="17" name="Audio 16">
            <a:hlinkClick r:id="" action="ppaction://media"/>
            <a:extLst>
              <a:ext uri="{FF2B5EF4-FFF2-40B4-BE49-F238E27FC236}">
                <a16:creationId xmlns:a16="http://schemas.microsoft.com/office/drawing/2014/main" id="{F2837D5E-9BBA-4719-932D-1B197CDAC6B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04880694"/>
      </p:ext>
    </p:extLst>
  </p:cSld>
  <p:clrMapOvr>
    <a:masterClrMapping/>
  </p:clrMapOvr>
  <mc:AlternateContent xmlns:mc="http://schemas.openxmlformats.org/markup-compatibility/2006" xmlns:p14="http://schemas.microsoft.com/office/powerpoint/2010/main">
    <mc:Choice Requires="p14">
      <p:transition spd="slow" p14:dur="2000" advTm="30607"/>
    </mc:Choice>
    <mc:Fallback xmlns="">
      <p:transition spd="slow" advTm="306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43A18-0517-B94C-B8EE-78C53ED38B3F}"/>
              </a:ext>
            </a:extLst>
          </p:cNvPr>
          <p:cNvSpPr>
            <a:spLocks noGrp="1"/>
          </p:cNvSpPr>
          <p:nvPr>
            <p:ph type="title"/>
          </p:nvPr>
        </p:nvSpPr>
        <p:spPr/>
        <p:txBody>
          <a:bodyPr/>
          <a:lstStyle/>
          <a:p>
            <a:r>
              <a:rPr lang="en-US" dirty="0"/>
              <a:t>Dataset</a:t>
            </a:r>
          </a:p>
        </p:txBody>
      </p:sp>
      <p:sp>
        <p:nvSpPr>
          <p:cNvPr id="3" name="Content Placeholder 2">
            <a:extLst>
              <a:ext uri="{FF2B5EF4-FFF2-40B4-BE49-F238E27FC236}">
                <a16:creationId xmlns:a16="http://schemas.microsoft.com/office/drawing/2014/main" id="{53469238-E791-4D4D-AFC7-F8C2A5B66878}"/>
              </a:ext>
            </a:extLst>
          </p:cNvPr>
          <p:cNvSpPr>
            <a:spLocks noGrp="1"/>
          </p:cNvSpPr>
          <p:nvPr>
            <p:ph idx="1"/>
          </p:nvPr>
        </p:nvSpPr>
        <p:spPr/>
        <p:txBody>
          <a:bodyPr/>
          <a:lstStyle/>
          <a:p>
            <a:pPr marL="0" indent="0">
              <a:buNone/>
            </a:pPr>
            <a:r>
              <a:rPr lang="en-US" dirty="0"/>
              <a:t>Videos were selected from EPIC-KITCHENS (Damen et al. 2018)</a:t>
            </a:r>
          </a:p>
          <a:p>
            <a:pPr lvl="1" indent="-342900">
              <a:buFont typeface="Wingdings" panose="05000000000000000000" pitchFamily="2" charset="2"/>
              <a:buChar char="§"/>
            </a:pPr>
            <a:r>
              <a:rPr lang="en-US" dirty="0"/>
              <a:t>Total of 3,528 video segments</a:t>
            </a:r>
          </a:p>
          <a:p>
            <a:pPr lvl="1" indent="-342900">
              <a:buFont typeface="Wingdings" panose="05000000000000000000" pitchFamily="2" charset="2"/>
              <a:buChar char="§"/>
            </a:pPr>
            <a:r>
              <a:rPr lang="en-US" dirty="0"/>
              <a:t>Split into 2,742 training videos and 786 evaluation videos </a:t>
            </a:r>
          </a:p>
          <a:p>
            <a:pPr lvl="1" indent="-342900">
              <a:buFont typeface="Wingdings" panose="05000000000000000000" pitchFamily="2" charset="2"/>
              <a:buChar char="§"/>
            </a:pPr>
            <a:r>
              <a:rPr lang="en-US" dirty="0"/>
              <a:t>Sampled 1,517 videos for testing</a:t>
            </a:r>
          </a:p>
          <a:p>
            <a:pPr lvl="1" indent="-342900">
              <a:buFont typeface="Wingdings" panose="05000000000000000000" pitchFamily="2" charset="2"/>
              <a:buChar char="§"/>
            </a:pPr>
            <a:r>
              <a:rPr lang="en-US" dirty="0"/>
              <a:t>Video segments reflected by 32 unique motion codes across 33 verb classes.</a:t>
            </a:r>
          </a:p>
          <a:p>
            <a:pPr marL="457200" lvl="1" indent="0">
              <a:buNone/>
            </a:pPr>
            <a:endParaRPr lang="en-US" dirty="0"/>
          </a:p>
        </p:txBody>
      </p:sp>
      <p:sp>
        <p:nvSpPr>
          <p:cNvPr id="6" name="Footer Placeholder 5">
            <a:extLst>
              <a:ext uri="{FF2B5EF4-FFF2-40B4-BE49-F238E27FC236}">
                <a16:creationId xmlns:a16="http://schemas.microsoft.com/office/drawing/2014/main" id="{8294EF6E-ABF2-40C5-98A6-D86C1485B08B}"/>
              </a:ext>
            </a:extLst>
          </p:cNvPr>
          <p:cNvSpPr>
            <a:spLocks noGrp="1"/>
          </p:cNvSpPr>
          <p:nvPr>
            <p:ph type="ftr" sz="quarter" idx="11"/>
          </p:nvPr>
        </p:nvSpPr>
        <p:spPr/>
        <p:txBody>
          <a:bodyPr/>
          <a:lstStyle/>
          <a:p>
            <a:pPr>
              <a:defRPr/>
            </a:pPr>
            <a:r>
              <a:rPr lang="en-US" altLang="ja-JP"/>
              <a:t>Alibayev, Paulius and Sun · #ICPR2020</a:t>
            </a:r>
            <a:endParaRPr lang="en-US" altLang="ja-JP" dirty="0"/>
          </a:p>
        </p:txBody>
      </p:sp>
      <p:sp>
        <p:nvSpPr>
          <p:cNvPr id="7" name="Slide Number Placeholder 6">
            <a:extLst>
              <a:ext uri="{FF2B5EF4-FFF2-40B4-BE49-F238E27FC236}">
                <a16:creationId xmlns:a16="http://schemas.microsoft.com/office/drawing/2014/main" id="{63E54A18-AA4D-4DC2-964E-67DC97DB37DD}"/>
              </a:ext>
            </a:extLst>
          </p:cNvPr>
          <p:cNvSpPr>
            <a:spLocks noGrp="1"/>
          </p:cNvSpPr>
          <p:nvPr>
            <p:ph type="sldNum" sz="quarter" idx="12"/>
          </p:nvPr>
        </p:nvSpPr>
        <p:spPr/>
        <p:txBody>
          <a:bodyPr/>
          <a:lstStyle/>
          <a:p>
            <a:pPr>
              <a:defRPr/>
            </a:pPr>
            <a:fld id="{F9360E8E-BFDB-4CFB-92F7-78DEBDADF996}" type="slidenum">
              <a:rPr lang="en-US" altLang="ja-JP" smtClean="0"/>
              <a:pPr>
                <a:defRPr/>
              </a:pPr>
              <a:t>12</a:t>
            </a:fld>
            <a:endParaRPr lang="en-US" altLang="ja-JP" dirty="0"/>
          </a:p>
        </p:txBody>
      </p:sp>
      <p:pic>
        <p:nvPicPr>
          <p:cNvPr id="15" name="Audio 14">
            <a:hlinkClick r:id="" action="ppaction://media"/>
            <a:extLst>
              <a:ext uri="{FF2B5EF4-FFF2-40B4-BE49-F238E27FC236}">
                <a16:creationId xmlns:a16="http://schemas.microsoft.com/office/drawing/2014/main" id="{E779CF83-64C6-416A-B1D4-8A01CBDF955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983449479"/>
      </p:ext>
    </p:extLst>
  </p:cSld>
  <p:clrMapOvr>
    <a:masterClrMapping/>
  </p:clrMapOvr>
  <mc:AlternateContent xmlns:mc="http://schemas.openxmlformats.org/markup-compatibility/2006" xmlns:p14="http://schemas.microsoft.com/office/powerpoint/2010/main">
    <mc:Choice Requires="p14">
      <p:transition spd="slow" p14:dur="2000" advTm="13398"/>
    </mc:Choice>
    <mc:Fallback xmlns="">
      <p:transition spd="slow" advTm="133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3F553-E4BA-D841-BD3D-93C34BF8A6C2}"/>
              </a:ext>
            </a:extLst>
          </p:cNvPr>
          <p:cNvSpPr>
            <a:spLocks noGrp="1"/>
          </p:cNvSpPr>
          <p:nvPr>
            <p:ph type="title"/>
          </p:nvPr>
        </p:nvSpPr>
        <p:spPr/>
        <p:txBody>
          <a:bodyPr/>
          <a:lstStyle/>
          <a:p>
            <a:r>
              <a:rPr lang="en-US" dirty="0"/>
              <a:t>Experimental Results</a:t>
            </a:r>
          </a:p>
        </p:txBody>
      </p:sp>
      <mc:AlternateContent xmlns:mc="http://schemas.openxmlformats.org/markup-compatibility/2006" xmlns:a14="http://schemas.microsoft.com/office/drawing/2010/main">
        <mc:Choice Requires="a14">
          <p:graphicFrame>
            <p:nvGraphicFramePr>
              <p:cNvPr id="5" name="Content Placeholder 4">
                <a:extLst>
                  <a:ext uri="{FF2B5EF4-FFF2-40B4-BE49-F238E27FC236}">
                    <a16:creationId xmlns:a16="http://schemas.microsoft.com/office/drawing/2014/main" id="{61336330-267C-D146-9BF4-7907D0469205}"/>
                  </a:ext>
                </a:extLst>
              </p:cNvPr>
              <p:cNvGraphicFramePr>
                <a:graphicFrameLocks noGrp="1"/>
              </p:cNvGraphicFramePr>
              <p:nvPr>
                <p:ph idx="1"/>
                <p:extLst>
                  <p:ext uri="{D42A27DB-BD31-4B8C-83A1-F6EECF244321}">
                    <p14:modId xmlns:p14="http://schemas.microsoft.com/office/powerpoint/2010/main" val="840312542"/>
                  </p:ext>
                </p:extLst>
              </p:nvPr>
            </p:nvGraphicFramePr>
            <p:xfrm>
              <a:off x="580056" y="1905597"/>
              <a:ext cx="11031888" cy="3762883"/>
            </p:xfrm>
            <a:graphic>
              <a:graphicData uri="http://schemas.openxmlformats.org/drawingml/2006/table">
                <a:tbl>
                  <a:tblPr firstRow="1" bandRow="1">
                    <a:tableStyleId>{00A15C55-8517-42AA-B614-E9B94910E393}</a:tableStyleId>
                  </a:tblPr>
                  <a:tblGrid>
                    <a:gridCol w="4191128">
                      <a:extLst>
                        <a:ext uri="{9D8B030D-6E8A-4147-A177-3AD203B41FA5}">
                          <a16:colId xmlns:a16="http://schemas.microsoft.com/office/drawing/2014/main" val="300613143"/>
                        </a:ext>
                      </a:extLst>
                    </a:gridCol>
                    <a:gridCol w="1468832">
                      <a:extLst>
                        <a:ext uri="{9D8B030D-6E8A-4147-A177-3AD203B41FA5}">
                          <a16:colId xmlns:a16="http://schemas.microsoft.com/office/drawing/2014/main" val="384142233"/>
                        </a:ext>
                      </a:extLst>
                    </a:gridCol>
                    <a:gridCol w="1957887">
                      <a:extLst>
                        <a:ext uri="{9D8B030D-6E8A-4147-A177-3AD203B41FA5}">
                          <a16:colId xmlns:a16="http://schemas.microsoft.com/office/drawing/2014/main" val="3405255570"/>
                        </a:ext>
                      </a:extLst>
                    </a:gridCol>
                    <a:gridCol w="3414041">
                      <a:extLst>
                        <a:ext uri="{9D8B030D-6E8A-4147-A177-3AD203B41FA5}">
                          <a16:colId xmlns:a16="http://schemas.microsoft.com/office/drawing/2014/main" val="1367108673"/>
                        </a:ext>
                      </a:extLst>
                    </a:gridCol>
                  </a:tblGrid>
                  <a:tr h="370840">
                    <a:tc>
                      <a:txBody>
                        <a:bodyPr/>
                        <a:lstStyle/>
                        <a:p>
                          <a:pPr algn="ctr"/>
                          <a:r>
                            <a:rPr lang="en-US" dirty="0"/>
                            <a:t>Methods</a:t>
                          </a:r>
                        </a:p>
                      </a:txBody>
                      <a:tcPr/>
                    </a:tc>
                    <a:tc>
                      <a:txBody>
                        <a:bodyPr/>
                        <a:lstStyle/>
                        <a:p>
                          <a:pPr algn="ctr"/>
                          <a:r>
                            <a:rPr lang="en-US" dirty="0"/>
                            <a:t>RGB</a:t>
                          </a:r>
                        </a:p>
                      </a:txBody>
                      <a:tcPr/>
                    </a:tc>
                    <a:tc>
                      <a:txBody>
                        <a:bodyPr/>
                        <a:lstStyle/>
                        <a:p>
                          <a:pPr algn="ctr"/>
                          <a:r>
                            <a:rPr lang="en-US" dirty="0"/>
                            <a:t>Flow</a:t>
                          </a:r>
                        </a:p>
                      </a:txBody>
                      <a:tcPr/>
                    </a:tc>
                    <a:tc>
                      <a:txBody>
                        <a:bodyPr/>
                        <a:lstStyle/>
                        <a:p>
                          <a:pPr algn="ctr"/>
                          <a:r>
                            <a:rPr lang="en-US" dirty="0"/>
                            <a:t>Fused (RGB + Flow)</a:t>
                          </a:r>
                        </a:p>
                      </a:txBody>
                      <a:tcPr/>
                    </a:tc>
                    <a:extLst>
                      <a:ext uri="{0D108BD9-81ED-4DB2-BD59-A6C34878D82A}">
                        <a16:rowId xmlns:a16="http://schemas.microsoft.com/office/drawing/2014/main" val="1532173812"/>
                      </a:ext>
                    </a:extLst>
                  </a:tr>
                  <a:tr h="370840">
                    <a:tc>
                      <a:txBody>
                        <a:bodyPr/>
                        <a:lstStyle/>
                        <a:p>
                          <a:pPr algn="ctr"/>
                          <a:r>
                            <a:rPr lang="en-US" dirty="0"/>
                            <a:t>Baseline (</a:t>
                          </a:r>
                          <a14:m>
                            <m:oMath xmlns:m="http://schemas.openxmlformats.org/officeDocument/2006/math">
                              <m:sSub>
                                <m:sSubPr>
                                  <m:ctrlPr>
                                    <a:rPr lang="en-US" sz="1800" i="1" smtClean="0">
                                      <a:latin typeface="Cambria Math" panose="02040503050406030204" pitchFamily="18" charset="0"/>
                                    </a:rPr>
                                  </m:ctrlPr>
                                </m:sSubPr>
                                <m:e>
                                  <m:r>
                                    <a:rPr lang="en-US" sz="1800">
                                      <a:latin typeface="Cambria Math" panose="02040503050406030204" pitchFamily="18" charset="0"/>
                                    </a:rPr>
                                    <m:t>𝑉</m:t>
                                  </m:r>
                                </m:e>
                                <m:sub>
                                  <m:r>
                                    <a:rPr lang="en-US" sz="1800">
                                      <a:latin typeface="Cambria Math" panose="02040503050406030204" pitchFamily="18" charset="0"/>
                                    </a:rPr>
                                    <m:t>𝑥</m:t>
                                  </m:r>
                                </m:sub>
                              </m:sSub>
                            </m:oMath>
                          </a14:m>
                          <a:r>
                            <a:rPr lang="en-US" b="1" dirty="0"/>
                            <a:t>)</a:t>
                          </a:r>
                        </a:p>
                      </a:txBody>
                      <a:tcPr/>
                    </a:tc>
                    <a:tc>
                      <a:txBody>
                        <a:bodyPr/>
                        <a:lstStyle/>
                        <a:p>
                          <a:pPr algn="ctr"/>
                          <a:r>
                            <a:rPr lang="en-US" dirty="0"/>
                            <a:t>41.60</a:t>
                          </a:r>
                        </a:p>
                      </a:txBody>
                      <a:tcPr/>
                    </a:tc>
                    <a:tc>
                      <a:txBody>
                        <a:bodyPr/>
                        <a:lstStyle/>
                        <a:p>
                          <a:pPr algn="ctr"/>
                          <a:r>
                            <a:rPr lang="en-US" dirty="0"/>
                            <a:t>39.82</a:t>
                          </a:r>
                        </a:p>
                      </a:txBody>
                      <a:tcPr/>
                    </a:tc>
                    <a:tc>
                      <a:txBody>
                        <a:bodyPr/>
                        <a:lstStyle/>
                        <a:p>
                          <a:pPr algn="ctr"/>
                          <a:r>
                            <a:rPr lang="en-US" dirty="0"/>
                            <a:t>45.05</a:t>
                          </a:r>
                        </a:p>
                      </a:txBody>
                      <a:tcPr/>
                    </a:tc>
                    <a:extLst>
                      <a:ext uri="{0D108BD9-81ED-4DB2-BD59-A6C34878D82A}">
                        <a16:rowId xmlns:a16="http://schemas.microsoft.com/office/drawing/2014/main" val="3316523698"/>
                      </a:ext>
                    </a:extLst>
                  </a:tr>
                  <a:tr h="370840">
                    <a:tc>
                      <a:txBody>
                        <a:bodyPr/>
                        <a:lstStyle/>
                        <a:p>
                          <a:pPr algn="ctr"/>
                          <a:r>
                            <a:rPr lang="en-US" dirty="0"/>
                            <a:t>Baseline with nouns (</a:t>
                          </a:r>
                          <a14:m>
                            <m:oMath xmlns:m="http://schemas.openxmlformats.org/officeDocument/2006/math">
                              <m:sSub>
                                <m:sSubPr>
                                  <m:ctrlPr>
                                    <a:rPr lang="en-US" sz="1800" i="1" smtClean="0">
                                      <a:latin typeface="Cambria Math" panose="02040503050406030204" pitchFamily="18" charset="0"/>
                                    </a:rPr>
                                  </m:ctrlPr>
                                </m:sSubPr>
                                <m:e>
                                  <m:r>
                                    <a:rPr lang="en-US" sz="1800">
                                      <a:latin typeface="Cambria Math" panose="02040503050406030204" pitchFamily="18" charset="0"/>
                                    </a:rPr>
                                    <m:t>𝑉</m:t>
                                  </m:r>
                                </m:e>
                                <m:sub>
                                  <m:r>
                                    <a:rPr lang="en-US" sz="1800">
                                      <a:latin typeface="Cambria Math" panose="02040503050406030204" pitchFamily="18" charset="0"/>
                                    </a:rPr>
                                    <m:t>𝑥</m:t>
                                  </m:r>
                                  <m:r>
                                    <a:rPr lang="en-US" sz="1800" b="0" smtClean="0">
                                      <a:latin typeface="Cambria Math" panose="02040503050406030204" pitchFamily="18" charset="0"/>
                                    </a:rPr>
                                    <m:t>,</m:t>
                                  </m:r>
                                  <m:r>
                                    <a:rPr lang="en-US" sz="1800" b="0" smtClean="0">
                                      <a:latin typeface="Cambria Math" panose="02040503050406030204" pitchFamily="18" charset="0"/>
                                    </a:rPr>
                                    <m:t>𝑧</m:t>
                                  </m:r>
                                </m:sub>
                              </m:sSub>
                            </m:oMath>
                          </a14:m>
                          <a:r>
                            <a:rPr lang="en-US" sz="1800" dirty="0"/>
                            <a:t>)</a:t>
                          </a:r>
                          <a:endParaRPr lang="en-US" dirty="0"/>
                        </a:p>
                        <a:p>
                          <a:pPr algn="ct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48.22</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44.15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49.24</a:t>
                          </a:r>
                        </a:p>
                      </a:txBody>
                      <a:tcPr/>
                    </a:tc>
                    <a:extLst>
                      <a:ext uri="{0D108BD9-81ED-4DB2-BD59-A6C34878D82A}">
                        <a16:rowId xmlns:a16="http://schemas.microsoft.com/office/drawing/2014/main" val="292916582"/>
                      </a:ext>
                    </a:extLst>
                  </a:tr>
                  <a:tr h="370840">
                    <a:tc>
                      <a:txBody>
                        <a:bodyPr/>
                        <a:lstStyle/>
                        <a:p>
                          <a:pPr algn="ct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427238781"/>
                      </a:ext>
                    </a:extLst>
                  </a:tr>
                  <a:tr h="370840">
                    <a:tc>
                      <a:txBody>
                        <a:bodyPr/>
                        <a:lstStyle/>
                        <a:p>
                          <a:pPr algn="ctr"/>
                          <a:r>
                            <a:rPr lang="en-US" dirty="0"/>
                            <a:t>Predicted Motions (</a:t>
                          </a:r>
                          <a14:m>
                            <m:oMath xmlns:m="http://schemas.openxmlformats.org/officeDocument/2006/math">
                              <m:acc>
                                <m:accPr>
                                  <m:chr m:val="̂"/>
                                  <m:ctrlPr>
                                    <a:rPr lang="en-US" sz="1800" i="1" smtClean="0">
                                      <a:latin typeface="Cambria Math" panose="02040503050406030204" pitchFamily="18" charset="0"/>
                                    </a:rPr>
                                  </m:ctrlPr>
                                </m:accPr>
                                <m:e>
                                  <m:r>
                                    <a:rPr lang="en-US" sz="1800" b="0" smtClean="0">
                                      <a:latin typeface="Cambria Math" panose="02040503050406030204" pitchFamily="18" charset="0"/>
                                    </a:rPr>
                                    <m:t>𝑉</m:t>
                                  </m:r>
                                </m:e>
                              </m:acc>
                              <m:d>
                                <m:dPr>
                                  <m:ctrlPr>
                                    <a:rPr lang="en-US" sz="1800" b="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smtClean="0">
                                          <a:latin typeface="Cambria Math" panose="02040503050406030204" pitchFamily="18" charset="0"/>
                                        </a:rPr>
                                        <m:t>𝑉</m:t>
                                      </m:r>
                                    </m:e>
                                    <m:sub>
                                      <m:r>
                                        <a:rPr lang="en-US" sz="1800">
                                          <a:latin typeface="Cambria Math" panose="02040503050406030204" pitchFamily="18" charset="0"/>
                                        </a:rPr>
                                        <m:t>𝑥</m:t>
                                      </m:r>
                                    </m:sub>
                                  </m:sSub>
                                  <m:r>
                                    <a:rPr lang="en-US" sz="1800" b="0" smtClean="0">
                                      <a:latin typeface="Cambria Math" panose="02040503050406030204" pitchFamily="18" charset="0"/>
                                    </a:rPr>
                                    <m:t>,</m:t>
                                  </m:r>
                                  <m:sSub>
                                    <m:sSubPr>
                                      <m:ctrlPr>
                                        <a:rPr lang="en-US" sz="1800" i="1" smtClean="0">
                                          <a:latin typeface="Cambria Math" panose="02040503050406030204" pitchFamily="18" charset="0"/>
                                        </a:rPr>
                                      </m:ctrlPr>
                                    </m:sSubPr>
                                    <m:e>
                                      <m:r>
                                        <a:rPr lang="en-US" sz="1800" b="0" smtClean="0">
                                          <a:latin typeface="Cambria Math" panose="02040503050406030204" pitchFamily="18" charset="0"/>
                                        </a:rPr>
                                        <m:t>𝑀</m:t>
                                      </m:r>
                                    </m:e>
                                    <m:sub>
                                      <m:r>
                                        <a:rPr lang="en-US" sz="1800" b="0" smtClean="0">
                                          <a:latin typeface="Cambria Math" panose="02040503050406030204" pitchFamily="18" charset="0"/>
                                        </a:rPr>
                                        <m:t>𝑥</m:t>
                                      </m:r>
                                    </m:sub>
                                  </m:sSub>
                                </m:e>
                              </m:d>
                            </m:oMath>
                          </a14:m>
                          <a:r>
                            <a:rPr lang="en-US" dirty="0"/>
                            <a: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41.22</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40.46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46.18</a:t>
                          </a:r>
                        </a:p>
                      </a:txBody>
                      <a:tcPr/>
                    </a:tc>
                    <a:extLst>
                      <a:ext uri="{0D108BD9-81ED-4DB2-BD59-A6C34878D82A}">
                        <a16:rowId xmlns:a16="http://schemas.microsoft.com/office/drawing/2014/main" val="213446651"/>
                      </a:ext>
                    </a:extLst>
                  </a:tr>
                  <a:tr h="370840">
                    <a:tc>
                      <a:txBody>
                        <a:bodyPr/>
                        <a:lstStyle/>
                        <a:p>
                          <a:pPr algn="ctr"/>
                          <a:r>
                            <a:rPr lang="en-US" dirty="0"/>
                            <a:t>Predicted Motions with nouns (</a:t>
                          </a:r>
                          <a14:m>
                            <m:oMath xmlns:m="http://schemas.openxmlformats.org/officeDocument/2006/math">
                              <m:acc>
                                <m:accPr>
                                  <m:chr m:val="̂"/>
                                  <m:ctrlPr>
                                    <a:rPr lang="en-US" sz="1800" i="1" smtClean="0">
                                      <a:latin typeface="Cambria Math" panose="02040503050406030204" pitchFamily="18" charset="0"/>
                                    </a:rPr>
                                  </m:ctrlPr>
                                </m:accPr>
                                <m:e>
                                  <m:r>
                                    <a:rPr lang="en-US" sz="1800" b="0" smtClean="0">
                                      <a:latin typeface="Cambria Math" panose="02040503050406030204" pitchFamily="18" charset="0"/>
                                    </a:rPr>
                                    <m:t>𝑉</m:t>
                                  </m:r>
                                </m:e>
                              </m:acc>
                              <m:d>
                                <m:dPr>
                                  <m:ctrlPr>
                                    <a:rPr lang="en-US" sz="1800" b="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smtClean="0">
                                          <a:latin typeface="Cambria Math" panose="02040503050406030204" pitchFamily="18" charset="0"/>
                                        </a:rPr>
                                        <m:t>𝑉</m:t>
                                      </m:r>
                                    </m:e>
                                    <m:sub>
                                      <m:r>
                                        <a:rPr lang="en-US" sz="1800">
                                          <a:latin typeface="Cambria Math" panose="02040503050406030204" pitchFamily="18" charset="0"/>
                                        </a:rPr>
                                        <m:t>𝑥</m:t>
                                      </m:r>
                                    </m:sub>
                                  </m:sSub>
                                  <m:r>
                                    <a:rPr lang="en-US" sz="1800" b="0" smtClean="0">
                                      <a:latin typeface="Cambria Math" panose="02040503050406030204" pitchFamily="18" charset="0"/>
                                    </a:rPr>
                                    <m:t>,</m:t>
                                  </m:r>
                                  <m:sSub>
                                    <m:sSubPr>
                                      <m:ctrlPr>
                                        <a:rPr lang="en-US" sz="1800" i="1" smtClean="0">
                                          <a:latin typeface="Cambria Math" panose="02040503050406030204" pitchFamily="18" charset="0"/>
                                        </a:rPr>
                                      </m:ctrlPr>
                                    </m:sSubPr>
                                    <m:e>
                                      <m:r>
                                        <a:rPr lang="en-US" sz="1800" b="0" smtClean="0">
                                          <a:latin typeface="Cambria Math" panose="02040503050406030204" pitchFamily="18" charset="0"/>
                                        </a:rPr>
                                        <m:t>𝑀</m:t>
                                      </m:r>
                                    </m:e>
                                    <m:sub>
                                      <m:r>
                                        <a:rPr lang="en-US" sz="1800" b="0" smtClean="0">
                                          <a:latin typeface="Cambria Math" panose="02040503050406030204" pitchFamily="18" charset="0"/>
                                        </a:rPr>
                                        <m:t>𝑥</m:t>
                                      </m:r>
                                      <m:r>
                                        <a:rPr lang="en-US" sz="1800" b="0" smtClean="0">
                                          <a:latin typeface="Cambria Math" panose="02040503050406030204" pitchFamily="18" charset="0"/>
                                        </a:rPr>
                                        <m:t>,</m:t>
                                      </m:r>
                                      <m:r>
                                        <a:rPr lang="en-US" sz="1800" b="0" smtClean="0">
                                          <a:latin typeface="Cambria Math" panose="02040503050406030204" pitchFamily="18" charset="0"/>
                                        </a:rPr>
                                        <m:t>𝑧</m:t>
                                      </m:r>
                                    </m:sub>
                                  </m:sSub>
                                </m:e>
                              </m:d>
                            </m:oMath>
                          </a14:m>
                          <a:r>
                            <a:rPr lang="en-US" dirty="0"/>
                            <a: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43.13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42.11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47.20</a:t>
                          </a:r>
                        </a:p>
                      </a:txBody>
                      <a:tcPr/>
                    </a:tc>
                    <a:extLst>
                      <a:ext uri="{0D108BD9-81ED-4DB2-BD59-A6C34878D82A}">
                        <a16:rowId xmlns:a16="http://schemas.microsoft.com/office/drawing/2014/main" val="3543692233"/>
                      </a:ext>
                    </a:extLst>
                  </a:tr>
                  <a:tr h="370840">
                    <a:tc>
                      <a:txBody>
                        <a:bodyPr/>
                        <a:lstStyle/>
                        <a:p>
                          <a:pPr algn="ctr"/>
                          <a:r>
                            <a:rPr lang="en-US" dirty="0"/>
                            <a:t>Ground-truth Motions</a:t>
                          </a:r>
                          <a:br>
                            <a:rPr lang="en-US" dirty="0"/>
                          </a:br>
                          <a:r>
                            <a:rPr lang="en-US" dirty="0"/>
                            <a:t>(using true motion code as embedding) - </a:t>
                          </a:r>
                          <a14:m>
                            <m:oMath xmlns:m="http://schemas.openxmlformats.org/officeDocument/2006/math">
                              <m:acc>
                                <m:accPr>
                                  <m:chr m:val="̂"/>
                                  <m:ctrlPr>
                                    <a:rPr lang="en-US" sz="1800" i="1" smtClean="0">
                                      <a:latin typeface="Cambria Math" panose="02040503050406030204" pitchFamily="18" charset="0"/>
                                    </a:rPr>
                                  </m:ctrlPr>
                                </m:accPr>
                                <m:e>
                                  <m:r>
                                    <a:rPr lang="en-US" sz="1800" b="0" smtClean="0">
                                      <a:latin typeface="Cambria Math" panose="02040503050406030204" pitchFamily="18" charset="0"/>
                                    </a:rPr>
                                    <m:t>𝑉</m:t>
                                  </m:r>
                                </m:e>
                              </m:acc>
                              <m:d>
                                <m:dPr>
                                  <m:ctrlPr>
                                    <a:rPr lang="en-US" sz="1800" b="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smtClean="0">
                                          <a:latin typeface="Cambria Math" panose="02040503050406030204" pitchFamily="18" charset="0"/>
                                        </a:rPr>
                                        <m:t>𝑉</m:t>
                                      </m:r>
                                    </m:e>
                                    <m:sub>
                                      <m:r>
                                        <a:rPr lang="en-US" sz="1800">
                                          <a:latin typeface="Cambria Math" panose="02040503050406030204" pitchFamily="18" charset="0"/>
                                        </a:rPr>
                                        <m:t>𝑥</m:t>
                                      </m:r>
                                    </m:sub>
                                  </m:sSub>
                                  <m:r>
                                    <a:rPr lang="en-US" sz="1800" b="0" smtClean="0">
                                      <a:latin typeface="Cambria Math" panose="02040503050406030204" pitchFamily="18" charset="0"/>
                                    </a:rPr>
                                    <m:t>,</m:t>
                                  </m:r>
                                  <m:sSub>
                                    <m:sSubPr>
                                      <m:ctrlPr>
                                        <a:rPr lang="en-US" sz="1800" i="1" smtClean="0">
                                          <a:latin typeface="Cambria Math" panose="02040503050406030204" pitchFamily="18" charset="0"/>
                                        </a:rPr>
                                      </m:ctrlPr>
                                    </m:sSubPr>
                                    <m:e>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𝑀</m:t>
                                          </m:r>
                                        </m:e>
                                      </m:acc>
                                    </m:e>
                                    <m:sub>
                                      <m:r>
                                        <a:rPr lang="en-US" sz="1800" b="0" smtClean="0">
                                          <a:latin typeface="Cambria Math" panose="02040503050406030204" pitchFamily="18" charset="0"/>
                                        </a:rPr>
                                        <m:t>𝑥</m:t>
                                      </m:r>
                                      <m:r>
                                        <a:rPr lang="en-US" sz="1800" b="0" smtClean="0">
                                          <a:latin typeface="Cambria Math" panose="02040503050406030204" pitchFamily="18" charset="0"/>
                                        </a:rPr>
                                        <m:t>,</m:t>
                                      </m:r>
                                      <m:r>
                                        <a:rPr lang="en-US" sz="1800" b="0" smtClean="0">
                                          <a:latin typeface="Cambria Math" panose="02040503050406030204" pitchFamily="18" charset="0"/>
                                        </a:rPr>
                                        <m:t>𝑧</m:t>
                                      </m:r>
                                    </m:sub>
                                  </m:sSub>
                                </m:e>
                              </m:d>
                            </m:oMath>
                          </a14:m>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t>53.82</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t>53.69</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t>57.63</a:t>
                          </a:r>
                        </a:p>
                      </a:txBody>
                      <a:tcPr/>
                    </a:tc>
                    <a:extLst>
                      <a:ext uri="{0D108BD9-81ED-4DB2-BD59-A6C34878D82A}">
                        <a16:rowId xmlns:a16="http://schemas.microsoft.com/office/drawing/2014/main" val="3993248982"/>
                      </a:ext>
                    </a:extLst>
                  </a:tr>
                </a:tbl>
              </a:graphicData>
            </a:graphic>
          </p:graphicFrame>
        </mc:Choice>
        <mc:Fallback xmlns="">
          <p:graphicFrame>
            <p:nvGraphicFramePr>
              <p:cNvPr id="5" name="Content Placeholder 4">
                <a:extLst>
                  <a:ext uri="{FF2B5EF4-FFF2-40B4-BE49-F238E27FC236}">
                    <a16:creationId xmlns:a16="http://schemas.microsoft.com/office/drawing/2014/main" id="{61336330-267C-D146-9BF4-7907D0469205}"/>
                  </a:ext>
                </a:extLst>
              </p:cNvPr>
              <p:cNvGraphicFramePr>
                <a:graphicFrameLocks noGrp="1"/>
              </p:cNvGraphicFramePr>
              <p:nvPr>
                <p:ph idx="1"/>
                <p:extLst>
                  <p:ext uri="{D42A27DB-BD31-4B8C-83A1-F6EECF244321}">
                    <p14:modId xmlns:p14="http://schemas.microsoft.com/office/powerpoint/2010/main" val="840312542"/>
                  </p:ext>
                </p:extLst>
              </p:nvPr>
            </p:nvGraphicFramePr>
            <p:xfrm>
              <a:off x="580056" y="1905597"/>
              <a:ext cx="11031888" cy="3762883"/>
            </p:xfrm>
            <a:graphic>
              <a:graphicData uri="http://schemas.openxmlformats.org/drawingml/2006/table">
                <a:tbl>
                  <a:tblPr firstRow="1" bandRow="1">
                    <a:tableStyleId>{00A15C55-8517-42AA-B614-E9B94910E393}</a:tableStyleId>
                  </a:tblPr>
                  <a:tblGrid>
                    <a:gridCol w="4191128">
                      <a:extLst>
                        <a:ext uri="{9D8B030D-6E8A-4147-A177-3AD203B41FA5}">
                          <a16:colId xmlns:a16="http://schemas.microsoft.com/office/drawing/2014/main" val="300613143"/>
                        </a:ext>
                      </a:extLst>
                    </a:gridCol>
                    <a:gridCol w="1468832">
                      <a:extLst>
                        <a:ext uri="{9D8B030D-6E8A-4147-A177-3AD203B41FA5}">
                          <a16:colId xmlns:a16="http://schemas.microsoft.com/office/drawing/2014/main" val="384142233"/>
                        </a:ext>
                      </a:extLst>
                    </a:gridCol>
                    <a:gridCol w="1957887">
                      <a:extLst>
                        <a:ext uri="{9D8B030D-6E8A-4147-A177-3AD203B41FA5}">
                          <a16:colId xmlns:a16="http://schemas.microsoft.com/office/drawing/2014/main" val="3405255570"/>
                        </a:ext>
                      </a:extLst>
                    </a:gridCol>
                    <a:gridCol w="3414041">
                      <a:extLst>
                        <a:ext uri="{9D8B030D-6E8A-4147-A177-3AD203B41FA5}">
                          <a16:colId xmlns:a16="http://schemas.microsoft.com/office/drawing/2014/main" val="1367108673"/>
                        </a:ext>
                      </a:extLst>
                    </a:gridCol>
                  </a:tblGrid>
                  <a:tr h="370840">
                    <a:tc>
                      <a:txBody>
                        <a:bodyPr/>
                        <a:lstStyle/>
                        <a:p>
                          <a:pPr algn="ctr"/>
                          <a:r>
                            <a:rPr lang="en-US" dirty="0"/>
                            <a:t>Methods</a:t>
                          </a:r>
                        </a:p>
                      </a:txBody>
                      <a:tcPr/>
                    </a:tc>
                    <a:tc>
                      <a:txBody>
                        <a:bodyPr/>
                        <a:lstStyle/>
                        <a:p>
                          <a:pPr algn="ctr"/>
                          <a:r>
                            <a:rPr lang="en-US" dirty="0"/>
                            <a:t>RGB</a:t>
                          </a:r>
                        </a:p>
                      </a:txBody>
                      <a:tcPr/>
                    </a:tc>
                    <a:tc>
                      <a:txBody>
                        <a:bodyPr/>
                        <a:lstStyle/>
                        <a:p>
                          <a:pPr algn="ctr"/>
                          <a:r>
                            <a:rPr lang="en-US" dirty="0"/>
                            <a:t>Flow</a:t>
                          </a:r>
                        </a:p>
                      </a:txBody>
                      <a:tcPr/>
                    </a:tc>
                    <a:tc>
                      <a:txBody>
                        <a:bodyPr/>
                        <a:lstStyle/>
                        <a:p>
                          <a:pPr algn="ctr"/>
                          <a:r>
                            <a:rPr lang="en-US" dirty="0"/>
                            <a:t>Fused (RGB + Flow)</a:t>
                          </a:r>
                        </a:p>
                      </a:txBody>
                      <a:tcPr/>
                    </a:tc>
                    <a:extLst>
                      <a:ext uri="{0D108BD9-81ED-4DB2-BD59-A6C34878D82A}">
                        <a16:rowId xmlns:a16="http://schemas.microsoft.com/office/drawing/2014/main" val="1532173812"/>
                      </a:ext>
                    </a:extLst>
                  </a:tr>
                  <a:tr h="370840">
                    <a:tc>
                      <a:txBody>
                        <a:bodyPr/>
                        <a:lstStyle/>
                        <a:p>
                          <a:endParaRPr lang="en-US"/>
                        </a:p>
                      </a:txBody>
                      <a:tcPr>
                        <a:blipFill>
                          <a:blip r:embed="rId6"/>
                          <a:stretch>
                            <a:fillRect l="-145" t="-108197" r="-163808" b="-836066"/>
                          </a:stretch>
                        </a:blipFill>
                      </a:tcPr>
                    </a:tc>
                    <a:tc>
                      <a:txBody>
                        <a:bodyPr/>
                        <a:lstStyle/>
                        <a:p>
                          <a:pPr algn="ctr"/>
                          <a:r>
                            <a:rPr lang="en-US" dirty="0"/>
                            <a:t>41.60</a:t>
                          </a:r>
                        </a:p>
                      </a:txBody>
                      <a:tcPr/>
                    </a:tc>
                    <a:tc>
                      <a:txBody>
                        <a:bodyPr/>
                        <a:lstStyle/>
                        <a:p>
                          <a:pPr algn="ctr"/>
                          <a:r>
                            <a:rPr lang="en-US" dirty="0"/>
                            <a:t>39.82</a:t>
                          </a:r>
                        </a:p>
                      </a:txBody>
                      <a:tcPr/>
                    </a:tc>
                    <a:tc>
                      <a:txBody>
                        <a:bodyPr/>
                        <a:lstStyle/>
                        <a:p>
                          <a:pPr algn="ctr"/>
                          <a:r>
                            <a:rPr lang="en-US" dirty="0"/>
                            <a:t>45.05</a:t>
                          </a:r>
                        </a:p>
                      </a:txBody>
                      <a:tcPr/>
                    </a:tc>
                    <a:extLst>
                      <a:ext uri="{0D108BD9-81ED-4DB2-BD59-A6C34878D82A}">
                        <a16:rowId xmlns:a16="http://schemas.microsoft.com/office/drawing/2014/main" val="3316523698"/>
                      </a:ext>
                    </a:extLst>
                  </a:tr>
                  <a:tr h="652145">
                    <a:tc>
                      <a:txBody>
                        <a:bodyPr/>
                        <a:lstStyle/>
                        <a:p>
                          <a:endParaRPr lang="en-US"/>
                        </a:p>
                      </a:txBody>
                      <a:tcPr>
                        <a:blipFill>
                          <a:blip r:embed="rId6"/>
                          <a:stretch>
                            <a:fillRect l="-145" t="-118692" r="-163808" b="-376636"/>
                          </a:stretch>
                        </a:blip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48.22</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44.15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49.24</a:t>
                          </a:r>
                        </a:p>
                      </a:txBody>
                      <a:tcPr/>
                    </a:tc>
                    <a:extLst>
                      <a:ext uri="{0D108BD9-81ED-4DB2-BD59-A6C34878D82A}">
                        <a16:rowId xmlns:a16="http://schemas.microsoft.com/office/drawing/2014/main" val="292916582"/>
                      </a:ext>
                    </a:extLst>
                  </a:tr>
                  <a:tr h="370840">
                    <a:tc>
                      <a:txBody>
                        <a:bodyPr/>
                        <a:lstStyle/>
                        <a:p>
                          <a:pPr algn="ct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427238781"/>
                      </a:ext>
                    </a:extLst>
                  </a:tr>
                  <a:tr h="373126">
                    <a:tc>
                      <a:txBody>
                        <a:bodyPr/>
                        <a:lstStyle/>
                        <a:p>
                          <a:endParaRPr lang="en-US"/>
                        </a:p>
                      </a:txBody>
                      <a:tcPr>
                        <a:blipFill>
                          <a:blip r:embed="rId6"/>
                          <a:stretch>
                            <a:fillRect l="-145" t="-483607" r="-163808" b="-460656"/>
                          </a:stretch>
                        </a:blip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41.22</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40.46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46.18</a:t>
                          </a:r>
                        </a:p>
                      </a:txBody>
                      <a:tcPr/>
                    </a:tc>
                    <a:extLst>
                      <a:ext uri="{0D108BD9-81ED-4DB2-BD59-A6C34878D82A}">
                        <a16:rowId xmlns:a16="http://schemas.microsoft.com/office/drawing/2014/main" val="213446651"/>
                      </a:ext>
                    </a:extLst>
                  </a:tr>
                  <a:tr h="675386">
                    <a:tc>
                      <a:txBody>
                        <a:bodyPr/>
                        <a:lstStyle/>
                        <a:p>
                          <a:endParaRPr lang="en-US"/>
                        </a:p>
                      </a:txBody>
                      <a:tcPr>
                        <a:blipFill>
                          <a:blip r:embed="rId6"/>
                          <a:stretch>
                            <a:fillRect l="-145" t="-320721" r="-163808" b="-153153"/>
                          </a:stretch>
                        </a:blip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43.13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42.11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47.20</a:t>
                          </a:r>
                        </a:p>
                      </a:txBody>
                      <a:tcPr/>
                    </a:tc>
                    <a:extLst>
                      <a:ext uri="{0D108BD9-81ED-4DB2-BD59-A6C34878D82A}">
                        <a16:rowId xmlns:a16="http://schemas.microsoft.com/office/drawing/2014/main" val="3543692233"/>
                      </a:ext>
                    </a:extLst>
                  </a:tr>
                  <a:tr h="949706">
                    <a:tc>
                      <a:txBody>
                        <a:bodyPr/>
                        <a:lstStyle/>
                        <a:p>
                          <a:endParaRPr lang="en-US"/>
                        </a:p>
                      </a:txBody>
                      <a:tcPr>
                        <a:blipFill>
                          <a:blip r:embed="rId6"/>
                          <a:stretch>
                            <a:fillRect l="-145" t="-299359" r="-163808" b="-8974"/>
                          </a:stretch>
                        </a:blip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t>53.82</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t>53.69</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t>57.63</a:t>
                          </a:r>
                        </a:p>
                      </a:txBody>
                      <a:tcPr/>
                    </a:tc>
                    <a:extLst>
                      <a:ext uri="{0D108BD9-81ED-4DB2-BD59-A6C34878D82A}">
                        <a16:rowId xmlns:a16="http://schemas.microsoft.com/office/drawing/2014/main" val="3993248982"/>
                      </a:ext>
                    </a:extLst>
                  </a:tr>
                </a:tbl>
              </a:graphicData>
            </a:graphic>
          </p:graphicFrame>
        </mc:Fallback>
      </mc:AlternateContent>
      <p:sp>
        <p:nvSpPr>
          <p:cNvPr id="3" name="Rectangle 2">
            <a:extLst>
              <a:ext uri="{FF2B5EF4-FFF2-40B4-BE49-F238E27FC236}">
                <a16:creationId xmlns:a16="http://schemas.microsoft.com/office/drawing/2014/main" id="{85AA108E-4081-4548-85C1-22E2F15A43D4}"/>
              </a:ext>
            </a:extLst>
          </p:cNvPr>
          <p:cNvSpPr/>
          <p:nvPr/>
        </p:nvSpPr>
        <p:spPr bwMode="auto">
          <a:xfrm>
            <a:off x="4904928" y="2304038"/>
            <a:ext cx="5583560" cy="28803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 name="Footer Placeholder 6">
            <a:extLst>
              <a:ext uri="{FF2B5EF4-FFF2-40B4-BE49-F238E27FC236}">
                <a16:creationId xmlns:a16="http://schemas.microsoft.com/office/drawing/2014/main" id="{DADB14C8-4E4D-4139-9646-C0DF9CEFF049}"/>
              </a:ext>
            </a:extLst>
          </p:cNvPr>
          <p:cNvSpPr>
            <a:spLocks noGrp="1"/>
          </p:cNvSpPr>
          <p:nvPr>
            <p:ph type="ftr" sz="quarter" idx="11"/>
          </p:nvPr>
        </p:nvSpPr>
        <p:spPr/>
        <p:txBody>
          <a:bodyPr/>
          <a:lstStyle/>
          <a:p>
            <a:pPr>
              <a:defRPr/>
            </a:pPr>
            <a:r>
              <a:rPr lang="en-US" altLang="ja-JP"/>
              <a:t>Alibayev, Paulius and Sun · #ICPR2020</a:t>
            </a:r>
            <a:endParaRPr lang="en-US" altLang="ja-JP" dirty="0"/>
          </a:p>
        </p:txBody>
      </p:sp>
      <p:sp>
        <p:nvSpPr>
          <p:cNvPr id="8" name="Slide Number Placeholder 7">
            <a:extLst>
              <a:ext uri="{FF2B5EF4-FFF2-40B4-BE49-F238E27FC236}">
                <a16:creationId xmlns:a16="http://schemas.microsoft.com/office/drawing/2014/main" id="{6792B517-A02F-446B-9E6C-24F5E0393E62}"/>
              </a:ext>
            </a:extLst>
          </p:cNvPr>
          <p:cNvSpPr>
            <a:spLocks noGrp="1"/>
          </p:cNvSpPr>
          <p:nvPr>
            <p:ph type="sldNum" sz="quarter" idx="12"/>
          </p:nvPr>
        </p:nvSpPr>
        <p:spPr/>
        <p:txBody>
          <a:bodyPr/>
          <a:lstStyle/>
          <a:p>
            <a:pPr>
              <a:defRPr/>
            </a:pPr>
            <a:fld id="{F9360E8E-BFDB-4CFB-92F7-78DEBDADF996}" type="slidenum">
              <a:rPr lang="en-US" altLang="ja-JP" smtClean="0"/>
              <a:pPr>
                <a:defRPr/>
              </a:pPr>
              <a:t>13</a:t>
            </a:fld>
            <a:endParaRPr lang="en-US" altLang="ja-JP" dirty="0"/>
          </a:p>
        </p:txBody>
      </p:sp>
      <p:sp>
        <p:nvSpPr>
          <p:cNvPr id="9" name="Rectangle 8">
            <a:extLst>
              <a:ext uri="{FF2B5EF4-FFF2-40B4-BE49-F238E27FC236}">
                <a16:creationId xmlns:a16="http://schemas.microsoft.com/office/drawing/2014/main" id="{7445DE79-D39C-6B42-A643-EE30ED968209}"/>
              </a:ext>
            </a:extLst>
          </p:cNvPr>
          <p:cNvSpPr/>
          <p:nvPr/>
        </p:nvSpPr>
        <p:spPr bwMode="auto">
          <a:xfrm>
            <a:off x="4904928" y="2592069"/>
            <a:ext cx="5583560" cy="377829"/>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 name="Rectangle 9">
            <a:extLst>
              <a:ext uri="{FF2B5EF4-FFF2-40B4-BE49-F238E27FC236}">
                <a16:creationId xmlns:a16="http://schemas.microsoft.com/office/drawing/2014/main" id="{A9510518-53A5-4C4E-BC07-47721C6A3CFB}"/>
              </a:ext>
            </a:extLst>
          </p:cNvPr>
          <p:cNvSpPr/>
          <p:nvPr/>
        </p:nvSpPr>
        <p:spPr bwMode="auto">
          <a:xfrm>
            <a:off x="4904928" y="3534792"/>
            <a:ext cx="5583560" cy="155039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 name="TextBox 5">
            <a:extLst>
              <a:ext uri="{FF2B5EF4-FFF2-40B4-BE49-F238E27FC236}">
                <a16:creationId xmlns:a16="http://schemas.microsoft.com/office/drawing/2014/main" id="{98F756DB-D697-4359-B508-755E11EF9A15}"/>
              </a:ext>
            </a:extLst>
          </p:cNvPr>
          <p:cNvSpPr txBox="1"/>
          <p:nvPr/>
        </p:nvSpPr>
        <p:spPr>
          <a:xfrm>
            <a:off x="464713" y="5705227"/>
            <a:ext cx="11262574" cy="338554"/>
          </a:xfrm>
          <a:prstGeom prst="rect">
            <a:avLst/>
          </a:prstGeom>
          <a:noFill/>
        </p:spPr>
        <p:txBody>
          <a:bodyPr wrap="square" rtlCol="0">
            <a:spAutoFit/>
          </a:bodyPr>
          <a:lstStyle/>
          <a:p>
            <a:pPr algn="ctr"/>
            <a:r>
              <a:rPr lang="en-029" sz="1600" dirty="0">
                <a:latin typeface="+mj-lt"/>
              </a:rPr>
              <a:t>Table 4</a:t>
            </a:r>
            <a:r>
              <a:rPr lang="en-029" sz="1600" dirty="0">
                <a:latin typeface="+mn-lt"/>
              </a:rPr>
              <a:t> (from paper) – Verb Classification Comparison on validation videos from EPIC-KITCHENS (as %)</a:t>
            </a:r>
          </a:p>
        </p:txBody>
      </p:sp>
      <p:sp>
        <p:nvSpPr>
          <p:cNvPr id="30" name="Rectangle 29">
            <a:extLst>
              <a:ext uri="{FF2B5EF4-FFF2-40B4-BE49-F238E27FC236}">
                <a16:creationId xmlns:a16="http://schemas.microsoft.com/office/drawing/2014/main" id="{93F4D100-EA34-4ACA-9B3F-0BE5F42FC6FF}"/>
              </a:ext>
            </a:extLst>
          </p:cNvPr>
          <p:cNvSpPr/>
          <p:nvPr/>
        </p:nvSpPr>
        <p:spPr bwMode="auto">
          <a:xfrm>
            <a:off x="4904928" y="4707355"/>
            <a:ext cx="5583560" cy="377829"/>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39" name="Audio 38">
            <a:hlinkClick r:id="" action="ppaction://media"/>
            <a:extLst>
              <a:ext uri="{FF2B5EF4-FFF2-40B4-BE49-F238E27FC236}">
                <a16:creationId xmlns:a16="http://schemas.microsoft.com/office/drawing/2014/main" id="{A95E9EF9-3886-4D75-96A8-219C839F8203}"/>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827535018"/>
      </p:ext>
    </p:extLst>
  </p:cSld>
  <p:clrMapOvr>
    <a:masterClrMapping/>
  </p:clrMapOvr>
  <mc:AlternateContent xmlns:mc="http://schemas.openxmlformats.org/markup-compatibility/2006" xmlns:p14="http://schemas.microsoft.com/office/powerpoint/2010/main">
    <mc:Choice Requires="p14">
      <p:transition spd="slow" p14:dur="2000" advTm="28657"/>
    </mc:Choice>
    <mc:Fallback xmlns="">
      <p:transition spd="slow" advTm="286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9" fill="hold" display="0">
                  <p:stCondLst>
                    <p:cond delay="indefinite"/>
                  </p:stCondLst>
                  <p:endCondLst>
                    <p:cond evt="onStopAudio" delay="0">
                      <p:tgtEl>
                        <p:sldTgt/>
                      </p:tgtEl>
                    </p:cond>
                  </p:endCondLst>
                </p:cTn>
                <p:tgtEl>
                  <p:spTgt spid="39"/>
                </p:tgtEl>
              </p:cMediaNode>
            </p:audio>
          </p:childTnLst>
        </p:cTn>
      </p:par>
    </p:tnLst>
    <p:bldLst>
      <p:bldP spid="3" grpId="0" animBg="1"/>
      <p:bldP spid="3" grpId="1" animBg="1"/>
      <p:bldP spid="9" grpId="0" animBg="1"/>
      <p:bldP spid="9" grpId="1" animBg="1"/>
      <p:bldP spid="10" grpId="0" animBg="1"/>
      <p:bldP spid="10" grpId="1" animBg="1"/>
      <p:bldP spid="30" grpId="0" animBg="1"/>
      <p:bldP spid="3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0E8B-8B63-564C-9482-850788722D1B}"/>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1CDF899D-62D4-D74F-B654-0DE24F2F9608}"/>
              </a:ext>
            </a:extLst>
          </p:cNvPr>
          <p:cNvSpPr>
            <a:spLocks noGrp="1"/>
          </p:cNvSpPr>
          <p:nvPr>
            <p:ph idx="1"/>
          </p:nvPr>
        </p:nvSpPr>
        <p:spPr/>
        <p:txBody>
          <a:bodyPr/>
          <a:lstStyle/>
          <a:p>
            <a:pPr marL="0" indent="0">
              <a:buNone/>
            </a:pPr>
            <a:r>
              <a:rPr lang="en-US" sz="2800" dirty="0">
                <a:latin typeface="+mj-lt"/>
              </a:rPr>
              <a:t>Motion codes</a:t>
            </a:r>
            <a:r>
              <a:rPr lang="en-US" sz="2800" dirty="0"/>
              <a:t> – motion representation from mechanical 	perspective of manipulation (i.e., its salient features)</a:t>
            </a:r>
          </a:p>
          <a:p>
            <a:pPr marL="0" indent="0">
              <a:buNone/>
            </a:pPr>
            <a:endParaRPr lang="en-US" sz="2800" dirty="0"/>
          </a:p>
          <a:p>
            <a:pPr marL="0" indent="0">
              <a:buNone/>
            </a:pPr>
            <a:r>
              <a:rPr lang="en-US" sz="2800" dirty="0"/>
              <a:t>Motion codes can be used with </a:t>
            </a:r>
            <a:r>
              <a:rPr lang="en-US" sz="2800" i="1" dirty="0"/>
              <a:t>state-of-the-art verb classification models</a:t>
            </a:r>
            <a:r>
              <a:rPr lang="en-US" sz="2800" dirty="0"/>
              <a:t> to improve their performance.</a:t>
            </a:r>
          </a:p>
          <a:p>
            <a:pPr marL="0" indent="0">
              <a:buNone/>
            </a:pPr>
            <a:endParaRPr lang="en-US" dirty="0"/>
          </a:p>
          <a:p>
            <a:pPr marL="0" indent="0">
              <a:buNone/>
            </a:pPr>
            <a:r>
              <a:rPr lang="en-US" dirty="0"/>
              <a:t>More work will be done on improving motion code prediction and overall verb classification pipeline.</a:t>
            </a:r>
          </a:p>
        </p:txBody>
      </p:sp>
      <p:sp>
        <p:nvSpPr>
          <p:cNvPr id="6" name="Footer Placeholder 5">
            <a:extLst>
              <a:ext uri="{FF2B5EF4-FFF2-40B4-BE49-F238E27FC236}">
                <a16:creationId xmlns:a16="http://schemas.microsoft.com/office/drawing/2014/main" id="{EAFAB863-F149-4FD6-90A2-740DE0217DBF}"/>
              </a:ext>
            </a:extLst>
          </p:cNvPr>
          <p:cNvSpPr>
            <a:spLocks noGrp="1"/>
          </p:cNvSpPr>
          <p:nvPr>
            <p:ph type="ftr" sz="quarter" idx="11"/>
          </p:nvPr>
        </p:nvSpPr>
        <p:spPr/>
        <p:txBody>
          <a:bodyPr/>
          <a:lstStyle/>
          <a:p>
            <a:pPr>
              <a:defRPr/>
            </a:pPr>
            <a:r>
              <a:rPr lang="en-US" altLang="ja-JP"/>
              <a:t>Alibayev, Paulius and Sun · #ICPR2020</a:t>
            </a:r>
            <a:endParaRPr lang="en-US" altLang="ja-JP" dirty="0"/>
          </a:p>
        </p:txBody>
      </p:sp>
      <p:sp>
        <p:nvSpPr>
          <p:cNvPr id="7" name="Slide Number Placeholder 6">
            <a:extLst>
              <a:ext uri="{FF2B5EF4-FFF2-40B4-BE49-F238E27FC236}">
                <a16:creationId xmlns:a16="http://schemas.microsoft.com/office/drawing/2014/main" id="{D72750B9-7368-4BF4-9E85-3F65E6606A24}"/>
              </a:ext>
            </a:extLst>
          </p:cNvPr>
          <p:cNvSpPr>
            <a:spLocks noGrp="1"/>
          </p:cNvSpPr>
          <p:nvPr>
            <p:ph type="sldNum" sz="quarter" idx="12"/>
          </p:nvPr>
        </p:nvSpPr>
        <p:spPr/>
        <p:txBody>
          <a:bodyPr/>
          <a:lstStyle/>
          <a:p>
            <a:pPr>
              <a:defRPr/>
            </a:pPr>
            <a:fld id="{F9360E8E-BFDB-4CFB-92F7-78DEBDADF996}" type="slidenum">
              <a:rPr lang="en-US" altLang="ja-JP" smtClean="0"/>
              <a:pPr>
                <a:defRPr/>
              </a:pPr>
              <a:t>14</a:t>
            </a:fld>
            <a:endParaRPr lang="en-US" altLang="ja-JP" dirty="0"/>
          </a:p>
        </p:txBody>
      </p:sp>
      <p:pic>
        <p:nvPicPr>
          <p:cNvPr id="17" name="Audio 16">
            <a:hlinkClick r:id="" action="ppaction://media"/>
            <a:extLst>
              <a:ext uri="{FF2B5EF4-FFF2-40B4-BE49-F238E27FC236}">
                <a16:creationId xmlns:a16="http://schemas.microsoft.com/office/drawing/2014/main" id="{915E762F-7395-449E-80CE-6DBA068FD62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55433673"/>
      </p:ext>
    </p:extLst>
  </p:cSld>
  <p:clrMapOvr>
    <a:masterClrMapping/>
  </p:clrMapOvr>
  <mc:AlternateContent xmlns:mc="http://schemas.openxmlformats.org/markup-compatibility/2006" xmlns:p14="http://schemas.microsoft.com/office/powerpoint/2010/main">
    <mc:Choice Requires="p14">
      <p:transition spd="slow" p14:dur="2000" advTm="12559"/>
    </mc:Choice>
    <mc:Fallback xmlns="">
      <p:transition spd="slow" advTm="125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2656"/>
            <a:ext cx="10363200" cy="1470025"/>
          </a:xfrm>
        </p:spPr>
        <p:txBody>
          <a:bodyPr/>
          <a:lstStyle/>
          <a:p>
            <a:r>
              <a:rPr lang="en-029" b="1" dirty="0"/>
              <a:t>Thank you for listening!</a:t>
            </a:r>
            <a:endParaRPr lang="en-US" b="1" dirty="0"/>
          </a:p>
        </p:txBody>
      </p:sp>
      <p:sp>
        <p:nvSpPr>
          <p:cNvPr id="3" name="Subtitle 2"/>
          <p:cNvSpPr>
            <a:spLocks noGrp="1"/>
          </p:cNvSpPr>
          <p:nvPr>
            <p:ph type="subTitle" idx="1"/>
          </p:nvPr>
        </p:nvSpPr>
        <p:spPr>
          <a:xfrm>
            <a:off x="201343" y="1634507"/>
            <a:ext cx="11789314" cy="2370807"/>
          </a:xfrm>
        </p:spPr>
        <p:txBody>
          <a:bodyPr/>
          <a:lstStyle/>
          <a:p>
            <a:r>
              <a:rPr lang="en-US" sz="2400" dirty="0"/>
              <a:t>For more information, please contact:</a:t>
            </a:r>
          </a:p>
          <a:p>
            <a:endParaRPr lang="en-US" sz="2400" dirty="0"/>
          </a:p>
          <a:p>
            <a:endParaRPr lang="en-US" sz="2400" dirty="0"/>
          </a:p>
          <a:p>
            <a:endParaRPr lang="en-US" sz="2400" dirty="0"/>
          </a:p>
          <a:p>
            <a:endParaRPr lang="en-US" sz="2400" dirty="0"/>
          </a:p>
          <a:p>
            <a:r>
              <a:rPr lang="en-US" sz="1800" dirty="0"/>
              <a:t>Yu Sun (</a:t>
            </a:r>
            <a:r>
              <a:rPr lang="en-US" sz="1800" dirty="0">
                <a:solidFill>
                  <a:srgbClr val="005540"/>
                </a:solidFill>
                <a:hlinkClick r:id="rId6">
                  <a:extLst>
                    <a:ext uri="{A12FA001-AC4F-418D-AE19-62706E023703}">
                      <ahyp:hlinkClr xmlns:ahyp="http://schemas.microsoft.com/office/drawing/2018/hyperlinkcolor" val="tx"/>
                    </a:ext>
                  </a:extLst>
                </a:hlinkClick>
              </a:rPr>
              <a:t>yusun@usf.edu</a:t>
            </a:r>
            <a:r>
              <a:rPr lang="en-US" sz="1800" dirty="0"/>
              <a:t>)    Maxat Alibayev (</a:t>
            </a:r>
            <a:r>
              <a:rPr lang="en-US" sz="1800" u="sng" dirty="0">
                <a:solidFill>
                  <a:srgbClr val="005540"/>
                </a:solidFill>
                <a:hlinkClick r:id="rId7">
                  <a:extLst>
                    <a:ext uri="{A12FA001-AC4F-418D-AE19-62706E023703}">
                      <ahyp:hlinkClr xmlns:ahyp="http://schemas.microsoft.com/office/drawing/2018/hyperlinkcolor" val="tx"/>
                    </a:ext>
                  </a:extLst>
                </a:hlinkClick>
              </a:rPr>
              <a:t>alibayevm96@gmail.com</a:t>
            </a:r>
            <a:r>
              <a:rPr lang="en-US" sz="1800" dirty="0"/>
              <a:t>)    David Paulius (</a:t>
            </a:r>
            <a:r>
              <a:rPr lang="en-US" sz="1800" dirty="0">
                <a:solidFill>
                  <a:srgbClr val="005540"/>
                </a:solidFill>
                <a:hlinkClick r:id="rId8">
                  <a:extLst>
                    <a:ext uri="{A12FA001-AC4F-418D-AE19-62706E023703}">
                      <ahyp:hlinkClr xmlns:ahyp="http://schemas.microsoft.com/office/drawing/2018/hyperlinkcolor" val="tx"/>
                    </a:ext>
                  </a:extLst>
                </a:hlinkClick>
              </a:rPr>
              <a:t>david.paulius@tum.de</a:t>
            </a:r>
            <a:r>
              <a:rPr lang="en-US" sz="1800" dirty="0"/>
              <a:t>) </a:t>
            </a:r>
          </a:p>
          <a:p>
            <a:endParaRPr lang="en-US" sz="800" dirty="0"/>
          </a:p>
          <a:p>
            <a:r>
              <a:rPr lang="en-US" sz="2400" dirty="0"/>
              <a:t>Please visit </a:t>
            </a:r>
            <a:r>
              <a:rPr lang="en-US" sz="2400" dirty="0">
                <a:solidFill>
                  <a:srgbClr val="00B050"/>
                </a:solidFill>
                <a:hlinkClick r:id="rId9">
                  <a:extLst>
                    <a:ext uri="{A12FA001-AC4F-418D-AE19-62706E023703}">
                      <ahyp:hlinkClr xmlns:ahyp="http://schemas.microsoft.com/office/drawing/2018/hyperlinkcolor" val="tx"/>
                    </a:ext>
                  </a:extLst>
                </a:hlinkClick>
              </a:rPr>
              <a:t>https://www.rpal.cse.usf.edu</a:t>
            </a:r>
            <a:r>
              <a:rPr lang="en-US" sz="2400" dirty="0">
                <a:solidFill>
                  <a:srgbClr val="00B050"/>
                </a:solidFill>
              </a:rPr>
              <a:t> </a:t>
            </a:r>
            <a:r>
              <a:rPr lang="en-US" sz="2400" dirty="0"/>
              <a:t>for our papers! </a:t>
            </a:r>
          </a:p>
          <a:p>
            <a:endParaRPr lang="en-US" sz="2400" dirty="0"/>
          </a:p>
        </p:txBody>
      </p:sp>
      <p:pic>
        <p:nvPicPr>
          <p:cNvPr id="1026" name="Picture 2">
            <a:extLst>
              <a:ext uri="{FF2B5EF4-FFF2-40B4-BE49-F238E27FC236}">
                <a16:creationId xmlns:a16="http://schemas.microsoft.com/office/drawing/2014/main" id="{C54F5CCA-9021-456E-A949-3A62A64DB04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056" t="1931" r="3525" b="-1931"/>
          <a:stretch/>
        </p:blipFill>
        <p:spPr bwMode="auto">
          <a:xfrm>
            <a:off x="983432" y="2204864"/>
            <a:ext cx="1929309" cy="19293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preview">
            <a:extLst>
              <a:ext uri="{FF2B5EF4-FFF2-40B4-BE49-F238E27FC236}">
                <a16:creationId xmlns:a16="http://schemas.microsoft.com/office/drawing/2014/main" id="{D2B9F829-D310-4AEE-A596-E0A91AFC56F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83832" y="2204864"/>
            <a:ext cx="1929309" cy="19293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3B45105F-E936-4AC9-B131-80B00A579869}"/>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412634" y="5733256"/>
            <a:ext cx="2258666" cy="607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A620EB4E-B4BD-4498-B705-7B7855DDB96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0700" y="5756435"/>
            <a:ext cx="3305327" cy="560978"/>
          </a:xfrm>
          <a:prstGeom prst="rect">
            <a:avLst/>
          </a:prstGeom>
        </p:spPr>
      </p:pic>
      <p:pic>
        <p:nvPicPr>
          <p:cNvPr id="16" name="Picture 15">
            <a:extLst>
              <a:ext uri="{FF2B5EF4-FFF2-40B4-BE49-F238E27FC236}">
                <a16:creationId xmlns:a16="http://schemas.microsoft.com/office/drawing/2014/main" id="{92561A8C-1509-47B2-8DF5-9484121F14D2}"/>
              </a:ext>
            </a:extLst>
          </p:cNvPr>
          <p:cNvPicPr>
            <a:picLocks noChangeAspect="1"/>
          </p:cNvPicPr>
          <p:nvPr/>
        </p:nvPicPr>
        <p:blipFill rotWithShape="1">
          <a:blip r:embed="rId14"/>
          <a:srcRect l="197" r="197"/>
          <a:stretch/>
        </p:blipFill>
        <p:spPr>
          <a:xfrm>
            <a:off x="8544272" y="2249386"/>
            <a:ext cx="1929309" cy="1929309"/>
          </a:xfrm>
          <a:prstGeom prst="rect">
            <a:avLst/>
          </a:prstGeom>
        </p:spPr>
      </p:pic>
      <p:pic>
        <p:nvPicPr>
          <p:cNvPr id="8" name="Audio 7">
            <a:hlinkClick r:id="" action="ppaction://media"/>
            <a:extLst>
              <a:ext uri="{FF2B5EF4-FFF2-40B4-BE49-F238E27FC236}">
                <a16:creationId xmlns:a16="http://schemas.microsoft.com/office/drawing/2014/main" id="{B9AF3FDC-9666-4EC1-AE00-C3AE20EF693B}"/>
              </a:ext>
            </a:extLst>
          </p:cNvPr>
          <p:cNvPicPr>
            <a:picLocks noChangeAspect="1"/>
          </p:cNvPicPr>
          <p:nvPr>
            <a:audioFile r:link="rId3"/>
            <p:extLst>
              <p:ext uri="{DAA4B4D4-6D71-4841-9C94-3DE7FCFB9230}">
                <p14:media xmlns:p14="http://schemas.microsoft.com/office/powerpoint/2010/main" r:embed="rId2"/>
              </p:ext>
            </p:extLst>
          </p:nvPr>
        </p:nvPicPr>
        <p:blipFill>
          <a:blip r:embed="rId15"/>
          <a:stretch>
            <a:fillRect/>
          </a:stretch>
        </p:blipFill>
        <p:spPr>
          <a:xfrm>
            <a:off x="11366500" y="6032500"/>
            <a:ext cx="609600" cy="609600"/>
          </a:xfrm>
          <a:prstGeom prst="rect">
            <a:avLst/>
          </a:prstGeom>
        </p:spPr>
      </p:pic>
      <p:sp>
        <p:nvSpPr>
          <p:cNvPr id="14" name="TextBox 13">
            <a:extLst>
              <a:ext uri="{FF2B5EF4-FFF2-40B4-BE49-F238E27FC236}">
                <a16:creationId xmlns:a16="http://schemas.microsoft.com/office/drawing/2014/main" id="{713C2662-B69C-4C65-A7A4-DE27D57FCD01}"/>
              </a:ext>
            </a:extLst>
          </p:cNvPr>
          <p:cNvSpPr txBox="1"/>
          <p:nvPr/>
        </p:nvSpPr>
        <p:spPr>
          <a:xfrm>
            <a:off x="914400" y="6464369"/>
            <a:ext cx="10479912" cy="276999"/>
          </a:xfrm>
          <a:prstGeom prst="rect">
            <a:avLst/>
          </a:prstGeom>
          <a:noFill/>
        </p:spPr>
        <p:txBody>
          <a:bodyPr wrap="square" rtlCol="0">
            <a:spAutoFit/>
          </a:bodyPr>
          <a:lstStyle/>
          <a:p>
            <a:pPr algn="ctr">
              <a:defRPr/>
            </a:pPr>
            <a:r>
              <a:rPr lang="en-029" sz="1200" b="1" dirty="0">
                <a:latin typeface="+mj-lt"/>
              </a:rPr>
              <a:t>This material is based upon work supported by the National Science Foundation under Grant No. 1812933 and 1910040</a:t>
            </a:r>
          </a:p>
        </p:txBody>
      </p:sp>
    </p:spTree>
    <p:custDataLst>
      <p:tags r:id="rId1"/>
    </p:custDataLst>
    <p:extLst>
      <p:ext uri="{BB962C8B-B14F-4D97-AF65-F5344CB8AC3E}">
        <p14:creationId xmlns:p14="http://schemas.microsoft.com/office/powerpoint/2010/main" val="176436653"/>
      </p:ext>
    </p:extLst>
  </p:cSld>
  <p:clrMapOvr>
    <a:masterClrMapping/>
  </p:clrMapOvr>
  <mc:AlternateContent xmlns:mc="http://schemas.openxmlformats.org/markup-compatibility/2006" xmlns:p14="http://schemas.microsoft.com/office/powerpoint/2010/main">
    <mc:Choice Requires="p14">
      <p:transition spd="slow" p14:dur="2000" advTm="9652"/>
    </mc:Choice>
    <mc:Fallback xmlns="">
      <p:transition spd="slow" advTm="96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029" altLang="en-US"/>
              <a:t>Overview of Work</a:t>
            </a:r>
            <a:endParaRPr lang="en-US" altLang="en-US" dirty="0"/>
          </a:p>
        </p:txBody>
      </p:sp>
      <p:sp>
        <p:nvSpPr>
          <p:cNvPr id="6147" name="Content Placeholder 2"/>
          <p:cNvSpPr>
            <a:spLocks noGrp="1"/>
          </p:cNvSpPr>
          <p:nvPr>
            <p:ph idx="1"/>
          </p:nvPr>
        </p:nvSpPr>
        <p:spPr>
          <a:xfrm>
            <a:off x="699438" y="1628800"/>
            <a:ext cx="10941177" cy="4403556"/>
          </a:xfrm>
        </p:spPr>
        <p:txBody>
          <a:bodyPr/>
          <a:lstStyle/>
          <a:p>
            <a:pPr marL="0" indent="0">
              <a:spcAft>
                <a:spcPts val="600"/>
              </a:spcAft>
              <a:buNone/>
            </a:pPr>
            <a:r>
              <a:rPr lang="en-US" altLang="en-US" sz="2800" dirty="0">
                <a:latin typeface="+mj-lt"/>
              </a:rPr>
              <a:t>Motion codes </a:t>
            </a:r>
            <a:r>
              <a:rPr lang="en-US" altLang="en-US" sz="2800" dirty="0"/>
              <a:t>– embedding of a motions based on a manipulation’s salient features in form of binary strings</a:t>
            </a:r>
            <a:endParaRPr lang="en-US" altLang="en-US" sz="2800" dirty="0">
              <a:latin typeface="+mj-lt"/>
            </a:endParaRPr>
          </a:p>
          <a:p>
            <a:pPr lvl="1"/>
            <a:r>
              <a:rPr lang="en-US" altLang="en-US" dirty="0"/>
              <a:t>Salient features are outlined in </a:t>
            </a:r>
            <a:r>
              <a:rPr lang="en-US" altLang="en-US" b="1" dirty="0"/>
              <a:t>motion taxonomy</a:t>
            </a:r>
            <a:r>
              <a:rPr lang="en-US" altLang="en-US" dirty="0"/>
              <a:t> – hierarchy of mechanical and physical features for describing manipulation from robotics perspective.</a:t>
            </a:r>
          </a:p>
          <a:p>
            <a:pPr lvl="1"/>
            <a:r>
              <a:rPr lang="en-US" altLang="en-US" dirty="0"/>
              <a:t>Mechanics of motion: </a:t>
            </a:r>
            <a:r>
              <a:rPr lang="en-US" altLang="en-US" i="1" dirty="0"/>
              <a:t>contact</a:t>
            </a:r>
            <a:r>
              <a:rPr lang="en-US" altLang="en-US" dirty="0"/>
              <a:t>, </a:t>
            </a:r>
            <a:r>
              <a:rPr lang="en-US" altLang="en-US" i="1" dirty="0"/>
              <a:t>trajectory</a:t>
            </a:r>
            <a:r>
              <a:rPr lang="en-US" altLang="en-US" dirty="0"/>
              <a:t> and </a:t>
            </a:r>
            <a:r>
              <a:rPr lang="en-US" altLang="en-US" i="1" dirty="0"/>
              <a:t>state change</a:t>
            </a:r>
          </a:p>
          <a:p>
            <a:pPr marL="0" indent="0">
              <a:buNone/>
            </a:pPr>
            <a:endParaRPr lang="en-US" altLang="en-US" sz="2800" dirty="0"/>
          </a:p>
          <a:p>
            <a:pPr marL="0" indent="0">
              <a:buNone/>
            </a:pPr>
            <a:r>
              <a:rPr lang="en-US" altLang="en-US" sz="2800" dirty="0"/>
              <a:t>We propose </a:t>
            </a:r>
            <a:r>
              <a:rPr lang="en-US" altLang="en-US" sz="2800" i="1" dirty="0"/>
              <a:t>a verb classification framework </a:t>
            </a:r>
            <a:r>
              <a:rPr lang="en-US" altLang="en-US" sz="2800" dirty="0"/>
              <a:t>to predict verbs by combining </a:t>
            </a:r>
            <a:r>
              <a:rPr lang="en-US" altLang="en-US" sz="2800" i="1" dirty="0"/>
              <a:t>motion codes </a:t>
            </a:r>
            <a:r>
              <a:rPr lang="en-US" altLang="en-US" sz="2800" dirty="0"/>
              <a:t>with </a:t>
            </a:r>
            <a:r>
              <a:rPr lang="en-US" altLang="en-US" sz="2800" i="1" dirty="0"/>
              <a:t>visual features</a:t>
            </a:r>
            <a:r>
              <a:rPr lang="en-US" altLang="en-US" sz="2800" dirty="0"/>
              <a:t>.</a:t>
            </a:r>
          </a:p>
        </p:txBody>
      </p:sp>
      <p:sp>
        <p:nvSpPr>
          <p:cNvPr id="5" name="Footer Placeholder 4">
            <a:extLst>
              <a:ext uri="{FF2B5EF4-FFF2-40B4-BE49-F238E27FC236}">
                <a16:creationId xmlns:a16="http://schemas.microsoft.com/office/drawing/2014/main" id="{136FB40B-9F96-46D5-BCEA-92310AA282A4}"/>
              </a:ext>
            </a:extLst>
          </p:cNvPr>
          <p:cNvSpPr>
            <a:spLocks noGrp="1"/>
          </p:cNvSpPr>
          <p:nvPr>
            <p:ph type="ftr" sz="quarter" idx="11"/>
          </p:nvPr>
        </p:nvSpPr>
        <p:spPr/>
        <p:txBody>
          <a:bodyPr/>
          <a:lstStyle/>
          <a:p>
            <a:pPr>
              <a:defRPr/>
            </a:pPr>
            <a:r>
              <a:rPr lang="en-US" altLang="ja-JP" dirty="0"/>
              <a:t>Alibayev, Paulius and Sun · #ICPR2020</a:t>
            </a:r>
          </a:p>
        </p:txBody>
      </p:sp>
      <p:sp>
        <p:nvSpPr>
          <p:cNvPr id="11" name="Slide Number Placeholder 10">
            <a:extLst>
              <a:ext uri="{FF2B5EF4-FFF2-40B4-BE49-F238E27FC236}">
                <a16:creationId xmlns:a16="http://schemas.microsoft.com/office/drawing/2014/main" id="{B90CE0BA-62B5-4102-9DFC-80AB3456E689}"/>
              </a:ext>
            </a:extLst>
          </p:cNvPr>
          <p:cNvSpPr>
            <a:spLocks noGrp="1"/>
          </p:cNvSpPr>
          <p:nvPr>
            <p:ph type="sldNum" sz="quarter" idx="12"/>
          </p:nvPr>
        </p:nvSpPr>
        <p:spPr/>
        <p:txBody>
          <a:bodyPr/>
          <a:lstStyle/>
          <a:p>
            <a:pPr>
              <a:defRPr/>
            </a:pPr>
            <a:fld id="{F9360E8E-BFDB-4CFB-92F7-78DEBDADF996}" type="slidenum">
              <a:rPr lang="en-US" altLang="ja-JP" smtClean="0"/>
              <a:pPr>
                <a:defRPr/>
              </a:pPr>
              <a:t>2</a:t>
            </a:fld>
            <a:endParaRPr lang="en-US" altLang="ja-JP" dirty="0"/>
          </a:p>
        </p:txBody>
      </p:sp>
      <p:pic>
        <p:nvPicPr>
          <p:cNvPr id="6151" name="Audio 6150">
            <a:hlinkClick r:id="" action="ppaction://media"/>
            <a:extLst>
              <a:ext uri="{FF2B5EF4-FFF2-40B4-BE49-F238E27FC236}">
                <a16:creationId xmlns:a16="http://schemas.microsoft.com/office/drawing/2014/main" id="{C0A4802B-E5EA-46CC-8E39-9D594F833C88}"/>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66500" y="60325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advTm="28902"/>
    </mc:Choice>
    <mc:Fallback xmlns="">
      <p:transition advTm="289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15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15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Motivation for Taxonomy</a:t>
            </a:r>
            <a:endParaRPr lang="en-US" dirty="0"/>
          </a:p>
        </p:txBody>
      </p:sp>
      <p:sp>
        <p:nvSpPr>
          <p:cNvPr id="3" name="Content Placeholder 2"/>
          <p:cNvSpPr>
            <a:spLocks noGrp="1"/>
          </p:cNvSpPr>
          <p:nvPr>
            <p:ph idx="1"/>
          </p:nvPr>
        </p:nvSpPr>
        <p:spPr/>
        <p:txBody>
          <a:bodyPr/>
          <a:lstStyle/>
          <a:p>
            <a:pPr marL="0" indent="0">
              <a:buNone/>
            </a:pPr>
            <a:r>
              <a:rPr lang="en-US" sz="2800" dirty="0"/>
              <a:t>Motion representation is a </a:t>
            </a:r>
            <a:r>
              <a:rPr lang="en-US" sz="2800" i="1" dirty="0"/>
              <a:t>challenge</a:t>
            </a:r>
            <a:r>
              <a:rPr lang="en-US" sz="2800" dirty="0"/>
              <a:t>, as human language (words or verbs to describe motion) can be ambiguous.</a:t>
            </a:r>
          </a:p>
          <a:p>
            <a:pPr>
              <a:buFontTx/>
              <a:buChar char="-"/>
            </a:pPr>
            <a:endParaRPr lang="en-US" sz="2800" dirty="0"/>
          </a:p>
          <a:p>
            <a:pPr marL="0" indent="0">
              <a:buNone/>
            </a:pPr>
            <a:r>
              <a:rPr lang="en-US" sz="2800" dirty="0"/>
              <a:t>Conventionally, we can represent </a:t>
            </a:r>
            <a:r>
              <a:rPr lang="en-US" dirty="0"/>
              <a:t>verbs</a:t>
            </a:r>
            <a:r>
              <a:rPr lang="en-US" sz="2800" dirty="0"/>
              <a:t> for motion as </a:t>
            </a:r>
            <a:r>
              <a:rPr lang="en-US" sz="2800" i="1" dirty="0"/>
              <a:t>vectors</a:t>
            </a:r>
            <a:r>
              <a:rPr lang="en-US" sz="2800" dirty="0"/>
              <a:t>.</a:t>
            </a:r>
          </a:p>
          <a:p>
            <a:pPr lvl="1">
              <a:buFont typeface="Wingdings" panose="05000000000000000000" pitchFamily="2" charset="2"/>
              <a:buChar char="§"/>
            </a:pPr>
            <a:r>
              <a:rPr lang="en-US" b="1" dirty="0"/>
              <a:t>Word2Vec </a:t>
            </a:r>
            <a:r>
              <a:rPr lang="en-US" dirty="0"/>
              <a:t>– context-based method to derive word vectors</a:t>
            </a:r>
          </a:p>
          <a:p>
            <a:pPr lvl="1">
              <a:buFont typeface="Wingdings" panose="05000000000000000000" pitchFamily="2" charset="2"/>
              <a:buChar char="§"/>
            </a:pPr>
            <a:r>
              <a:rPr lang="en-US" dirty="0"/>
              <a:t>Distances between vectors learned from word-based context do not relate to mechanics.</a:t>
            </a:r>
          </a:p>
          <a:p>
            <a:pPr lvl="2">
              <a:buFont typeface="Wingdings" panose="05000000000000000000" pitchFamily="2" charset="2"/>
              <a:buChar char="§"/>
            </a:pPr>
            <a:r>
              <a:rPr lang="en-US" dirty="0"/>
              <a:t>Example: words ‘pour’ and ‘tap’ are closer than ‘tap’ and ‘poke’</a:t>
            </a:r>
          </a:p>
        </p:txBody>
      </p:sp>
      <p:sp>
        <p:nvSpPr>
          <p:cNvPr id="8" name="Footer Placeholder 7">
            <a:extLst>
              <a:ext uri="{FF2B5EF4-FFF2-40B4-BE49-F238E27FC236}">
                <a16:creationId xmlns:a16="http://schemas.microsoft.com/office/drawing/2014/main" id="{EC58A922-47FF-4F17-B131-F8FD67FC92FD}"/>
              </a:ext>
            </a:extLst>
          </p:cNvPr>
          <p:cNvSpPr>
            <a:spLocks noGrp="1"/>
          </p:cNvSpPr>
          <p:nvPr>
            <p:ph type="ftr" sz="quarter" idx="11"/>
          </p:nvPr>
        </p:nvSpPr>
        <p:spPr/>
        <p:txBody>
          <a:bodyPr/>
          <a:lstStyle/>
          <a:p>
            <a:pPr>
              <a:defRPr/>
            </a:pPr>
            <a:r>
              <a:rPr lang="en-US" altLang="ja-JP"/>
              <a:t>Alibayev, Paulius and Sun · #ICPR2020</a:t>
            </a:r>
            <a:endParaRPr lang="en-US" altLang="ja-JP" dirty="0"/>
          </a:p>
        </p:txBody>
      </p:sp>
      <p:sp>
        <p:nvSpPr>
          <p:cNvPr id="9" name="Slide Number Placeholder 8">
            <a:extLst>
              <a:ext uri="{FF2B5EF4-FFF2-40B4-BE49-F238E27FC236}">
                <a16:creationId xmlns:a16="http://schemas.microsoft.com/office/drawing/2014/main" id="{0DEB5FCC-9DAD-483F-8327-93A79389B5E9}"/>
              </a:ext>
            </a:extLst>
          </p:cNvPr>
          <p:cNvSpPr>
            <a:spLocks noGrp="1"/>
          </p:cNvSpPr>
          <p:nvPr>
            <p:ph type="sldNum" sz="quarter" idx="12"/>
          </p:nvPr>
        </p:nvSpPr>
        <p:spPr/>
        <p:txBody>
          <a:bodyPr/>
          <a:lstStyle/>
          <a:p>
            <a:pPr>
              <a:defRPr/>
            </a:pPr>
            <a:fld id="{F9360E8E-BFDB-4CFB-92F7-78DEBDADF996}" type="slidenum">
              <a:rPr lang="en-US" altLang="ja-JP" smtClean="0"/>
              <a:pPr>
                <a:defRPr/>
              </a:pPr>
              <a:t>3</a:t>
            </a:fld>
            <a:endParaRPr lang="en-US" altLang="ja-JP" dirty="0"/>
          </a:p>
        </p:txBody>
      </p:sp>
      <p:pic>
        <p:nvPicPr>
          <p:cNvPr id="21" name="Audio 20">
            <a:hlinkClick r:id="" action="ppaction://media"/>
            <a:extLst>
              <a:ext uri="{FF2B5EF4-FFF2-40B4-BE49-F238E27FC236}">
                <a16:creationId xmlns:a16="http://schemas.microsoft.com/office/drawing/2014/main" id="{5CAE164B-5831-4D9D-BB63-5E241B4BA553}"/>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784184926"/>
      </p:ext>
    </p:extLst>
  </p:cSld>
  <p:clrMapOvr>
    <a:masterClrMapping/>
  </p:clrMapOvr>
  <mc:AlternateContent xmlns:mc="http://schemas.openxmlformats.org/markup-compatibility/2006" xmlns:p14="http://schemas.microsoft.com/office/powerpoint/2010/main">
    <mc:Choice Requires="p14">
      <p:transition spd="slow" p14:dur="2000" advTm="28278"/>
    </mc:Choice>
    <mc:Fallback xmlns="">
      <p:transition spd="slow" advTm="282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Motivation for Taxonomy</a:t>
            </a:r>
            <a:endParaRPr lang="en-US" dirty="0"/>
          </a:p>
        </p:txBody>
      </p:sp>
      <p:sp>
        <p:nvSpPr>
          <p:cNvPr id="3" name="Content Placeholder 2"/>
          <p:cNvSpPr>
            <a:spLocks noGrp="1"/>
          </p:cNvSpPr>
          <p:nvPr>
            <p:ph idx="1"/>
          </p:nvPr>
        </p:nvSpPr>
        <p:spPr/>
        <p:txBody>
          <a:bodyPr/>
          <a:lstStyle/>
          <a:p>
            <a:pPr marL="0" indent="0">
              <a:buNone/>
            </a:pPr>
            <a:r>
              <a:rPr lang="en-US" sz="2800" dirty="0"/>
              <a:t>Instead of using vectors from Word2Vec, motion codes can be used as motion representation for </a:t>
            </a:r>
            <a:r>
              <a:rPr lang="en-US" sz="2800" i="1" dirty="0"/>
              <a:t>action recognition tasks</a:t>
            </a:r>
            <a:r>
              <a:rPr lang="en-US" sz="2800" dirty="0"/>
              <a:t>.</a:t>
            </a:r>
          </a:p>
          <a:p>
            <a:pPr marL="0" indent="0">
              <a:buNone/>
            </a:pPr>
            <a:endParaRPr lang="en-US" sz="2800" dirty="0"/>
          </a:p>
          <a:p>
            <a:pPr marL="0" indent="0">
              <a:buNone/>
            </a:pPr>
            <a:r>
              <a:rPr lang="en-US" sz="2800" dirty="0"/>
              <a:t>Motion codes can be obtained in an unsupervised manner.</a:t>
            </a:r>
          </a:p>
          <a:p>
            <a:pPr lvl="1">
              <a:buFont typeface="Wingdings" panose="05000000000000000000" pitchFamily="2" charset="2"/>
              <a:buChar char="§"/>
            </a:pPr>
            <a:r>
              <a:rPr lang="en-US" dirty="0"/>
              <a:t>Classifier such as </a:t>
            </a:r>
            <a:r>
              <a:rPr lang="en-US" i="1" dirty="0"/>
              <a:t>neural networks </a:t>
            </a:r>
            <a:r>
              <a:rPr lang="en-US" dirty="0"/>
              <a:t>can detect feature components</a:t>
            </a:r>
          </a:p>
          <a:p>
            <a:pPr lvl="1">
              <a:buFont typeface="Wingdings" panose="05000000000000000000" pitchFamily="2" charset="2"/>
              <a:buChar char="§"/>
            </a:pPr>
            <a:r>
              <a:rPr lang="en-US" dirty="0"/>
              <a:t>In this work, we illustrate how motion codes can improve verb classification over baseline models.</a:t>
            </a:r>
          </a:p>
          <a:p>
            <a:pPr marL="0" indent="0">
              <a:buNone/>
            </a:pPr>
            <a:endParaRPr lang="en-US" sz="2800" dirty="0"/>
          </a:p>
        </p:txBody>
      </p:sp>
      <p:sp>
        <p:nvSpPr>
          <p:cNvPr id="7" name="Footer Placeholder 6">
            <a:extLst>
              <a:ext uri="{FF2B5EF4-FFF2-40B4-BE49-F238E27FC236}">
                <a16:creationId xmlns:a16="http://schemas.microsoft.com/office/drawing/2014/main" id="{170F8DCA-B9D6-4B79-BBDD-4A172592BA39}"/>
              </a:ext>
            </a:extLst>
          </p:cNvPr>
          <p:cNvSpPr>
            <a:spLocks noGrp="1"/>
          </p:cNvSpPr>
          <p:nvPr>
            <p:ph type="ftr" sz="quarter" idx="11"/>
          </p:nvPr>
        </p:nvSpPr>
        <p:spPr/>
        <p:txBody>
          <a:bodyPr/>
          <a:lstStyle/>
          <a:p>
            <a:pPr>
              <a:defRPr/>
            </a:pPr>
            <a:r>
              <a:rPr lang="en-US" altLang="ja-JP"/>
              <a:t>Alibayev, Paulius and Sun · #ICPR2020</a:t>
            </a:r>
            <a:endParaRPr lang="en-US" altLang="ja-JP" dirty="0"/>
          </a:p>
        </p:txBody>
      </p:sp>
      <p:sp>
        <p:nvSpPr>
          <p:cNvPr id="8" name="Slide Number Placeholder 7">
            <a:extLst>
              <a:ext uri="{FF2B5EF4-FFF2-40B4-BE49-F238E27FC236}">
                <a16:creationId xmlns:a16="http://schemas.microsoft.com/office/drawing/2014/main" id="{303B45B0-9413-4D82-AA91-3983D41FECC8}"/>
              </a:ext>
            </a:extLst>
          </p:cNvPr>
          <p:cNvSpPr>
            <a:spLocks noGrp="1"/>
          </p:cNvSpPr>
          <p:nvPr>
            <p:ph type="sldNum" sz="quarter" idx="12"/>
          </p:nvPr>
        </p:nvSpPr>
        <p:spPr/>
        <p:txBody>
          <a:bodyPr/>
          <a:lstStyle/>
          <a:p>
            <a:pPr>
              <a:defRPr/>
            </a:pPr>
            <a:fld id="{F9360E8E-BFDB-4CFB-92F7-78DEBDADF996}" type="slidenum">
              <a:rPr lang="en-US" altLang="ja-JP" smtClean="0"/>
              <a:pPr>
                <a:defRPr/>
              </a:pPr>
              <a:t>4</a:t>
            </a:fld>
            <a:endParaRPr lang="en-US" altLang="ja-JP" dirty="0"/>
          </a:p>
        </p:txBody>
      </p:sp>
      <p:pic>
        <p:nvPicPr>
          <p:cNvPr id="65" name="Audio 64">
            <a:hlinkClick r:id="" action="ppaction://media"/>
            <a:extLst>
              <a:ext uri="{FF2B5EF4-FFF2-40B4-BE49-F238E27FC236}">
                <a16:creationId xmlns:a16="http://schemas.microsoft.com/office/drawing/2014/main" id="{668B3CC9-AB7F-47B2-B1B3-EA0288CB6669}"/>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677793121"/>
      </p:ext>
    </p:extLst>
  </p:cSld>
  <p:clrMapOvr>
    <a:masterClrMapping/>
  </p:clrMapOvr>
  <mc:AlternateContent xmlns:mc="http://schemas.openxmlformats.org/markup-compatibility/2006" xmlns:p14="http://schemas.microsoft.com/office/powerpoint/2010/main">
    <mc:Choice Requires="p14">
      <p:transition spd="slow" p14:dur="2000" advTm="15646"/>
    </mc:Choice>
    <mc:Fallback xmlns="">
      <p:transition spd="slow" advTm="156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Using the Motion Taxonomy</a:t>
            </a:r>
            <a:endParaRPr lang="en-US" dirty="0"/>
          </a:p>
        </p:txBody>
      </p:sp>
      <p:sp>
        <p:nvSpPr>
          <p:cNvPr id="12" name="Content Placeholder 11">
            <a:extLst>
              <a:ext uri="{FF2B5EF4-FFF2-40B4-BE49-F238E27FC236}">
                <a16:creationId xmlns:a16="http://schemas.microsoft.com/office/drawing/2014/main" id="{546C6E03-2DFE-4671-B109-2E684A92CB40}"/>
              </a:ext>
            </a:extLst>
          </p:cNvPr>
          <p:cNvSpPr>
            <a:spLocks noGrp="1"/>
          </p:cNvSpPr>
          <p:nvPr>
            <p:ph idx="1"/>
          </p:nvPr>
        </p:nvSpPr>
        <p:spPr>
          <a:xfrm>
            <a:off x="699438" y="1628800"/>
            <a:ext cx="10941177" cy="4403556"/>
          </a:xfrm>
        </p:spPr>
        <p:txBody>
          <a:bodyPr/>
          <a:lstStyle/>
          <a:p>
            <a:pPr marL="0" indent="0">
              <a:buNone/>
            </a:pPr>
            <a:r>
              <a:rPr lang="en-029" sz="2800" dirty="0"/>
              <a:t>The taxonomy is used to embed manipulations as motion codes.</a:t>
            </a:r>
          </a:p>
          <a:p>
            <a:pPr marL="0" indent="0">
              <a:buNone/>
            </a:pPr>
            <a:endParaRPr lang="en-029" sz="2000" dirty="0"/>
          </a:p>
          <a:p>
            <a:pPr marL="0" indent="0">
              <a:buNone/>
            </a:pPr>
            <a:r>
              <a:rPr lang="en-029" sz="2800" dirty="0"/>
              <a:t>A </a:t>
            </a:r>
            <a:r>
              <a:rPr lang="en-029" sz="2800" dirty="0">
                <a:latin typeface="+mj-lt"/>
              </a:rPr>
              <a:t>manipulation</a:t>
            </a:r>
            <a:r>
              <a:rPr lang="en-029" sz="2800" dirty="0"/>
              <a:t> is an action where an </a:t>
            </a:r>
            <a:r>
              <a:rPr lang="en-029" sz="2800" i="1" dirty="0"/>
              <a:t>active object</a:t>
            </a:r>
            <a:r>
              <a:rPr lang="en-029" sz="2800" dirty="0"/>
              <a:t> acts upon or manipulates a (set of) </a:t>
            </a:r>
            <a:r>
              <a:rPr lang="en-029" sz="2800" i="1" dirty="0"/>
              <a:t>passive object(s)</a:t>
            </a:r>
            <a:r>
              <a:rPr lang="en-029" sz="2800" dirty="0"/>
              <a:t>. </a:t>
            </a:r>
          </a:p>
          <a:p>
            <a:pPr marL="0" indent="0">
              <a:buNone/>
            </a:pPr>
            <a:endParaRPr lang="en-029" dirty="0"/>
          </a:p>
          <a:p>
            <a:pPr marL="0" indent="0">
              <a:buNone/>
            </a:pPr>
            <a:r>
              <a:rPr lang="en-029" sz="2800" dirty="0"/>
              <a:t>Specifically, we note:</a:t>
            </a:r>
          </a:p>
          <a:p>
            <a:pPr lvl="1"/>
            <a:r>
              <a:rPr lang="en-029" dirty="0"/>
              <a:t>Contact between active and passive objects </a:t>
            </a:r>
          </a:p>
          <a:p>
            <a:pPr lvl="1">
              <a:buFont typeface="Wingdings" panose="05000000000000000000" pitchFamily="2" charset="2"/>
              <a:buChar char="§"/>
            </a:pPr>
            <a:r>
              <a:rPr lang="en-029" dirty="0"/>
              <a:t>Active object trajectory and (relative) passive object trajectory</a:t>
            </a:r>
          </a:p>
        </p:txBody>
      </p:sp>
      <p:sp>
        <p:nvSpPr>
          <p:cNvPr id="11" name="Footer Placeholder 10">
            <a:extLst>
              <a:ext uri="{FF2B5EF4-FFF2-40B4-BE49-F238E27FC236}">
                <a16:creationId xmlns:a16="http://schemas.microsoft.com/office/drawing/2014/main" id="{BAEDE47E-7252-4C2E-A011-36488895A049}"/>
              </a:ext>
            </a:extLst>
          </p:cNvPr>
          <p:cNvSpPr>
            <a:spLocks noGrp="1"/>
          </p:cNvSpPr>
          <p:nvPr>
            <p:ph type="ftr" sz="quarter" idx="11"/>
          </p:nvPr>
        </p:nvSpPr>
        <p:spPr/>
        <p:txBody>
          <a:bodyPr/>
          <a:lstStyle/>
          <a:p>
            <a:pPr>
              <a:defRPr/>
            </a:pPr>
            <a:r>
              <a:rPr lang="en-US" altLang="ja-JP"/>
              <a:t>Alibayev, Paulius and Sun · #ICPR2020</a:t>
            </a:r>
            <a:endParaRPr lang="en-US" altLang="ja-JP" dirty="0"/>
          </a:p>
        </p:txBody>
      </p:sp>
      <p:sp>
        <p:nvSpPr>
          <p:cNvPr id="14" name="Slide Number Placeholder 13">
            <a:extLst>
              <a:ext uri="{FF2B5EF4-FFF2-40B4-BE49-F238E27FC236}">
                <a16:creationId xmlns:a16="http://schemas.microsoft.com/office/drawing/2014/main" id="{97DAC4A3-EBBB-46AF-9816-88E0C45AD799}"/>
              </a:ext>
            </a:extLst>
          </p:cNvPr>
          <p:cNvSpPr>
            <a:spLocks noGrp="1"/>
          </p:cNvSpPr>
          <p:nvPr>
            <p:ph type="sldNum" sz="quarter" idx="12"/>
          </p:nvPr>
        </p:nvSpPr>
        <p:spPr/>
        <p:txBody>
          <a:bodyPr/>
          <a:lstStyle/>
          <a:p>
            <a:pPr>
              <a:defRPr/>
            </a:pPr>
            <a:fld id="{F9360E8E-BFDB-4CFB-92F7-78DEBDADF996}" type="slidenum">
              <a:rPr lang="en-US" altLang="ja-JP" smtClean="0"/>
              <a:pPr>
                <a:defRPr/>
              </a:pPr>
              <a:t>5</a:t>
            </a:fld>
            <a:endParaRPr lang="en-US" altLang="ja-JP" dirty="0"/>
          </a:p>
        </p:txBody>
      </p:sp>
      <p:pic>
        <p:nvPicPr>
          <p:cNvPr id="28" name="Audio 27">
            <a:hlinkClick r:id="" action="ppaction://media"/>
            <a:extLst>
              <a:ext uri="{FF2B5EF4-FFF2-40B4-BE49-F238E27FC236}">
                <a16:creationId xmlns:a16="http://schemas.microsoft.com/office/drawing/2014/main" id="{21B381BB-4FD3-4343-9FB3-3266D4D80686}"/>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4149139019"/>
      </p:ext>
    </p:extLst>
  </p:cSld>
  <p:clrMapOvr>
    <a:masterClrMapping/>
  </p:clrMapOvr>
  <mc:AlternateContent xmlns:mc="http://schemas.openxmlformats.org/markup-compatibility/2006" xmlns:p14="http://schemas.microsoft.com/office/powerpoint/2010/main">
    <mc:Choice Requires="p14">
      <p:transition spd="slow" p14:dur="2000" advTm="23111"/>
    </mc:Choice>
    <mc:Fallback xmlns="">
      <p:transition spd="slow" advTm="231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Motion Code Prediction</a:t>
            </a:r>
            <a:endParaRPr lang="en-US" dirty="0"/>
          </a:p>
        </p:txBody>
      </p:sp>
      <p:cxnSp>
        <p:nvCxnSpPr>
          <p:cNvPr id="14" name="Straight Arrow Connector 13">
            <a:extLst>
              <a:ext uri="{FF2B5EF4-FFF2-40B4-BE49-F238E27FC236}">
                <a16:creationId xmlns:a16="http://schemas.microsoft.com/office/drawing/2014/main" id="{028B0ECC-413A-4E6C-92A8-A25E3758ADAA}"/>
              </a:ext>
            </a:extLst>
          </p:cNvPr>
          <p:cNvCxnSpPr>
            <a:cxnSpLocks/>
            <a:stCxn id="25" idx="3"/>
            <a:endCxn id="26" idx="1"/>
          </p:cNvCxnSpPr>
          <p:nvPr/>
        </p:nvCxnSpPr>
        <p:spPr>
          <a:xfrm flipV="1">
            <a:off x="3316035" y="3009378"/>
            <a:ext cx="1495736" cy="49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F3A8F5F-0841-47ED-99DF-048F5319E2F3}"/>
              </a:ext>
            </a:extLst>
          </p:cNvPr>
          <p:cNvCxnSpPr>
            <a:cxnSpLocks/>
            <a:stCxn id="16" idx="2"/>
          </p:cNvCxnSpPr>
          <p:nvPr/>
        </p:nvCxnSpPr>
        <p:spPr>
          <a:xfrm>
            <a:off x="1981743" y="3593788"/>
            <a:ext cx="8630" cy="69888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DAF8243-FE65-488E-9BF0-81B092C09F8D}"/>
              </a:ext>
            </a:extLst>
          </p:cNvPr>
          <p:cNvSpPr/>
          <p:nvPr/>
        </p:nvSpPr>
        <p:spPr>
          <a:xfrm>
            <a:off x="641142" y="2434845"/>
            <a:ext cx="2681201" cy="1158943"/>
          </a:xfrm>
          <a:prstGeom prst="rect">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048" tIns="47025" rIns="94048" bIns="47025" numCol="1" spcCol="0" rtlCol="0" fromWordArt="0" anchor="ctr" anchorCtr="0" forceAA="0" compatLnSpc="1">
            <a:prstTxWarp prst="textNoShape">
              <a:avLst/>
            </a:prstTxWarp>
            <a:noAutofit/>
          </a:bodyPr>
          <a:lstStyle/>
          <a:p>
            <a:pPr algn="ctr"/>
            <a:r>
              <a:rPr lang="en-029" b="1" dirty="0">
                <a:solidFill>
                  <a:schemeClr val="bg1"/>
                </a:solidFill>
                <a:cs typeface="Arial" panose="020B0604020202020204" pitchFamily="34" charset="0"/>
              </a:rPr>
              <a:t>INPUT</a:t>
            </a:r>
            <a:r>
              <a:rPr lang="en-029" dirty="0">
                <a:solidFill>
                  <a:schemeClr val="bg1"/>
                </a:solidFill>
                <a:cs typeface="Arial" panose="020B0604020202020204" pitchFamily="34" charset="0"/>
              </a:rPr>
              <a:t>:</a:t>
            </a:r>
            <a:br>
              <a:rPr lang="en-029" dirty="0">
                <a:solidFill>
                  <a:schemeClr val="bg1"/>
                </a:solidFill>
                <a:cs typeface="Arial" panose="020B0604020202020204" pitchFamily="34" charset="0"/>
              </a:rPr>
            </a:br>
            <a:r>
              <a:rPr lang="en-029" dirty="0">
                <a:solidFill>
                  <a:schemeClr val="bg1"/>
                </a:solidFill>
                <a:cs typeface="Arial" panose="020B0604020202020204" pitchFamily="34" charset="0"/>
              </a:rPr>
              <a:t>Motion Sequence</a:t>
            </a:r>
          </a:p>
        </p:txBody>
      </p:sp>
      <p:pic>
        <p:nvPicPr>
          <p:cNvPr id="17" name="Picture 16">
            <a:extLst>
              <a:ext uri="{FF2B5EF4-FFF2-40B4-BE49-F238E27FC236}">
                <a16:creationId xmlns:a16="http://schemas.microsoft.com/office/drawing/2014/main" id="{C1D23FD9-76D8-4F37-AB8B-895154C1EBBB}"/>
              </a:ext>
            </a:extLst>
          </p:cNvPr>
          <p:cNvPicPr>
            <a:picLocks noChangeAspect="1"/>
          </p:cNvPicPr>
          <p:nvPr/>
        </p:nvPicPr>
        <p:blipFill>
          <a:blip r:embed="rId6"/>
          <a:stretch>
            <a:fillRect/>
          </a:stretch>
        </p:blipFill>
        <p:spPr>
          <a:xfrm>
            <a:off x="695400" y="4287730"/>
            <a:ext cx="2681201" cy="1501941"/>
          </a:xfrm>
          <a:prstGeom prst="rect">
            <a:avLst/>
          </a:prstGeom>
        </p:spPr>
      </p:pic>
      <p:sp>
        <p:nvSpPr>
          <p:cNvPr id="18" name="Rectangle 17">
            <a:extLst>
              <a:ext uri="{FF2B5EF4-FFF2-40B4-BE49-F238E27FC236}">
                <a16:creationId xmlns:a16="http://schemas.microsoft.com/office/drawing/2014/main" id="{5A83F3E2-EF1E-4E62-A5B7-20E3D0FA687C}"/>
              </a:ext>
            </a:extLst>
          </p:cNvPr>
          <p:cNvSpPr/>
          <p:nvPr/>
        </p:nvSpPr>
        <p:spPr>
          <a:xfrm>
            <a:off x="4256720" y="4592530"/>
            <a:ext cx="3972197" cy="186324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048" tIns="47025" rIns="94048" bIns="47025" numCol="1" spcCol="0" rtlCol="0" fromWordArt="0" anchor="ctr" anchorCtr="0" forceAA="0" compatLnSpc="1">
            <a:prstTxWarp prst="textNoShape">
              <a:avLst/>
            </a:prstTxWarp>
            <a:noAutofit/>
          </a:bodyPr>
          <a:lstStyle/>
          <a:p>
            <a:pPr algn="ctr"/>
            <a:r>
              <a:rPr lang="en-029" sz="2000" b="1" dirty="0">
                <a:solidFill>
                  <a:schemeClr val="tx1"/>
                </a:solidFill>
                <a:cs typeface="Arial" panose="020B0604020202020204" pitchFamily="34" charset="0"/>
              </a:rPr>
              <a:t>OUTPUT:</a:t>
            </a:r>
          </a:p>
          <a:p>
            <a:pPr algn="ctr"/>
            <a:r>
              <a:rPr lang="en-029" sz="2000" dirty="0">
                <a:solidFill>
                  <a:schemeClr val="tx1"/>
                </a:solidFill>
                <a:cs typeface="Arial" panose="020B0604020202020204" pitchFamily="34" charset="0"/>
              </a:rPr>
              <a:t>Motion Code</a:t>
            </a:r>
          </a:p>
          <a:p>
            <a:pPr algn="ctr"/>
            <a:r>
              <a:rPr lang="en-029" sz="2000" dirty="0">
                <a:solidFill>
                  <a:schemeClr val="tx1"/>
                </a:solidFill>
                <a:cs typeface="Arial" panose="020B0604020202020204" pitchFamily="34" charset="0"/>
              </a:rPr>
              <a:t>(e.g. 11100110010000001)</a:t>
            </a:r>
          </a:p>
        </p:txBody>
      </p:sp>
      <p:cxnSp>
        <p:nvCxnSpPr>
          <p:cNvPr id="19" name="Straight Arrow Connector 18">
            <a:extLst>
              <a:ext uri="{FF2B5EF4-FFF2-40B4-BE49-F238E27FC236}">
                <a16:creationId xmlns:a16="http://schemas.microsoft.com/office/drawing/2014/main" id="{58326757-8F13-4D15-96B9-47387C2AC70C}"/>
              </a:ext>
            </a:extLst>
          </p:cNvPr>
          <p:cNvCxnSpPr>
            <a:cxnSpLocks/>
            <a:stCxn id="20" idx="2"/>
            <a:endCxn id="18" idx="0"/>
          </p:cNvCxnSpPr>
          <p:nvPr/>
        </p:nvCxnSpPr>
        <p:spPr>
          <a:xfrm flipH="1">
            <a:off x="6242819" y="3639555"/>
            <a:ext cx="6309" cy="9529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1225446-6CFA-4F97-ABA6-4DF798DBABEE}"/>
              </a:ext>
            </a:extLst>
          </p:cNvPr>
          <p:cNvSpPr/>
          <p:nvPr/>
        </p:nvSpPr>
        <p:spPr>
          <a:xfrm>
            <a:off x="4818079" y="2379200"/>
            <a:ext cx="2862097" cy="1260355"/>
          </a:xfrm>
          <a:prstGeom prst="rect">
            <a:avLst/>
          </a:prstGeom>
          <a:solidFill>
            <a:srgbClr val="00B050"/>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048" tIns="47025" rIns="94048" bIns="47025" numCol="1" spcCol="0" rtlCol="0" fromWordArt="0" anchor="ctr" anchorCtr="0" forceAA="0" compatLnSpc="1">
            <a:prstTxWarp prst="textNoShape">
              <a:avLst/>
            </a:prstTxWarp>
            <a:noAutofit/>
          </a:bodyPr>
          <a:lstStyle/>
          <a:p>
            <a:pPr algn="ctr"/>
            <a:r>
              <a:rPr lang="en-029" b="1" dirty="0">
                <a:solidFill>
                  <a:schemeClr val="bg1"/>
                </a:solidFill>
                <a:cs typeface="Arial" panose="020B0604020202020204" pitchFamily="34" charset="0"/>
              </a:rPr>
              <a:t>Motion Classifier </a:t>
            </a:r>
            <a:r>
              <a:rPr lang="en-029" dirty="0">
                <a:solidFill>
                  <a:schemeClr val="bg1"/>
                </a:solidFill>
                <a:cs typeface="Arial" panose="020B0604020202020204" pitchFamily="34" charset="0"/>
              </a:rPr>
              <a:t>(Neural network)</a:t>
            </a:r>
          </a:p>
        </p:txBody>
      </p:sp>
      <p:cxnSp>
        <p:nvCxnSpPr>
          <p:cNvPr id="21" name="Straight Arrow Connector 20">
            <a:extLst>
              <a:ext uri="{FF2B5EF4-FFF2-40B4-BE49-F238E27FC236}">
                <a16:creationId xmlns:a16="http://schemas.microsoft.com/office/drawing/2014/main" id="{A5AAA339-6DD9-4082-8E69-2ED78D0E016E}"/>
              </a:ext>
            </a:extLst>
          </p:cNvPr>
          <p:cNvCxnSpPr>
            <a:cxnSpLocks/>
            <a:stCxn id="27" idx="1"/>
            <a:endCxn id="26" idx="3"/>
          </p:cNvCxnSpPr>
          <p:nvPr/>
        </p:nvCxnSpPr>
        <p:spPr>
          <a:xfrm flipH="1">
            <a:off x="7673868" y="2997571"/>
            <a:ext cx="1566199" cy="118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33730F98-F8D0-420C-86B5-171E62AFA7AE}"/>
              </a:ext>
            </a:extLst>
          </p:cNvPr>
          <p:cNvSpPr/>
          <p:nvPr/>
        </p:nvSpPr>
        <p:spPr>
          <a:xfrm>
            <a:off x="9246375" y="2433810"/>
            <a:ext cx="2310791" cy="1127522"/>
          </a:xfrm>
          <a:prstGeom prst="rect">
            <a:avLst/>
          </a:prstGeom>
          <a:solidFill>
            <a:schemeClr val="accent6">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048" tIns="47025" rIns="94048" bIns="47025" numCol="1" spcCol="0" rtlCol="0" fromWordArt="0" anchor="ctr" anchorCtr="0" forceAA="0" compatLnSpc="1">
            <a:prstTxWarp prst="textNoShape">
              <a:avLst/>
            </a:prstTxWarp>
            <a:noAutofit/>
          </a:bodyPr>
          <a:lstStyle/>
          <a:p>
            <a:pPr algn="ctr"/>
            <a:r>
              <a:rPr lang="en-029" b="1" dirty="0">
                <a:solidFill>
                  <a:schemeClr val="bg1"/>
                </a:solidFill>
                <a:cs typeface="Arial" panose="020B0604020202020204" pitchFamily="34" charset="0"/>
              </a:rPr>
              <a:t>Motion Taxonomy</a:t>
            </a:r>
            <a:endParaRPr lang="en-029" dirty="0">
              <a:solidFill>
                <a:schemeClr val="bg1"/>
              </a:solidFill>
              <a:cs typeface="Arial" panose="020B0604020202020204" pitchFamily="34" charset="0"/>
            </a:endParaRPr>
          </a:p>
        </p:txBody>
      </p:sp>
      <p:pic>
        <p:nvPicPr>
          <p:cNvPr id="23" name="Picture 22">
            <a:extLst>
              <a:ext uri="{FF2B5EF4-FFF2-40B4-BE49-F238E27FC236}">
                <a16:creationId xmlns:a16="http://schemas.microsoft.com/office/drawing/2014/main" id="{89AE8A3E-24E6-4F9E-A754-E11A9EE8DDC6}"/>
              </a:ext>
            </a:extLst>
          </p:cNvPr>
          <p:cNvPicPr>
            <a:picLocks noChangeAspect="1"/>
          </p:cNvPicPr>
          <p:nvPr/>
        </p:nvPicPr>
        <p:blipFill>
          <a:blip r:embed="rId6"/>
          <a:stretch>
            <a:fillRect/>
          </a:stretch>
        </p:blipFill>
        <p:spPr>
          <a:xfrm>
            <a:off x="847800" y="4440130"/>
            <a:ext cx="2681201" cy="1501941"/>
          </a:xfrm>
          <a:prstGeom prst="rect">
            <a:avLst/>
          </a:prstGeom>
        </p:spPr>
      </p:pic>
      <p:pic>
        <p:nvPicPr>
          <p:cNvPr id="24" name="Picture 23">
            <a:extLst>
              <a:ext uri="{FF2B5EF4-FFF2-40B4-BE49-F238E27FC236}">
                <a16:creationId xmlns:a16="http://schemas.microsoft.com/office/drawing/2014/main" id="{3325EED8-020F-4378-805D-02F664288B9C}"/>
              </a:ext>
            </a:extLst>
          </p:cNvPr>
          <p:cNvPicPr>
            <a:picLocks noChangeAspect="1"/>
          </p:cNvPicPr>
          <p:nvPr/>
        </p:nvPicPr>
        <p:blipFill>
          <a:blip r:embed="rId6"/>
          <a:stretch>
            <a:fillRect/>
          </a:stretch>
        </p:blipFill>
        <p:spPr>
          <a:xfrm>
            <a:off x="1000200" y="4592530"/>
            <a:ext cx="2681201" cy="1501941"/>
          </a:xfrm>
          <a:prstGeom prst="rect">
            <a:avLst/>
          </a:prstGeom>
        </p:spPr>
      </p:pic>
      <p:sp>
        <p:nvSpPr>
          <p:cNvPr id="25" name="Rectangle 24">
            <a:extLst>
              <a:ext uri="{FF2B5EF4-FFF2-40B4-BE49-F238E27FC236}">
                <a16:creationId xmlns:a16="http://schemas.microsoft.com/office/drawing/2014/main" id="{C0F5FDBC-3C81-4771-ADB5-700FBC1398CB}"/>
              </a:ext>
            </a:extLst>
          </p:cNvPr>
          <p:cNvSpPr/>
          <p:nvPr/>
        </p:nvSpPr>
        <p:spPr>
          <a:xfrm>
            <a:off x="634834" y="2434845"/>
            <a:ext cx="2681201" cy="1158942"/>
          </a:xfrm>
          <a:prstGeom prst="rect">
            <a:avLst/>
          </a:prstGeom>
          <a:solidFill>
            <a:srgbClr val="0070C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048" tIns="47025" rIns="94048" bIns="47025" numCol="1" spcCol="0" rtlCol="0" fromWordArt="0" anchor="ctr" anchorCtr="0" forceAA="0" compatLnSpc="1">
            <a:prstTxWarp prst="textNoShape">
              <a:avLst/>
            </a:prstTxWarp>
            <a:noAutofit/>
          </a:bodyPr>
          <a:lstStyle/>
          <a:p>
            <a:pPr algn="ctr"/>
            <a:r>
              <a:rPr lang="en-029" b="1" dirty="0">
                <a:solidFill>
                  <a:schemeClr val="bg1"/>
                </a:solidFill>
                <a:cs typeface="Arial" panose="020B0604020202020204" pitchFamily="34" charset="0"/>
              </a:rPr>
              <a:t>INPUT</a:t>
            </a:r>
            <a:r>
              <a:rPr lang="en-029" dirty="0">
                <a:solidFill>
                  <a:schemeClr val="bg1"/>
                </a:solidFill>
                <a:cs typeface="Arial" panose="020B0604020202020204" pitchFamily="34" charset="0"/>
              </a:rPr>
              <a:t>:</a:t>
            </a:r>
            <a:br>
              <a:rPr lang="en-029" dirty="0">
                <a:solidFill>
                  <a:schemeClr val="bg1"/>
                </a:solidFill>
                <a:cs typeface="Arial" panose="020B0604020202020204" pitchFamily="34" charset="0"/>
              </a:rPr>
            </a:br>
            <a:r>
              <a:rPr lang="en-029" dirty="0">
                <a:solidFill>
                  <a:schemeClr val="bg1"/>
                </a:solidFill>
                <a:cs typeface="Arial" panose="020B0604020202020204" pitchFamily="34" charset="0"/>
              </a:rPr>
              <a:t>Motion Sequence</a:t>
            </a:r>
          </a:p>
        </p:txBody>
      </p:sp>
      <p:sp>
        <p:nvSpPr>
          <p:cNvPr id="26" name="Rectangle 25">
            <a:extLst>
              <a:ext uri="{FF2B5EF4-FFF2-40B4-BE49-F238E27FC236}">
                <a16:creationId xmlns:a16="http://schemas.microsoft.com/office/drawing/2014/main" id="{E0E3EF86-DCB4-437B-BDEC-646B30CA1CC2}"/>
              </a:ext>
            </a:extLst>
          </p:cNvPr>
          <p:cNvSpPr/>
          <p:nvPr/>
        </p:nvSpPr>
        <p:spPr>
          <a:xfrm>
            <a:off x="4811771" y="2379200"/>
            <a:ext cx="2862097" cy="1260355"/>
          </a:xfrm>
          <a:prstGeom prst="rect">
            <a:avLst/>
          </a:prstGeom>
          <a:solidFill>
            <a:srgbClr val="00B05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048" tIns="47025" rIns="94048" bIns="47025" numCol="1" spcCol="0" rtlCol="0" fromWordArt="0" anchor="ctr" anchorCtr="0" forceAA="0" compatLnSpc="1">
            <a:prstTxWarp prst="textNoShape">
              <a:avLst/>
            </a:prstTxWarp>
            <a:noAutofit/>
          </a:bodyPr>
          <a:lstStyle/>
          <a:p>
            <a:pPr algn="ctr"/>
            <a:r>
              <a:rPr lang="en-029" b="1" dirty="0">
                <a:solidFill>
                  <a:schemeClr val="bg1"/>
                </a:solidFill>
                <a:cs typeface="Arial" panose="020B0604020202020204" pitchFamily="34" charset="0"/>
              </a:rPr>
              <a:t>Motion Classifier </a:t>
            </a:r>
            <a:r>
              <a:rPr lang="en-029" dirty="0">
                <a:solidFill>
                  <a:schemeClr val="bg1"/>
                </a:solidFill>
                <a:cs typeface="Arial" panose="020B0604020202020204" pitchFamily="34" charset="0"/>
              </a:rPr>
              <a:t>(Deep NN)</a:t>
            </a:r>
          </a:p>
        </p:txBody>
      </p:sp>
      <p:sp>
        <p:nvSpPr>
          <p:cNvPr id="27" name="Rectangle 26">
            <a:extLst>
              <a:ext uri="{FF2B5EF4-FFF2-40B4-BE49-F238E27FC236}">
                <a16:creationId xmlns:a16="http://schemas.microsoft.com/office/drawing/2014/main" id="{907447E0-ED01-4026-A343-C0E8BD5E2658}"/>
              </a:ext>
            </a:extLst>
          </p:cNvPr>
          <p:cNvSpPr/>
          <p:nvPr/>
        </p:nvSpPr>
        <p:spPr>
          <a:xfrm>
            <a:off x="9240067" y="2433810"/>
            <a:ext cx="2310791" cy="1127522"/>
          </a:xfrm>
          <a:prstGeom prst="rect">
            <a:avLst/>
          </a:prstGeom>
          <a:solidFill>
            <a:schemeClr val="accent6">
              <a:lumMod val="60000"/>
              <a:lumOff val="4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048" tIns="47025" rIns="94048" bIns="47025" numCol="1" spcCol="0" rtlCol="0" fromWordArt="0" anchor="ctr" anchorCtr="0" forceAA="0" compatLnSpc="1">
            <a:prstTxWarp prst="textNoShape">
              <a:avLst/>
            </a:prstTxWarp>
            <a:noAutofit/>
          </a:bodyPr>
          <a:lstStyle/>
          <a:p>
            <a:pPr algn="ctr"/>
            <a:r>
              <a:rPr lang="en-029" b="1" dirty="0">
                <a:solidFill>
                  <a:schemeClr val="bg1"/>
                </a:solidFill>
                <a:cs typeface="Arial" panose="020B0604020202020204" pitchFamily="34" charset="0"/>
              </a:rPr>
              <a:t>Motion Taxonomy</a:t>
            </a:r>
            <a:endParaRPr lang="en-029" dirty="0">
              <a:solidFill>
                <a:schemeClr val="bg1"/>
              </a:solidFill>
              <a:cs typeface="Arial" panose="020B0604020202020204" pitchFamily="34" charset="0"/>
            </a:endParaRPr>
          </a:p>
        </p:txBody>
      </p:sp>
      <p:sp>
        <p:nvSpPr>
          <p:cNvPr id="28" name="TextBox 27">
            <a:extLst>
              <a:ext uri="{FF2B5EF4-FFF2-40B4-BE49-F238E27FC236}">
                <a16:creationId xmlns:a16="http://schemas.microsoft.com/office/drawing/2014/main" id="{35D56BC2-7AF2-4FFD-8561-6219664B5C84}"/>
              </a:ext>
            </a:extLst>
          </p:cNvPr>
          <p:cNvSpPr txBox="1"/>
          <p:nvPr/>
        </p:nvSpPr>
        <p:spPr>
          <a:xfrm>
            <a:off x="634834" y="1448617"/>
            <a:ext cx="3597542" cy="707886"/>
          </a:xfrm>
          <a:prstGeom prst="rect">
            <a:avLst/>
          </a:prstGeom>
          <a:noFill/>
        </p:spPr>
        <p:txBody>
          <a:bodyPr wrap="square" rtlCol="0">
            <a:spAutoFit/>
          </a:bodyPr>
          <a:lstStyle/>
          <a:p>
            <a:r>
              <a:rPr lang="en-029" sz="2000" dirty="0">
                <a:latin typeface="+mn-lt"/>
              </a:rPr>
              <a:t>Given an input video of demonstration...</a:t>
            </a:r>
          </a:p>
        </p:txBody>
      </p:sp>
      <p:sp>
        <p:nvSpPr>
          <p:cNvPr id="29" name="TextBox 28">
            <a:extLst>
              <a:ext uri="{FF2B5EF4-FFF2-40B4-BE49-F238E27FC236}">
                <a16:creationId xmlns:a16="http://schemas.microsoft.com/office/drawing/2014/main" id="{D6A886F8-BB7C-48B3-B6AD-15790AF9B02C}"/>
              </a:ext>
            </a:extLst>
          </p:cNvPr>
          <p:cNvSpPr txBox="1"/>
          <p:nvPr/>
        </p:nvSpPr>
        <p:spPr>
          <a:xfrm>
            <a:off x="5422780" y="1453175"/>
            <a:ext cx="6134386" cy="707886"/>
          </a:xfrm>
          <a:prstGeom prst="rect">
            <a:avLst/>
          </a:prstGeom>
          <a:noFill/>
        </p:spPr>
        <p:txBody>
          <a:bodyPr wrap="square" rtlCol="0">
            <a:spAutoFit/>
          </a:bodyPr>
          <a:lstStyle/>
          <a:p>
            <a:pPr algn="just"/>
            <a:r>
              <a:rPr lang="en-029" sz="2000" dirty="0">
                <a:latin typeface="+mn-lt"/>
              </a:rPr>
              <a:t>... a classifier (i.e. deep model) can process it based on the attributes of the motion taxonomy...</a:t>
            </a:r>
          </a:p>
        </p:txBody>
      </p:sp>
      <p:sp>
        <p:nvSpPr>
          <p:cNvPr id="30" name="TextBox 29">
            <a:extLst>
              <a:ext uri="{FF2B5EF4-FFF2-40B4-BE49-F238E27FC236}">
                <a16:creationId xmlns:a16="http://schemas.microsoft.com/office/drawing/2014/main" id="{99C3128B-11EB-412D-83D3-2380D2F3B58F}"/>
              </a:ext>
            </a:extLst>
          </p:cNvPr>
          <p:cNvSpPr txBox="1"/>
          <p:nvPr/>
        </p:nvSpPr>
        <p:spPr>
          <a:xfrm>
            <a:off x="7524403" y="5150200"/>
            <a:ext cx="3972197" cy="707886"/>
          </a:xfrm>
          <a:prstGeom prst="rect">
            <a:avLst/>
          </a:prstGeom>
          <a:noFill/>
        </p:spPr>
        <p:txBody>
          <a:bodyPr wrap="square" rtlCol="0">
            <a:spAutoFit/>
          </a:bodyPr>
          <a:lstStyle/>
          <a:p>
            <a:pPr algn="r"/>
            <a:r>
              <a:rPr lang="en-029" sz="2000" dirty="0">
                <a:latin typeface="+mn-lt"/>
              </a:rPr>
              <a:t>… to assign a motion code to this demonstration.</a:t>
            </a:r>
          </a:p>
        </p:txBody>
      </p:sp>
      <p:sp>
        <p:nvSpPr>
          <p:cNvPr id="4" name="Footer Placeholder 3">
            <a:extLst>
              <a:ext uri="{FF2B5EF4-FFF2-40B4-BE49-F238E27FC236}">
                <a16:creationId xmlns:a16="http://schemas.microsoft.com/office/drawing/2014/main" id="{CCA90B2C-CD82-483D-90D0-454EFA9856F6}"/>
              </a:ext>
            </a:extLst>
          </p:cNvPr>
          <p:cNvSpPr>
            <a:spLocks noGrp="1"/>
          </p:cNvSpPr>
          <p:nvPr>
            <p:ph type="ftr" sz="quarter" idx="11"/>
          </p:nvPr>
        </p:nvSpPr>
        <p:spPr/>
        <p:txBody>
          <a:bodyPr/>
          <a:lstStyle/>
          <a:p>
            <a:pPr>
              <a:defRPr/>
            </a:pPr>
            <a:r>
              <a:rPr lang="en-US" altLang="ja-JP"/>
              <a:t>Alibayev, Paulius and Sun · #ICPR2020</a:t>
            </a:r>
            <a:endParaRPr lang="en-US" altLang="ja-JP" dirty="0"/>
          </a:p>
        </p:txBody>
      </p:sp>
      <p:sp>
        <p:nvSpPr>
          <p:cNvPr id="43" name="Slide Number Placeholder 42">
            <a:extLst>
              <a:ext uri="{FF2B5EF4-FFF2-40B4-BE49-F238E27FC236}">
                <a16:creationId xmlns:a16="http://schemas.microsoft.com/office/drawing/2014/main" id="{F7021BB1-223A-4DCA-9D26-7FBB4EA9FEEF}"/>
              </a:ext>
            </a:extLst>
          </p:cNvPr>
          <p:cNvSpPr>
            <a:spLocks noGrp="1"/>
          </p:cNvSpPr>
          <p:nvPr>
            <p:ph type="sldNum" sz="quarter" idx="12"/>
          </p:nvPr>
        </p:nvSpPr>
        <p:spPr/>
        <p:txBody>
          <a:bodyPr/>
          <a:lstStyle/>
          <a:p>
            <a:pPr>
              <a:defRPr/>
            </a:pPr>
            <a:fld id="{F9360E8E-BFDB-4CFB-92F7-78DEBDADF996}" type="slidenum">
              <a:rPr lang="en-US" altLang="ja-JP" smtClean="0"/>
              <a:pPr>
                <a:defRPr/>
              </a:pPr>
              <a:t>6</a:t>
            </a:fld>
            <a:endParaRPr lang="en-US" altLang="ja-JP" dirty="0"/>
          </a:p>
        </p:txBody>
      </p:sp>
      <p:pic>
        <p:nvPicPr>
          <p:cNvPr id="32" name="Audio 31">
            <a:hlinkClick r:id="" action="ppaction://media"/>
            <a:extLst>
              <a:ext uri="{FF2B5EF4-FFF2-40B4-BE49-F238E27FC236}">
                <a16:creationId xmlns:a16="http://schemas.microsoft.com/office/drawing/2014/main" id="{DF2857E3-1CBF-43BA-BE9A-8A30877B70B5}"/>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696029070"/>
      </p:ext>
    </p:extLst>
  </p:cSld>
  <p:clrMapOvr>
    <a:masterClrMapping/>
  </p:clrMapOvr>
  <mc:AlternateContent xmlns:mc="http://schemas.openxmlformats.org/markup-compatibility/2006" xmlns:p14="http://schemas.microsoft.com/office/powerpoint/2010/main">
    <mc:Choice Requires="p14">
      <p:transition spd="slow" p14:dur="2000" advTm="16810"/>
    </mc:Choice>
    <mc:Fallback xmlns="">
      <p:transition spd="slow" advTm="168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9" fill="hold" display="0">
                  <p:stCondLst>
                    <p:cond delay="indefinite"/>
                  </p:stCondLst>
                  <p:endCondLst>
                    <p:cond evt="onStopAudio" delay="0">
                      <p:tgtEl>
                        <p:sldTgt/>
                      </p:tgtEl>
                    </p:cond>
                  </p:endCondLst>
                </p:cTn>
                <p:tgtEl>
                  <p:spTgt spid="32"/>
                </p:tgtEl>
              </p:cMediaNode>
            </p:audio>
          </p:childTnLst>
        </p:cTn>
      </p:par>
    </p:tnLst>
    <p:bldLst>
      <p:bldP spid="18" grpId="0"/>
      <p:bldP spid="25" grpId="0" animBg="1"/>
      <p:bldP spid="25" grpId="1" animBg="1"/>
      <p:bldP spid="26" grpId="0" animBg="1"/>
      <p:bldP spid="26" grpId="1" animBg="1"/>
      <p:bldP spid="27" grpId="0" animBg="1"/>
      <p:bldP spid="27" grpId="1"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a:t>Motion Taxonomy Structure</a:t>
            </a:r>
            <a:endParaRPr lang="en-US" dirty="0"/>
          </a:p>
        </p:txBody>
      </p:sp>
      <p:sp>
        <p:nvSpPr>
          <p:cNvPr id="11" name="Footer Placeholder 10">
            <a:extLst>
              <a:ext uri="{FF2B5EF4-FFF2-40B4-BE49-F238E27FC236}">
                <a16:creationId xmlns:a16="http://schemas.microsoft.com/office/drawing/2014/main" id="{BAEDE47E-7252-4C2E-A011-36488895A049}"/>
              </a:ext>
            </a:extLst>
          </p:cNvPr>
          <p:cNvSpPr>
            <a:spLocks noGrp="1"/>
          </p:cNvSpPr>
          <p:nvPr>
            <p:ph type="ftr" sz="quarter" idx="11"/>
          </p:nvPr>
        </p:nvSpPr>
        <p:spPr/>
        <p:txBody>
          <a:bodyPr/>
          <a:lstStyle/>
          <a:p>
            <a:pPr>
              <a:defRPr/>
            </a:pPr>
            <a:r>
              <a:rPr lang="en-US" altLang="ja-JP"/>
              <a:t>Alibayev, Paulius and Sun · #ICPR2020</a:t>
            </a:r>
            <a:endParaRPr lang="en-US" altLang="ja-JP" dirty="0"/>
          </a:p>
        </p:txBody>
      </p:sp>
      <p:sp>
        <p:nvSpPr>
          <p:cNvPr id="3" name="Slide Number Placeholder 2">
            <a:extLst>
              <a:ext uri="{FF2B5EF4-FFF2-40B4-BE49-F238E27FC236}">
                <a16:creationId xmlns:a16="http://schemas.microsoft.com/office/drawing/2014/main" id="{B26FAFE3-AB9B-4A09-8F73-55DD8F913C4A}"/>
              </a:ext>
            </a:extLst>
          </p:cNvPr>
          <p:cNvSpPr>
            <a:spLocks noGrp="1"/>
          </p:cNvSpPr>
          <p:nvPr>
            <p:ph type="sldNum" sz="quarter" idx="12"/>
          </p:nvPr>
        </p:nvSpPr>
        <p:spPr/>
        <p:txBody>
          <a:bodyPr/>
          <a:lstStyle/>
          <a:p>
            <a:pPr>
              <a:defRPr/>
            </a:pPr>
            <a:fld id="{F9360E8E-BFDB-4CFB-92F7-78DEBDADF996}" type="slidenum">
              <a:rPr lang="en-US" altLang="ja-JP" smtClean="0"/>
              <a:pPr>
                <a:defRPr/>
              </a:pPr>
              <a:t>7</a:t>
            </a:fld>
            <a:endParaRPr lang="en-US" altLang="ja-JP" dirty="0"/>
          </a:p>
        </p:txBody>
      </p:sp>
      <p:pic>
        <p:nvPicPr>
          <p:cNvPr id="31" name="Picture 30">
            <a:extLst>
              <a:ext uri="{FF2B5EF4-FFF2-40B4-BE49-F238E27FC236}">
                <a16:creationId xmlns:a16="http://schemas.microsoft.com/office/drawing/2014/main" id="{12B38F0A-9DA1-471E-8C47-574CD0053729}"/>
              </a:ext>
            </a:extLst>
          </p:cNvPr>
          <p:cNvPicPr>
            <a:picLocks noChangeAspect="1"/>
          </p:cNvPicPr>
          <p:nvPr/>
        </p:nvPicPr>
        <p:blipFill rotWithShape="1">
          <a:blip r:embed="rId6"/>
          <a:srcRect l="977" r="977"/>
          <a:stretch/>
        </p:blipFill>
        <p:spPr>
          <a:xfrm>
            <a:off x="5447928" y="1564842"/>
            <a:ext cx="6692785" cy="2935472"/>
          </a:xfrm>
          <a:prstGeom prst="rect">
            <a:avLst/>
          </a:prstGeom>
        </p:spPr>
      </p:pic>
      <p:pic>
        <p:nvPicPr>
          <p:cNvPr id="29" name="Picture 28">
            <a:extLst>
              <a:ext uri="{FF2B5EF4-FFF2-40B4-BE49-F238E27FC236}">
                <a16:creationId xmlns:a16="http://schemas.microsoft.com/office/drawing/2014/main" id="{CFF0318C-CF1B-45C1-814A-1312051971C4}"/>
              </a:ext>
            </a:extLst>
          </p:cNvPr>
          <p:cNvPicPr>
            <a:picLocks noChangeAspect="1"/>
          </p:cNvPicPr>
          <p:nvPr/>
        </p:nvPicPr>
        <p:blipFill rotWithShape="1">
          <a:blip r:embed="rId7"/>
          <a:srcRect l="9623" r="10483"/>
          <a:stretch/>
        </p:blipFill>
        <p:spPr>
          <a:xfrm>
            <a:off x="63992" y="1502716"/>
            <a:ext cx="5459903" cy="3059725"/>
          </a:xfrm>
          <a:prstGeom prst="rect">
            <a:avLst/>
          </a:prstGeom>
        </p:spPr>
      </p:pic>
      <p:pic>
        <p:nvPicPr>
          <p:cNvPr id="33" name="Picture 32">
            <a:extLst>
              <a:ext uri="{FF2B5EF4-FFF2-40B4-BE49-F238E27FC236}">
                <a16:creationId xmlns:a16="http://schemas.microsoft.com/office/drawing/2014/main" id="{09D5F38D-F7ED-443D-B8B6-7DB62ECA1F3F}"/>
              </a:ext>
            </a:extLst>
          </p:cNvPr>
          <p:cNvPicPr>
            <a:picLocks noChangeAspect="1"/>
          </p:cNvPicPr>
          <p:nvPr/>
        </p:nvPicPr>
        <p:blipFill rotWithShape="1">
          <a:blip r:embed="rId8"/>
          <a:srcRect l="31057" r="31918"/>
          <a:stretch/>
        </p:blipFill>
        <p:spPr>
          <a:xfrm>
            <a:off x="5087888" y="4286212"/>
            <a:ext cx="2524472" cy="1483268"/>
          </a:xfrm>
          <a:prstGeom prst="rect">
            <a:avLst/>
          </a:prstGeom>
        </p:spPr>
      </p:pic>
      <p:sp>
        <p:nvSpPr>
          <p:cNvPr id="54" name="Rectangle 53">
            <a:extLst>
              <a:ext uri="{FF2B5EF4-FFF2-40B4-BE49-F238E27FC236}">
                <a16:creationId xmlns:a16="http://schemas.microsoft.com/office/drawing/2014/main" id="{5734E76B-932A-4119-BBDA-A832F8C3120F}"/>
              </a:ext>
            </a:extLst>
          </p:cNvPr>
          <p:cNvSpPr/>
          <p:nvPr/>
        </p:nvSpPr>
        <p:spPr bwMode="auto">
          <a:xfrm>
            <a:off x="5366859" y="1412777"/>
            <a:ext cx="6761149" cy="3149663"/>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029"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5" name="Rectangle 54">
            <a:extLst>
              <a:ext uri="{FF2B5EF4-FFF2-40B4-BE49-F238E27FC236}">
                <a16:creationId xmlns:a16="http://schemas.microsoft.com/office/drawing/2014/main" id="{33921151-E63F-4FD2-B627-6043FFE82089}"/>
              </a:ext>
            </a:extLst>
          </p:cNvPr>
          <p:cNvSpPr/>
          <p:nvPr/>
        </p:nvSpPr>
        <p:spPr bwMode="auto">
          <a:xfrm>
            <a:off x="4829624" y="4237363"/>
            <a:ext cx="3040999" cy="1580966"/>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029"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7" name="Rectangle 56">
            <a:extLst>
              <a:ext uri="{FF2B5EF4-FFF2-40B4-BE49-F238E27FC236}">
                <a16:creationId xmlns:a16="http://schemas.microsoft.com/office/drawing/2014/main" id="{C32EE464-8D1F-4559-B105-FC608B6D534E}"/>
              </a:ext>
            </a:extLst>
          </p:cNvPr>
          <p:cNvSpPr/>
          <p:nvPr/>
        </p:nvSpPr>
        <p:spPr bwMode="auto">
          <a:xfrm>
            <a:off x="7743967" y="2136526"/>
            <a:ext cx="2266886" cy="2425914"/>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029"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8" name="Rectangle 57">
            <a:extLst>
              <a:ext uri="{FF2B5EF4-FFF2-40B4-BE49-F238E27FC236}">
                <a16:creationId xmlns:a16="http://schemas.microsoft.com/office/drawing/2014/main" id="{8C58BF73-8B52-4D50-ADBD-F68092B0C5DD}"/>
              </a:ext>
            </a:extLst>
          </p:cNvPr>
          <p:cNvSpPr/>
          <p:nvPr/>
        </p:nvSpPr>
        <p:spPr bwMode="auto">
          <a:xfrm>
            <a:off x="9997122" y="2136526"/>
            <a:ext cx="2075542" cy="2425914"/>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029"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2" name="Rectangle 21">
            <a:extLst>
              <a:ext uri="{FF2B5EF4-FFF2-40B4-BE49-F238E27FC236}">
                <a16:creationId xmlns:a16="http://schemas.microsoft.com/office/drawing/2014/main" id="{22958B9B-CDB6-407D-B136-89F034EC73A8}"/>
              </a:ext>
            </a:extLst>
          </p:cNvPr>
          <p:cNvSpPr/>
          <p:nvPr/>
        </p:nvSpPr>
        <p:spPr bwMode="auto">
          <a:xfrm>
            <a:off x="63992" y="1412776"/>
            <a:ext cx="5539745" cy="3267239"/>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029"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8" name="TextBox 17">
            <a:extLst>
              <a:ext uri="{FF2B5EF4-FFF2-40B4-BE49-F238E27FC236}">
                <a16:creationId xmlns:a16="http://schemas.microsoft.com/office/drawing/2014/main" id="{6A8D9A87-C590-4611-9906-8DA5ABEAA5B4}"/>
              </a:ext>
            </a:extLst>
          </p:cNvPr>
          <p:cNvSpPr txBox="1"/>
          <p:nvPr/>
        </p:nvSpPr>
        <p:spPr>
          <a:xfrm>
            <a:off x="2171564" y="5913297"/>
            <a:ext cx="7848872" cy="307777"/>
          </a:xfrm>
          <a:prstGeom prst="rect">
            <a:avLst/>
          </a:prstGeom>
          <a:noFill/>
        </p:spPr>
        <p:txBody>
          <a:bodyPr wrap="square" rtlCol="0">
            <a:spAutoFit/>
          </a:bodyPr>
          <a:lstStyle/>
          <a:p>
            <a:pPr algn="ctr"/>
            <a:r>
              <a:rPr lang="en-029" sz="1400" dirty="0">
                <a:latin typeface="+mj-lt"/>
              </a:rPr>
              <a:t>Figure 1</a:t>
            </a:r>
            <a:r>
              <a:rPr lang="en-029" sz="1400" dirty="0">
                <a:latin typeface="+mn-lt"/>
              </a:rPr>
              <a:t> (from paper) – Illustration of taxonomy</a:t>
            </a:r>
          </a:p>
        </p:txBody>
      </p:sp>
      <p:pic>
        <p:nvPicPr>
          <p:cNvPr id="73" name="Audio 72">
            <a:hlinkClick r:id="" action="ppaction://media"/>
            <a:extLst>
              <a:ext uri="{FF2B5EF4-FFF2-40B4-BE49-F238E27FC236}">
                <a16:creationId xmlns:a16="http://schemas.microsoft.com/office/drawing/2014/main" id="{9BA3B605-2DE6-4240-8194-44F8CC630EBB}"/>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892828655"/>
      </p:ext>
    </p:extLst>
  </p:cSld>
  <p:clrMapOvr>
    <a:masterClrMapping/>
  </p:clrMapOvr>
  <mc:AlternateContent xmlns:mc="http://schemas.openxmlformats.org/markup-compatibility/2006" xmlns:p14="http://schemas.microsoft.com/office/powerpoint/2010/main">
    <mc:Choice Requires="p14">
      <p:transition spd="slow" p14:dur="2000" advTm="35180"/>
    </mc:Choice>
    <mc:Fallback xmlns="">
      <p:transition spd="slow" advTm="35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5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5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7" fill="hold" display="0">
                  <p:stCondLst>
                    <p:cond delay="indefinite"/>
                  </p:stCondLst>
                  <p:endCondLst>
                    <p:cond evt="onStopAudio" delay="0">
                      <p:tgtEl>
                        <p:sldTgt/>
                      </p:tgtEl>
                    </p:cond>
                  </p:endCondLst>
                </p:cTn>
                <p:tgtEl>
                  <p:spTgt spid="73"/>
                </p:tgtEl>
              </p:cMediaNode>
            </p:audio>
          </p:childTnLst>
        </p:cTn>
      </p:par>
    </p:tnLst>
    <p:bldLst>
      <p:bldP spid="54" grpId="0" animBg="1"/>
      <p:bldP spid="54" grpId="1" animBg="1"/>
      <p:bldP spid="55" grpId="0" animBg="1"/>
      <p:bldP spid="55" grpId="1" animBg="1"/>
      <p:bldP spid="57" grpId="0" animBg="1"/>
      <p:bldP spid="57" grpId="1" animBg="1"/>
      <p:bldP spid="58" grpId="0" animBg="1"/>
      <p:bldP spid="58" grpId="1" animBg="1"/>
      <p:bldP spid="22" grpId="0" animBg="1"/>
      <p:bldP spid="2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5D3642-2D35-4503-812E-C479F7A24F80}"/>
              </a:ext>
            </a:extLst>
          </p:cNvPr>
          <p:cNvPicPr>
            <a:picLocks noChangeAspect="1"/>
          </p:cNvPicPr>
          <p:nvPr/>
        </p:nvPicPr>
        <p:blipFill>
          <a:blip r:embed="rId6"/>
          <a:stretch>
            <a:fillRect/>
          </a:stretch>
        </p:blipFill>
        <p:spPr>
          <a:xfrm>
            <a:off x="495337" y="1513915"/>
            <a:ext cx="11201325" cy="4487887"/>
          </a:xfrm>
          <a:prstGeom prst="rect">
            <a:avLst/>
          </a:prstGeom>
        </p:spPr>
      </p:pic>
      <p:sp>
        <p:nvSpPr>
          <p:cNvPr id="2" name="Title 1">
            <a:extLst>
              <a:ext uri="{FF2B5EF4-FFF2-40B4-BE49-F238E27FC236}">
                <a16:creationId xmlns:a16="http://schemas.microsoft.com/office/drawing/2014/main" id="{829C2120-C5D8-994A-A23C-0C2F79197915}"/>
              </a:ext>
            </a:extLst>
          </p:cNvPr>
          <p:cNvSpPr>
            <a:spLocks noGrp="1"/>
          </p:cNvSpPr>
          <p:nvPr>
            <p:ph type="title"/>
          </p:nvPr>
        </p:nvSpPr>
        <p:spPr/>
        <p:txBody>
          <a:bodyPr/>
          <a:lstStyle/>
          <a:p>
            <a:r>
              <a:rPr lang="en-US" dirty="0"/>
              <a:t>Methodology</a:t>
            </a:r>
          </a:p>
        </p:txBody>
      </p:sp>
      <p:sp>
        <p:nvSpPr>
          <p:cNvPr id="5" name="Footer Placeholder 4">
            <a:extLst>
              <a:ext uri="{FF2B5EF4-FFF2-40B4-BE49-F238E27FC236}">
                <a16:creationId xmlns:a16="http://schemas.microsoft.com/office/drawing/2014/main" id="{06B9245C-D80C-4887-8F31-7679E195D1D7}"/>
              </a:ext>
            </a:extLst>
          </p:cNvPr>
          <p:cNvSpPr>
            <a:spLocks noGrp="1"/>
          </p:cNvSpPr>
          <p:nvPr>
            <p:ph type="ftr" sz="quarter" idx="11"/>
          </p:nvPr>
        </p:nvSpPr>
        <p:spPr/>
        <p:txBody>
          <a:bodyPr/>
          <a:lstStyle/>
          <a:p>
            <a:pPr>
              <a:defRPr/>
            </a:pPr>
            <a:r>
              <a:rPr lang="en-US" altLang="ja-JP"/>
              <a:t>Alibayev, Paulius and Sun · #ICPR2020</a:t>
            </a:r>
            <a:endParaRPr lang="en-US" altLang="ja-JP" dirty="0"/>
          </a:p>
        </p:txBody>
      </p:sp>
      <p:sp>
        <p:nvSpPr>
          <p:cNvPr id="7" name="Slide Number Placeholder 6">
            <a:extLst>
              <a:ext uri="{FF2B5EF4-FFF2-40B4-BE49-F238E27FC236}">
                <a16:creationId xmlns:a16="http://schemas.microsoft.com/office/drawing/2014/main" id="{4AADD479-7C9C-41F7-9245-22C5B45AC3DC}"/>
              </a:ext>
            </a:extLst>
          </p:cNvPr>
          <p:cNvSpPr>
            <a:spLocks noGrp="1"/>
          </p:cNvSpPr>
          <p:nvPr>
            <p:ph type="sldNum" sz="quarter" idx="12"/>
          </p:nvPr>
        </p:nvSpPr>
        <p:spPr/>
        <p:txBody>
          <a:bodyPr/>
          <a:lstStyle/>
          <a:p>
            <a:pPr>
              <a:defRPr/>
            </a:pPr>
            <a:fld id="{F9360E8E-BFDB-4CFB-92F7-78DEBDADF996}" type="slidenum">
              <a:rPr lang="en-US" altLang="ja-JP" smtClean="0"/>
              <a:pPr>
                <a:defRPr/>
              </a:pPr>
              <a:t>8</a:t>
            </a:fld>
            <a:endParaRPr lang="en-US" altLang="ja-JP" dirty="0"/>
          </a:p>
        </p:txBody>
      </p:sp>
      <p:sp>
        <p:nvSpPr>
          <p:cNvPr id="95" name="Rectangle 94">
            <a:extLst>
              <a:ext uri="{FF2B5EF4-FFF2-40B4-BE49-F238E27FC236}">
                <a16:creationId xmlns:a16="http://schemas.microsoft.com/office/drawing/2014/main" id="{6A089FD3-AA02-43B0-85FF-304F0EB8E46C}"/>
              </a:ext>
            </a:extLst>
          </p:cNvPr>
          <p:cNvSpPr/>
          <p:nvPr/>
        </p:nvSpPr>
        <p:spPr bwMode="auto">
          <a:xfrm>
            <a:off x="338892" y="1412756"/>
            <a:ext cx="1698082" cy="4738795"/>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029"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7" name="Rectangle 96">
            <a:extLst>
              <a:ext uri="{FF2B5EF4-FFF2-40B4-BE49-F238E27FC236}">
                <a16:creationId xmlns:a16="http://schemas.microsoft.com/office/drawing/2014/main" id="{8C4D4B4E-D972-48AE-A053-E6FB039F5CDA}"/>
              </a:ext>
            </a:extLst>
          </p:cNvPr>
          <p:cNvSpPr/>
          <p:nvPr/>
        </p:nvSpPr>
        <p:spPr bwMode="auto">
          <a:xfrm>
            <a:off x="2135560" y="1503350"/>
            <a:ext cx="6264696" cy="452915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029"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9" name="Rectangle 98">
            <a:extLst>
              <a:ext uri="{FF2B5EF4-FFF2-40B4-BE49-F238E27FC236}">
                <a16:creationId xmlns:a16="http://schemas.microsoft.com/office/drawing/2014/main" id="{65C92A39-F328-451F-AF80-F2B965635FE3}"/>
              </a:ext>
            </a:extLst>
          </p:cNvPr>
          <p:cNvSpPr/>
          <p:nvPr/>
        </p:nvSpPr>
        <p:spPr bwMode="auto">
          <a:xfrm>
            <a:off x="6960096" y="1503349"/>
            <a:ext cx="3236883" cy="4648202"/>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029"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0" name="Rectangle 99">
            <a:extLst>
              <a:ext uri="{FF2B5EF4-FFF2-40B4-BE49-F238E27FC236}">
                <a16:creationId xmlns:a16="http://schemas.microsoft.com/office/drawing/2014/main" id="{29EBFBFF-33CE-4B55-AC16-6DD13F6215D8}"/>
              </a:ext>
            </a:extLst>
          </p:cNvPr>
          <p:cNvSpPr/>
          <p:nvPr/>
        </p:nvSpPr>
        <p:spPr bwMode="auto">
          <a:xfrm>
            <a:off x="9912424" y="2492895"/>
            <a:ext cx="1584176" cy="2592289"/>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029"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5" name="TextBox 84">
            <a:extLst>
              <a:ext uri="{FF2B5EF4-FFF2-40B4-BE49-F238E27FC236}">
                <a16:creationId xmlns:a16="http://schemas.microsoft.com/office/drawing/2014/main" id="{8DF6D45A-3E35-45AF-9F13-A2CD21E6108A}"/>
              </a:ext>
            </a:extLst>
          </p:cNvPr>
          <p:cNvSpPr txBox="1"/>
          <p:nvPr/>
        </p:nvSpPr>
        <p:spPr>
          <a:xfrm>
            <a:off x="2171564" y="5913297"/>
            <a:ext cx="7848872" cy="307777"/>
          </a:xfrm>
          <a:prstGeom prst="rect">
            <a:avLst/>
          </a:prstGeom>
          <a:noFill/>
        </p:spPr>
        <p:txBody>
          <a:bodyPr wrap="square" rtlCol="0">
            <a:spAutoFit/>
          </a:bodyPr>
          <a:lstStyle/>
          <a:p>
            <a:pPr algn="ctr"/>
            <a:r>
              <a:rPr lang="en-029" sz="1400" dirty="0">
                <a:latin typeface="+mj-lt"/>
              </a:rPr>
              <a:t>Figure 2</a:t>
            </a:r>
            <a:r>
              <a:rPr lang="en-029" sz="1400" dirty="0">
                <a:latin typeface="+mn-lt"/>
              </a:rPr>
              <a:t> (from paper) – Illustration of verb classification framework.</a:t>
            </a:r>
          </a:p>
        </p:txBody>
      </p:sp>
      <p:pic>
        <p:nvPicPr>
          <p:cNvPr id="20" name="Audio 19">
            <a:hlinkClick r:id="" action="ppaction://media"/>
            <a:extLst>
              <a:ext uri="{FF2B5EF4-FFF2-40B4-BE49-F238E27FC236}">
                <a16:creationId xmlns:a16="http://schemas.microsoft.com/office/drawing/2014/main" id="{9B81EA03-9D63-48A6-9B3D-678C8FFB3D7C}"/>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503414197"/>
      </p:ext>
    </p:extLst>
  </p:cSld>
  <p:clrMapOvr>
    <a:masterClrMapping/>
  </p:clrMapOvr>
  <mc:AlternateContent xmlns:mc="http://schemas.openxmlformats.org/markup-compatibility/2006" xmlns:p14="http://schemas.microsoft.com/office/powerpoint/2010/main">
    <mc:Choice Requires="p14">
      <p:transition spd="slow" p14:dur="2000" advTm="31221"/>
    </mc:Choice>
    <mc:Fallback xmlns="">
      <p:transition spd="slow" advTm="312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9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9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9" fill="hold" display="0">
                  <p:stCondLst>
                    <p:cond delay="indefinite"/>
                  </p:stCondLst>
                  <p:endCondLst>
                    <p:cond evt="onStopAudio" delay="0">
                      <p:tgtEl>
                        <p:sldTgt/>
                      </p:tgtEl>
                    </p:cond>
                  </p:endCondLst>
                </p:cTn>
                <p:tgtEl>
                  <p:spTgt spid="20"/>
                </p:tgtEl>
              </p:cMediaNode>
            </p:audio>
          </p:childTnLst>
        </p:cTn>
      </p:par>
    </p:tnLst>
    <p:bldLst>
      <p:bldP spid="95" grpId="0" animBg="1"/>
      <p:bldP spid="95" grpId="1" animBg="1"/>
      <p:bldP spid="97" grpId="0" animBg="1"/>
      <p:bldP spid="97" grpId="1" animBg="1"/>
      <p:bldP spid="99" grpId="0" animBg="1"/>
      <p:bldP spid="99" grpId="1" animBg="1"/>
      <p:bldP spid="100" grpId="0" animBg="1"/>
      <p:bldP spid="10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9A006-FB0B-084D-8671-0956EDDD6644}"/>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71D1BDD1-A174-2C4B-8B5F-C766A965F0A0}"/>
              </a:ext>
            </a:extLst>
          </p:cNvPr>
          <p:cNvSpPr>
            <a:spLocks noGrp="1"/>
          </p:cNvSpPr>
          <p:nvPr>
            <p:ph idx="1"/>
          </p:nvPr>
        </p:nvSpPr>
        <p:spPr/>
        <p:txBody>
          <a:bodyPr/>
          <a:lstStyle/>
          <a:p>
            <a:pPr marL="0" indent="0">
              <a:buNone/>
            </a:pPr>
            <a:r>
              <a:rPr lang="en-US" sz="2800" dirty="0"/>
              <a:t>Two main processes for model:</a:t>
            </a:r>
          </a:p>
          <a:p>
            <a:pPr lvl="1">
              <a:buFont typeface="Wingdings" panose="05000000000000000000" pitchFamily="2" charset="2"/>
              <a:buChar char="§"/>
            </a:pPr>
            <a:r>
              <a:rPr lang="en-US" dirty="0"/>
              <a:t>Extract </a:t>
            </a:r>
            <a:r>
              <a:rPr lang="en-US" dirty="0">
                <a:latin typeface="+mj-lt"/>
              </a:rPr>
              <a:t>visual features </a:t>
            </a:r>
            <a:r>
              <a:rPr lang="en-US" dirty="0"/>
              <a:t>from video with CNN</a:t>
            </a:r>
          </a:p>
          <a:p>
            <a:pPr lvl="2">
              <a:buFont typeface="Open Sans" panose="020B0606030504020204" pitchFamily="34" charset="0"/>
              <a:buChar char="–"/>
            </a:pPr>
            <a:r>
              <a:rPr lang="en-US" sz="2400" i="1" dirty="0"/>
              <a:t>Inflated 3D </a:t>
            </a:r>
            <a:r>
              <a:rPr lang="en-US" sz="2400" i="1" dirty="0" err="1"/>
              <a:t>ConvNets</a:t>
            </a:r>
            <a:r>
              <a:rPr lang="en-US" sz="2400" i="1" dirty="0"/>
              <a:t> </a:t>
            </a:r>
            <a:r>
              <a:rPr lang="en-US" sz="2400" dirty="0"/>
              <a:t>(I3D) [</a:t>
            </a:r>
            <a:r>
              <a:rPr lang="en-US" sz="2400" dirty="0" err="1"/>
              <a:t>Carreira</a:t>
            </a:r>
            <a:r>
              <a:rPr lang="en-US" sz="2400" dirty="0"/>
              <a:t> et al. 2017]</a:t>
            </a:r>
          </a:p>
          <a:p>
            <a:pPr lvl="2">
              <a:buFont typeface="Open Sans" panose="020B0606030504020204" pitchFamily="34" charset="0"/>
              <a:buChar char="–"/>
            </a:pPr>
            <a:r>
              <a:rPr lang="en-US" sz="2400" dirty="0"/>
              <a:t>Combining RGB and optical flow </a:t>
            </a:r>
            <a:endParaRPr lang="en-US" dirty="0"/>
          </a:p>
          <a:p>
            <a:pPr lvl="1">
              <a:buFont typeface="Wingdings" panose="05000000000000000000" pitchFamily="2" charset="2"/>
              <a:buChar char="§"/>
            </a:pPr>
            <a:r>
              <a:rPr lang="en-US" dirty="0"/>
              <a:t>Extract </a:t>
            </a:r>
            <a:r>
              <a:rPr lang="en-US" dirty="0">
                <a:latin typeface="+mj-lt"/>
              </a:rPr>
              <a:t>semantic features </a:t>
            </a:r>
            <a:r>
              <a:rPr lang="en-US" dirty="0"/>
              <a:t>from nouns for objects-in-action</a:t>
            </a:r>
          </a:p>
          <a:p>
            <a:pPr lvl="2">
              <a:buFont typeface="Open Sans" panose="020B0606030504020204" pitchFamily="34" charset="0"/>
              <a:buChar char="–"/>
            </a:pPr>
            <a:r>
              <a:rPr lang="en-US" sz="2400" dirty="0"/>
              <a:t>Word2Vec pre-trained on Google News [</a:t>
            </a:r>
            <a:r>
              <a:rPr lang="en-US" sz="2400" dirty="0" err="1"/>
              <a:t>Mikolov</a:t>
            </a:r>
            <a:r>
              <a:rPr lang="en-US" sz="2400" dirty="0"/>
              <a:t> et al. 2013]</a:t>
            </a:r>
          </a:p>
          <a:p>
            <a:pPr lvl="2">
              <a:buFont typeface="Open Sans" panose="020B0606030504020204" pitchFamily="34" charset="0"/>
              <a:buChar char="–"/>
            </a:pPr>
            <a:r>
              <a:rPr lang="en-US" sz="2400" dirty="0"/>
              <a:t>Nouns provided by EPIC-KITCHENS dataset [Damon et al. 2018]</a:t>
            </a:r>
          </a:p>
        </p:txBody>
      </p:sp>
      <p:sp>
        <p:nvSpPr>
          <p:cNvPr id="6" name="Footer Placeholder 5">
            <a:extLst>
              <a:ext uri="{FF2B5EF4-FFF2-40B4-BE49-F238E27FC236}">
                <a16:creationId xmlns:a16="http://schemas.microsoft.com/office/drawing/2014/main" id="{607D44F8-8F66-45DF-A4D5-F4F4CC97462B}"/>
              </a:ext>
            </a:extLst>
          </p:cNvPr>
          <p:cNvSpPr>
            <a:spLocks noGrp="1"/>
          </p:cNvSpPr>
          <p:nvPr>
            <p:ph type="ftr" sz="quarter" idx="11"/>
          </p:nvPr>
        </p:nvSpPr>
        <p:spPr/>
        <p:txBody>
          <a:bodyPr/>
          <a:lstStyle/>
          <a:p>
            <a:pPr>
              <a:defRPr/>
            </a:pPr>
            <a:r>
              <a:rPr lang="en-US" altLang="ja-JP"/>
              <a:t>Alibayev, Paulius and Sun · #ICPR2020</a:t>
            </a:r>
            <a:endParaRPr lang="en-US" altLang="ja-JP" dirty="0"/>
          </a:p>
        </p:txBody>
      </p:sp>
      <p:sp>
        <p:nvSpPr>
          <p:cNvPr id="7" name="Slide Number Placeholder 6">
            <a:extLst>
              <a:ext uri="{FF2B5EF4-FFF2-40B4-BE49-F238E27FC236}">
                <a16:creationId xmlns:a16="http://schemas.microsoft.com/office/drawing/2014/main" id="{5033EA50-8CF9-4256-B259-12395C4A5FF9}"/>
              </a:ext>
            </a:extLst>
          </p:cNvPr>
          <p:cNvSpPr>
            <a:spLocks noGrp="1"/>
          </p:cNvSpPr>
          <p:nvPr>
            <p:ph type="sldNum" sz="quarter" idx="12"/>
          </p:nvPr>
        </p:nvSpPr>
        <p:spPr/>
        <p:txBody>
          <a:bodyPr/>
          <a:lstStyle/>
          <a:p>
            <a:pPr>
              <a:defRPr/>
            </a:pPr>
            <a:fld id="{F9360E8E-BFDB-4CFB-92F7-78DEBDADF996}" type="slidenum">
              <a:rPr lang="en-US" altLang="ja-JP" smtClean="0"/>
              <a:pPr>
                <a:defRPr/>
              </a:pPr>
              <a:t>9</a:t>
            </a:fld>
            <a:endParaRPr lang="en-US" altLang="ja-JP" dirty="0"/>
          </a:p>
        </p:txBody>
      </p:sp>
      <p:pic>
        <p:nvPicPr>
          <p:cNvPr id="35" name="Audio 34">
            <a:hlinkClick r:id="" action="ppaction://media"/>
            <a:extLst>
              <a:ext uri="{FF2B5EF4-FFF2-40B4-BE49-F238E27FC236}">
                <a16:creationId xmlns:a16="http://schemas.microsoft.com/office/drawing/2014/main" id="{06F30737-41EF-4532-86F3-EC587B7C568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770566790"/>
      </p:ext>
    </p:extLst>
  </p:cSld>
  <p:clrMapOvr>
    <a:masterClrMapping/>
  </p:clrMapOvr>
  <mc:AlternateContent xmlns:mc="http://schemas.openxmlformats.org/markup-compatibility/2006" xmlns:p14="http://schemas.microsoft.com/office/powerpoint/2010/main">
    <mc:Choice Requires="p14">
      <p:transition spd="slow" p14:dur="2000" advTm="22830"/>
    </mc:Choice>
    <mc:Fallback xmlns="">
      <p:transition spd="slow" advTm="228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5.8|6.1|3.6"/>
</p:tagLst>
</file>

<file path=ppt/tags/tag2.xml><?xml version="1.0" encoding="utf-8"?>
<p:tagLst xmlns:a="http://schemas.openxmlformats.org/drawingml/2006/main" xmlns:r="http://schemas.openxmlformats.org/officeDocument/2006/relationships" xmlns:p="http://schemas.openxmlformats.org/presentationml/2006/main">
  <p:tag name="TIMING" val="|1.7|4.2|4.9|6.3"/>
</p:tagLst>
</file>

<file path=ppt/tags/tag3.xml><?xml version="1.0" encoding="utf-8"?>
<p:tagLst xmlns:a="http://schemas.openxmlformats.org/drawingml/2006/main" xmlns:r="http://schemas.openxmlformats.org/officeDocument/2006/relationships" xmlns:p="http://schemas.openxmlformats.org/presentationml/2006/main">
  <p:tag name="TIMING" val="|1.7|4.2|4.9|6.3"/>
</p:tagLst>
</file>

<file path=ppt/tags/tag4.xml><?xml version="1.0" encoding="utf-8"?>
<p:tagLst xmlns:a="http://schemas.openxmlformats.org/drawingml/2006/main" xmlns:r="http://schemas.openxmlformats.org/officeDocument/2006/relationships" xmlns:p="http://schemas.openxmlformats.org/presentationml/2006/main">
  <p:tag name="TIMING" val="|15.6|7.1|0.5|3.4|0.7|4.8|0.5|3.7"/>
</p:tagLst>
</file>

<file path=ppt/tags/tag5.xml><?xml version="1.0" encoding="utf-8"?>
<p:tagLst xmlns:a="http://schemas.openxmlformats.org/drawingml/2006/main" xmlns:r="http://schemas.openxmlformats.org/officeDocument/2006/relationships" xmlns:p="http://schemas.openxmlformats.org/presentationml/2006/main">
  <p:tag name="TIMING" val="|3.9|2.9|0.4|3.7|0.6|2.2|0.3"/>
</p:tagLst>
</file>

<file path=ppt/tags/tag6.xml><?xml version="1.0" encoding="utf-8"?>
<p:tagLst xmlns:a="http://schemas.openxmlformats.org/drawingml/2006/main" xmlns:r="http://schemas.openxmlformats.org/officeDocument/2006/relationships" xmlns:p="http://schemas.openxmlformats.org/presentationml/2006/main">
  <p:tag name="TIMING" val="|9.4|6.2|3.4|4.3|0.4|1.2|0.4|1.7|3"/>
</p:tagLst>
</file>

<file path=ppt/tags/tag7.xml><?xml version="1.0" encoding="utf-8"?>
<p:tagLst xmlns:a="http://schemas.openxmlformats.org/drawingml/2006/main" xmlns:r="http://schemas.openxmlformats.org/officeDocument/2006/relationships" xmlns:p="http://schemas.openxmlformats.org/presentationml/2006/main">
  <p:tag name="TIMING" val="|5.1|7.1|0.8|13.1|1.2|1.5|0.4"/>
</p:tagLst>
</file>

<file path=ppt/tags/tag8.xml><?xml version="1.0" encoding="utf-8"?>
<p:tagLst xmlns:a="http://schemas.openxmlformats.org/drawingml/2006/main" xmlns:r="http://schemas.openxmlformats.org/officeDocument/2006/relationships" xmlns:p="http://schemas.openxmlformats.org/presentationml/2006/main">
  <p:tag name="TIMING" val="|7|1.1|0.7|1.8|0.8|3.1|0.8|6.3"/>
</p:tagLst>
</file>

<file path=ppt/tags/tag9.xml><?xml version="1.0" encoding="utf-8"?>
<p:tagLst xmlns:a="http://schemas.openxmlformats.org/drawingml/2006/main" xmlns:r="http://schemas.openxmlformats.org/officeDocument/2006/relationships" xmlns:p="http://schemas.openxmlformats.org/presentationml/2006/main">
  <p:tag name="TIMING" val="|9.9"/>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13816</TotalTime>
  <Words>2780</Words>
  <Application>Microsoft Office PowerPoint</Application>
  <PresentationFormat>Widescreen</PresentationFormat>
  <Paragraphs>229</Paragraphs>
  <Slides>15</Slides>
  <Notes>15</Notes>
  <HiddenSlides>0</HiddenSlides>
  <MMClips>15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Cambria Math</vt:lpstr>
      <vt:lpstr>Open Sans</vt:lpstr>
      <vt:lpstr>Open Sans SemiBold</vt:lpstr>
      <vt:lpstr>Wingdings</vt:lpstr>
      <vt:lpstr>Blank Presentation</vt:lpstr>
      <vt:lpstr>Developing Motion Code Embedding for Action Recognition in Videos</vt:lpstr>
      <vt:lpstr>Overview of Work</vt:lpstr>
      <vt:lpstr>Motivation for Taxonomy</vt:lpstr>
      <vt:lpstr>Motivation for Taxonomy</vt:lpstr>
      <vt:lpstr>Using the Motion Taxonomy</vt:lpstr>
      <vt:lpstr>Motion Code Prediction</vt:lpstr>
      <vt:lpstr>Motion Taxonomy Structure</vt:lpstr>
      <vt:lpstr>Methodology</vt:lpstr>
      <vt:lpstr>Methodology</vt:lpstr>
      <vt:lpstr>Methodology</vt:lpstr>
      <vt:lpstr>Experiments</vt:lpstr>
      <vt:lpstr>Dataset</vt:lpstr>
      <vt:lpstr>Experimental Results</vt:lpstr>
      <vt:lpstr>Conclusion</vt:lpstr>
      <vt:lpstr>Thank you for listening!</vt:lpstr>
    </vt:vector>
  </TitlesOfParts>
  <Company>The University of Tokyo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Motion Taxonomy for Manipulation Embedding (RSS 2020)</dc:title>
  <dc:creator>David Paulius</dc:creator>
  <cp:keywords>Robotics Science and Systems;RSS2020</cp:keywords>
  <cp:lastModifiedBy>David Paulius</cp:lastModifiedBy>
  <cp:revision>233</cp:revision>
  <dcterms:created xsi:type="dcterms:W3CDTF">2009-01-23T15:55:01Z</dcterms:created>
  <dcterms:modified xsi:type="dcterms:W3CDTF">2020-12-10T23:34:26Z</dcterms:modified>
</cp:coreProperties>
</file>