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98" r:id="rId5"/>
    <p:sldId id="294" r:id="rId6"/>
    <p:sldId id="302" r:id="rId7"/>
    <p:sldId id="303" r:id="rId8"/>
    <p:sldId id="295" r:id="rId9"/>
    <p:sldId id="301" r:id="rId10"/>
    <p:sldId id="300" r:id="rId11"/>
    <p:sldId id="306" r:id="rId12"/>
    <p:sldId id="304" r:id="rId13"/>
    <p:sldId id="299" r:id="rId14"/>
    <p:sldId id="307" r:id="rId15"/>
    <p:sldId id="279" r:id="rId16"/>
  </p:sldIdLst>
  <p:sldSz cx="24384000" cy="13716000"/>
  <p:notesSz cx="6858000" cy="25908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tam Sarkar" initials="PS" lastIdx="1" clrIdx="0">
    <p:extLst>
      <p:ext uri="{19B8F6BF-5375-455C-9EA6-DF929625EA0E}">
        <p15:presenceInfo xmlns:p15="http://schemas.microsoft.com/office/powerpoint/2012/main" userId="S::17ps21@queensu.ca::c523118e-c6c0-43a3-8bbf-b139084ee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81281" autoAdjust="0"/>
  </p:normalViewPr>
  <p:slideViewPr>
    <p:cSldViewPr snapToGrid="0">
      <p:cViewPr>
        <p:scale>
          <a:sx n="27" d="100"/>
          <a:sy n="27" d="100"/>
        </p:scale>
        <p:origin x="223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40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92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00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20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2751780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D4C30BC-C3E0-4D39-B25F-B9E6E89BD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233" b="11233"/>
          <a:stretch>
            <a:fillRect/>
          </a:stretch>
        </p:blipFill>
        <p:spPr>
          <a:xfrm>
            <a:off x="19937082" y="10314384"/>
            <a:ext cx="3844802" cy="226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1.png" descr="Picture1.png">
            <a:extLst>
              <a:ext uri="{FF2B5EF4-FFF2-40B4-BE49-F238E27FC236}">
                <a16:creationId xmlns:a16="http://schemas.microsoft.com/office/drawing/2014/main" id="{01B846AF-8FDC-4EB0-95B1-7A1897AE60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84" y="10313788"/>
            <a:ext cx="10455410" cy="226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A0D9B-47C9-4895-BE9C-D3DE0B841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084" y="2029968"/>
            <a:ext cx="23164800" cy="3177742"/>
          </a:xfrm>
        </p:spPr>
        <p:txBody>
          <a:bodyPr>
            <a:norm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89000" indent="0">
              <a:buNone/>
              <a:defRPr sz="8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5pPr marL="1778000" indent="0">
              <a:buNone/>
              <a:defRPr/>
            </a:lvl5pPr>
          </a:lstStyle>
          <a:p>
            <a:pPr lvl="0"/>
            <a:r>
              <a:rPr lang="en-IN" sz="7200" dirty="0"/>
              <a:t>Title</a:t>
            </a:r>
            <a:endParaRPr lang="en-CA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119091C2-3913-46A8-9565-FD167A81454B}"/>
              </a:ext>
            </a:extLst>
          </p:cNvPr>
          <p:cNvSpPr/>
          <p:nvPr userDrawn="1"/>
        </p:nvSpPr>
        <p:spPr>
          <a:xfrm>
            <a:off x="-4516" y="0"/>
            <a:ext cx="24408000" cy="30419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0CDA0BCA-F15D-4BD4-B38D-47CE9CCA7E85}"/>
              </a:ext>
            </a:extLst>
          </p:cNvPr>
          <p:cNvSpPr/>
          <p:nvPr userDrawn="1"/>
        </p:nvSpPr>
        <p:spPr>
          <a:xfrm>
            <a:off x="-2" y="13418102"/>
            <a:ext cx="24408000" cy="30419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BBADF6-28E8-4A67-A477-A2694A7E7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4628" y="7863840"/>
            <a:ext cx="14209712" cy="2300040"/>
          </a:xfrm>
        </p:spPr>
        <p:txBody>
          <a:bodyPr>
            <a:noAutofit/>
          </a:bodyPr>
          <a:lstStyle>
            <a:lvl1pPr marL="0" indent="0" algn="ctr">
              <a:spcBef>
                <a:spcPts val="1000"/>
              </a:spcBef>
              <a:buNone/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89000" indent="0">
              <a:buNone/>
              <a:defRPr/>
            </a:lvl3pPr>
            <a:lvl4pPr marL="1333500" indent="0">
              <a:buNone/>
              <a:defRPr/>
            </a:lvl4pPr>
            <a:lvl5pPr marL="1778000" indent="0">
              <a:buNone/>
              <a:defRPr/>
            </a:lvl5pPr>
          </a:lstStyle>
          <a:p>
            <a:pPr lvl="0"/>
            <a:r>
              <a:rPr lang="en-IN" dirty="0"/>
              <a:t>Department of Electrical and Computer Engineering</a:t>
            </a:r>
          </a:p>
          <a:p>
            <a:pPr lvl="0"/>
            <a:r>
              <a:rPr lang="en-IN" dirty="0"/>
              <a:t>Queen’s University, Kingston, Canada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2611BD-794B-4F86-9D47-7E0EFECA66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8" y="5705983"/>
            <a:ext cx="23164800" cy="1947863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IN" dirty="0"/>
              <a:t>Author Name</a:t>
            </a:r>
            <a:endParaRPr lang="en-CA" dirty="0"/>
          </a:p>
        </p:txBody>
      </p:sp>
      <p:pic>
        <p:nvPicPr>
          <p:cNvPr id="2" name="Picture 1" descr="A picture containing sitting&#10;&#10;Description automatically generated">
            <a:extLst>
              <a:ext uri="{FF2B5EF4-FFF2-40B4-BE49-F238E27FC236}">
                <a16:creationId xmlns:a16="http://schemas.microsoft.com/office/drawing/2014/main" id="{D6E88A4B-5BE1-4603-8D39-E48FA794ED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520" y="10313788"/>
            <a:ext cx="2212265" cy="226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ing…">
            <a:extLst>
              <a:ext uri="{FF2B5EF4-FFF2-40B4-BE49-F238E27FC236}">
                <a16:creationId xmlns:a16="http://schemas.microsoft.com/office/drawing/2014/main" id="{502C163C-C85A-413C-986D-93A3ADE9BCF4}"/>
              </a:ext>
            </a:extLst>
          </p:cNvPr>
          <p:cNvSpPr/>
          <p:nvPr userDrawn="1"/>
        </p:nvSpPr>
        <p:spPr>
          <a:xfrm>
            <a:off x="-24000" y="-6845"/>
            <a:ext cx="24408000" cy="187222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>
              <a:defRPr sz="7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767" y="12891468"/>
            <a:ext cx="494607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EEE869-BB2D-415C-886C-EE406CE87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128" y="297529"/>
            <a:ext cx="22238208" cy="1275239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IN" dirty="0"/>
              <a:t>Heading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7736C-2CF4-4AC1-BB8A-29F742255B8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24127" y="2359024"/>
            <a:ext cx="22238209" cy="10367851"/>
          </a:xfrm>
        </p:spPr>
        <p:txBody>
          <a:bodyPr anchor="t"/>
          <a:lstStyle>
            <a:lvl1pPr>
              <a:spcBef>
                <a:spcPts val="1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51738DE8-5056-400B-B470-89D11DE91D80}"/>
              </a:ext>
            </a:extLst>
          </p:cNvPr>
          <p:cNvSpPr/>
          <p:nvPr userDrawn="1"/>
        </p:nvSpPr>
        <p:spPr>
          <a:xfrm>
            <a:off x="0" y="13418102"/>
            <a:ext cx="24408000" cy="2978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086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ing…">
            <a:extLst>
              <a:ext uri="{FF2B5EF4-FFF2-40B4-BE49-F238E27FC236}">
                <a16:creationId xmlns:a16="http://schemas.microsoft.com/office/drawing/2014/main" id="{502C163C-C85A-413C-986D-93A3ADE9BCF4}"/>
              </a:ext>
            </a:extLst>
          </p:cNvPr>
          <p:cNvSpPr/>
          <p:nvPr userDrawn="1"/>
        </p:nvSpPr>
        <p:spPr>
          <a:xfrm>
            <a:off x="0" y="-6845"/>
            <a:ext cx="7534656" cy="137296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>
              <a:defRPr sz="7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EEE869-BB2D-415C-886C-EE406CE87A6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2244" y="5857081"/>
            <a:ext cx="7194550" cy="2001838"/>
          </a:xfrm>
        </p:spPr>
        <p:txBody>
          <a:bodyPr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IN" dirty="0"/>
              <a:t>Heading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C7DD-849D-43B8-A64F-9F179D26599D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101584" y="896112"/>
            <a:ext cx="15661260" cy="10314813"/>
          </a:xfrm>
        </p:spPr>
        <p:txBody>
          <a:bodyPr anchor="t"/>
          <a:lstStyle>
            <a:lvl1pPr>
              <a:spcBef>
                <a:spcPts val="1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67DE3-4782-456E-86B7-C2F0AE07FF96}"/>
              </a:ext>
            </a:extLst>
          </p:cNvPr>
          <p:cNvGrpSpPr/>
          <p:nvPr userDrawn="1"/>
        </p:nvGrpSpPr>
        <p:grpSpPr>
          <a:xfrm>
            <a:off x="17498881" y="11595116"/>
            <a:ext cx="6269065" cy="1720476"/>
            <a:chOff x="17498881" y="11595116"/>
            <a:chExt cx="6269065" cy="1720476"/>
          </a:xfrm>
        </p:grpSpPr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6992A945-196E-4B26-B85D-98B030698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233" b="11233"/>
            <a:stretch>
              <a:fillRect/>
            </a:stretch>
          </p:blipFill>
          <p:spPr>
            <a:xfrm>
              <a:off x="17498881" y="11601992"/>
              <a:ext cx="2906488" cy="171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logo-green-aiim2.png" descr="logo-green-aiim2.png">
              <a:extLst>
                <a:ext uri="{FF2B5EF4-FFF2-40B4-BE49-F238E27FC236}">
                  <a16:creationId xmlns:a16="http://schemas.microsoft.com/office/drawing/2014/main" id="{047272E7-2C2D-483F-BB61-2DC8699E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6858" y="11595116"/>
              <a:ext cx="1691088" cy="1711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" name="Picture 1" descr="A picture containing sitting&#10;&#10;Description automatically generated">
              <a:extLst>
                <a:ext uri="{FF2B5EF4-FFF2-40B4-BE49-F238E27FC236}">
                  <a16:creationId xmlns:a16="http://schemas.microsoft.com/office/drawing/2014/main" id="{785B4B60-96D1-4FF9-B4D4-AAC0E3737E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5369" y="11598554"/>
              <a:ext cx="1671489" cy="17136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88B021C-D8D6-4E47-AF2F-838340CC1E8F}"/>
              </a:ext>
            </a:extLst>
          </p:cNvPr>
          <p:cNvSpPr/>
          <p:nvPr userDrawn="1"/>
        </p:nvSpPr>
        <p:spPr>
          <a:xfrm>
            <a:off x="-4516" y="0"/>
            <a:ext cx="24408000" cy="3041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D599CB8-DC69-4B32-B037-577ABFAE4FBA}"/>
              </a:ext>
            </a:extLst>
          </p:cNvPr>
          <p:cNvSpPr/>
          <p:nvPr userDrawn="1"/>
        </p:nvSpPr>
        <p:spPr>
          <a:xfrm>
            <a:off x="-2" y="13418102"/>
            <a:ext cx="24408000" cy="3041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7290D-80DC-4F36-BE94-E56EE2A01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7341" y="5563367"/>
            <a:ext cx="18708130" cy="25955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44500" indent="0">
              <a:buNone/>
              <a:defRPr/>
            </a:lvl2pPr>
            <a:lvl3pPr marL="889000" indent="0">
              <a:buNone/>
              <a:defRPr/>
            </a:lvl3pPr>
          </a:lstStyle>
          <a:p>
            <a:pPr lvl="0"/>
            <a:r>
              <a:rPr lang="en-IN" dirty="0"/>
              <a:t>Thank You!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00A8F-F95B-4079-8FF3-82D30D45F16F}"/>
              </a:ext>
            </a:extLst>
          </p:cNvPr>
          <p:cNvGrpSpPr/>
          <p:nvPr userDrawn="1"/>
        </p:nvGrpSpPr>
        <p:grpSpPr>
          <a:xfrm>
            <a:off x="17498881" y="11595116"/>
            <a:ext cx="6269065" cy="1720476"/>
            <a:chOff x="17498881" y="11595116"/>
            <a:chExt cx="6269065" cy="1720476"/>
          </a:xfrm>
        </p:grpSpPr>
        <p:pic>
          <p:nvPicPr>
            <p:cNvPr id="11" name="Image" descr="Image">
              <a:extLst>
                <a:ext uri="{FF2B5EF4-FFF2-40B4-BE49-F238E27FC236}">
                  <a16:creationId xmlns:a16="http://schemas.microsoft.com/office/drawing/2014/main" id="{625E9A70-0ACE-4951-9935-AEC5B8AB6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233" b="11233"/>
            <a:stretch>
              <a:fillRect/>
            </a:stretch>
          </p:blipFill>
          <p:spPr>
            <a:xfrm>
              <a:off x="17498881" y="11601992"/>
              <a:ext cx="2906488" cy="171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logo-green-aiim2.png" descr="logo-green-aiim2.png">
              <a:extLst>
                <a:ext uri="{FF2B5EF4-FFF2-40B4-BE49-F238E27FC236}">
                  <a16:creationId xmlns:a16="http://schemas.microsoft.com/office/drawing/2014/main" id="{531B5545-399F-44C5-B26C-3E4EEAC87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6858" y="11595116"/>
              <a:ext cx="1691088" cy="1711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13" descr="A picture containing sitting&#10;&#10;Description automatically generated">
              <a:extLst>
                <a:ext uri="{FF2B5EF4-FFF2-40B4-BE49-F238E27FC236}">
                  <a16:creationId xmlns:a16="http://schemas.microsoft.com/office/drawing/2014/main" id="{AA3F34C6-C115-4328-9389-D02E136FC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5369" y="11598554"/>
              <a:ext cx="1671489" cy="171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907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767" y="13019484"/>
            <a:ext cx="494607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49" r:id="rId3"/>
    <p:sldLayoutId id="2147483663" r:id="rId4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1E56B1-04AC-4C5F-896E-63910D108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Gait Recognition using Multi-Scale Partial Representation Transformation with Capsules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B0E76-6C95-430D-88F3-AC45193D3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3883" y="7863840"/>
            <a:ext cx="22185084" cy="2300040"/>
          </a:xfrm>
        </p:spPr>
        <p:txBody>
          <a:bodyPr/>
          <a:lstStyle/>
          <a:p>
            <a:r>
              <a:rPr lang="pt-P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Department of Electrical and Computer Engineering &amp; Ingenuity Labs, Queen's University, Kingston, Ontario, Canada </a:t>
            </a: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Biomotion Lab, Centre for Vision Research, York University, Toronto ON, Canada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45CA4-30E7-4867-8247-D63AFC9836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Alireza Sepas-Moghaddam, 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Saeed Ghorbani, 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Nikolaus F. Troje, and 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Ali Etemad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A3856-89DC-4662-AC04-81AAB1C6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891" y="464111"/>
            <a:ext cx="1649067" cy="15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391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ABDB41-47B8-4896-B1FF-8345DFD6ED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10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D1877-2596-4DEA-BBDC-F363FE6FB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195BA-94BA-478C-826A-F09CED810C4F}"/>
              </a:ext>
            </a:extLst>
          </p:cNvPr>
          <p:cNvSpPr txBox="1"/>
          <p:nvPr/>
        </p:nvSpPr>
        <p:spPr>
          <a:xfrm>
            <a:off x="8381999" y="2768960"/>
            <a:ext cx="15109371" cy="7540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tx1"/>
                </a:solidFill>
              </a:rPr>
              <a:t>Our proposed solution transfers multi-scale partial features into a more discriminative set of representations.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CA" sz="4400" dirty="0">
              <a:solidFill>
                <a:schemeClr val="tx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CA" sz="4400" dirty="0">
              <a:solidFill>
                <a:schemeClr val="tx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tx1"/>
                </a:solidFill>
              </a:rPr>
              <a:t>Our solution is robust to challenging gait recognition variations such as viewing angle, clothing, and an obstructive item namely a bag.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CA" sz="4400" dirty="0">
              <a:solidFill>
                <a:schemeClr val="tx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CA" sz="4400" dirty="0">
              <a:solidFill>
                <a:schemeClr val="tx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tx1"/>
                </a:solidFill>
              </a:rPr>
              <a:t>Our solution achieves state-of-the-art results on two large-scale gait datasets. </a:t>
            </a:r>
          </a:p>
        </p:txBody>
      </p:sp>
    </p:spTree>
    <p:extLst>
      <p:ext uri="{BB962C8B-B14F-4D97-AF65-F5344CB8AC3E}">
        <p14:creationId xmlns:p14="http://schemas.microsoft.com/office/powerpoint/2010/main" val="23729270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ABDB41-47B8-4896-B1FF-8345DFD6ED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11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D1877-2596-4DEA-BBDC-F363FE6FB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5" name="Text Placeholder 385">
            <a:extLst>
              <a:ext uri="{FF2B5EF4-FFF2-40B4-BE49-F238E27FC236}">
                <a16:creationId xmlns:a16="http://schemas.microsoft.com/office/drawing/2014/main" id="{D8D70F25-0AB0-4255-94B2-D8DD1E6F7695}"/>
              </a:ext>
            </a:extLst>
          </p:cNvPr>
          <p:cNvSpPr txBox="1">
            <a:spLocks/>
          </p:cNvSpPr>
          <p:nvPr/>
        </p:nvSpPr>
        <p:spPr>
          <a:xfrm>
            <a:off x="7729508" y="770753"/>
            <a:ext cx="16197292" cy="5360428"/>
          </a:xfrm>
          <a:prstGeom prst="rect">
            <a:avLst/>
          </a:prstGeom>
        </p:spPr>
        <p:txBody>
          <a:bodyPr/>
          <a:lstStyle>
            <a:lvl1pPr marL="608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052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497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941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86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0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75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19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64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just" hangingPunct="1">
              <a:spcBef>
                <a:spcPts val="2000"/>
              </a:spcBef>
              <a:buNone/>
            </a:pPr>
            <a:r>
              <a:rPr lang="en-US" sz="3000" dirty="0">
                <a:solidFill>
                  <a:schemeClr val="tx1"/>
                </a:solidFill>
                <a:latin typeface="NimbusRomNo9L-Regu"/>
              </a:rPr>
              <a:t>[1] H. Chao, Y. He, J. Zhang, and J. Feng, “</a:t>
            </a:r>
            <a:r>
              <a:rPr lang="en-US" sz="3000" dirty="0" err="1">
                <a:solidFill>
                  <a:schemeClr val="tx1"/>
                </a:solidFill>
                <a:latin typeface="NimbusRomNo9L-Regu"/>
              </a:rPr>
              <a:t>Gaitset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: Regarding gait as a set for cross-view gait recognition,” in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AAAI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2019.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CA" sz="3000" dirty="0">
                <a:solidFill>
                  <a:schemeClr val="tx1"/>
                </a:solidFill>
                <a:latin typeface="NimbusRomNo9L-Regu"/>
              </a:rPr>
              <a:t>[2] Z. Wu, Y. Huang, L. Wang, X. Wang, and T. Tan, “A comprehensive 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study on cross-view gait based human identification with deep CNNs,” </a:t>
            </a:r>
            <a:r>
              <a:rPr lang="en-CA" sz="3000" i="1" dirty="0">
                <a:solidFill>
                  <a:schemeClr val="tx1"/>
                </a:solidFill>
                <a:latin typeface="NimbusRomNo9L-ReguItal"/>
              </a:rPr>
              <a:t>IEEE T-PAMI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vol. 39, no. 2, 2017.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US" sz="3000" dirty="0">
                <a:solidFill>
                  <a:schemeClr val="tx1"/>
                </a:solidFill>
                <a:latin typeface="NimbusRomNo9L-Regu"/>
              </a:rPr>
              <a:t>[3] Y. He, J. Zhang, H. Shan, and L. Wang, “Multi-task GANs for view specific feature learning in gait recognition,”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IEEE TIFS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, vol. 14, no. 1, pp. 102–113, 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2019.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CA" sz="3000" dirty="0">
                <a:solidFill>
                  <a:schemeClr val="tx1"/>
                </a:solidFill>
                <a:latin typeface="NimbusRomNo9L-Regu"/>
              </a:rPr>
              <a:t>[4] Y. Wang, B. Du, Y. Shen, K. Wu, G. Zhao, J. Sun, and H. Wen, “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EVGait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: 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Event-based robust gait recognition using dynamic vision sensors,” in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CVPR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2019.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CA" sz="3000" dirty="0">
                <a:solidFill>
                  <a:schemeClr val="tx1"/>
                </a:solidFill>
                <a:latin typeface="NimbusRomNo9L-Regu"/>
              </a:rPr>
              <a:t>[5] S. Yu, R. Liao, W. An, H. Chen, E.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Garc´ıa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Y. Huang, and N.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Poh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“</a:t>
            </a:r>
            <a:r>
              <a:rPr lang="en-US" sz="3000" dirty="0" err="1">
                <a:solidFill>
                  <a:schemeClr val="tx1"/>
                </a:solidFill>
                <a:latin typeface="NimbusRomNo9L-Regu"/>
              </a:rPr>
              <a:t>Gaitnet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: An end-to-end network for gait based human identification,”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Pattern Recognition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, vol. 96, no. 1, pp. 1–11, 2019.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CA" sz="3000" dirty="0">
                <a:solidFill>
                  <a:schemeClr val="tx1"/>
                </a:solidFill>
                <a:latin typeface="NimbusRomNo9L-Regu"/>
              </a:rPr>
              <a:t>[6] Z. Zhang, L. Tran, X. Yin, Y.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Atoum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X. Liu, J. Wan, and N. Wang, 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“Gait recognition via disentangled representation learning,” in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CVPR, 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2019.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US" sz="3000" dirty="0">
                <a:solidFill>
                  <a:schemeClr val="tx1"/>
                </a:solidFill>
                <a:latin typeface="NimbusRomNo9L-Regu"/>
              </a:rPr>
              <a:t>[7] Z. Zhang, L. Tran, F. Liu, and X. Liu, “On learning disentangled 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representations for gait recognition,” </a:t>
            </a:r>
            <a:r>
              <a:rPr lang="en-CA" sz="3000" i="1" dirty="0">
                <a:solidFill>
                  <a:schemeClr val="tx1"/>
                </a:solidFill>
                <a:latin typeface="NimbusRomNo9L-ReguItal"/>
              </a:rPr>
              <a:t>arXiv:1909.03051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2019.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CA" sz="3000" dirty="0">
                <a:solidFill>
                  <a:schemeClr val="tx1"/>
                </a:solidFill>
                <a:latin typeface="NimbusRomNo9L-Regu"/>
              </a:rPr>
              <a:t>[8] K.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Shiraga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Y.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Makihara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D.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Muramatsu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T. </a:t>
            </a:r>
            <a:r>
              <a:rPr lang="en-CA" sz="3000" dirty="0" err="1">
                <a:solidFill>
                  <a:schemeClr val="tx1"/>
                </a:solidFill>
                <a:latin typeface="NimbusRomNo9L-Regu"/>
              </a:rPr>
              <a:t>Echigo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, and Y. Yagi, 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“</a:t>
            </a:r>
            <a:r>
              <a:rPr lang="en-US" sz="3000" dirty="0" err="1">
                <a:solidFill>
                  <a:schemeClr val="tx1"/>
                </a:solidFill>
                <a:latin typeface="NimbusRomNo9L-Regu"/>
              </a:rPr>
              <a:t>GEINet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: View-invariant gait recognition using a convolutional neural network,” in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ICB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en-CA" sz="3000" dirty="0">
                <a:solidFill>
                  <a:schemeClr val="tx1"/>
                </a:solidFill>
                <a:latin typeface="NimbusRomNo9L-Regu"/>
              </a:rPr>
              <a:t>2016.</a:t>
            </a:r>
          </a:p>
          <a:p>
            <a:pPr marL="0" indent="0" algn="just" hangingPunct="1">
              <a:spcBef>
                <a:spcPts val="2000"/>
              </a:spcBef>
              <a:buNone/>
            </a:pPr>
            <a:r>
              <a:rPr lang="en-US" sz="3000" dirty="0">
                <a:solidFill>
                  <a:schemeClr val="tx1"/>
                </a:solidFill>
                <a:latin typeface="NimbusRomNo9L-Regu"/>
              </a:rPr>
              <a:t>[9] B. Hu, Y. Gao, Y. Guan, Y. Long, N. Lane, and T. </a:t>
            </a:r>
            <a:r>
              <a:rPr lang="en-US" sz="3000" dirty="0" err="1">
                <a:solidFill>
                  <a:schemeClr val="tx1"/>
                </a:solidFill>
                <a:latin typeface="NimbusRomNo9L-Regu"/>
              </a:rPr>
              <a:t>Ploetz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, “Robust cross-view gait identification with evidence: A discriminant gait GAN (</a:t>
            </a:r>
            <a:r>
              <a:rPr lang="en-US" sz="3000" dirty="0" err="1">
                <a:solidFill>
                  <a:schemeClr val="tx1"/>
                </a:solidFill>
                <a:latin typeface="NimbusRomNo9L-Regu"/>
              </a:rPr>
              <a:t>DiGGAN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) approach on 10000 people,” </a:t>
            </a:r>
            <a:r>
              <a:rPr lang="en-US" sz="3000" i="1" dirty="0">
                <a:solidFill>
                  <a:schemeClr val="tx1"/>
                </a:solidFill>
                <a:latin typeface="NimbusRomNo9L-ReguItal"/>
              </a:rPr>
              <a:t>arXiv:1811.10493</a:t>
            </a:r>
            <a:r>
              <a:rPr lang="en-US" sz="3000" dirty="0">
                <a:solidFill>
                  <a:schemeClr val="tx1"/>
                </a:solidFill>
                <a:latin typeface="NimbusRomNo9L-Regu"/>
              </a:rPr>
              <a:t>, 2018.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865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9EE33-ADD6-4AB9-8C92-4262310463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12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5FDF-C469-437E-BA47-33DE3CC8B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7935" y="4262438"/>
            <a:ext cx="18708130" cy="2595562"/>
          </a:xfrm>
        </p:spPr>
        <p:txBody>
          <a:bodyPr>
            <a:normAutofit/>
          </a:bodyPr>
          <a:lstStyle/>
          <a:p>
            <a:pPr algn="ctr"/>
            <a:r>
              <a:rPr lang="en-CA" sz="8000" dirty="0">
                <a:solidFill>
                  <a:schemeClr val="accent2"/>
                </a:solidFill>
              </a:rPr>
              <a:t>Thank you!</a:t>
            </a:r>
            <a:endParaRPr lang="en-CA" sz="6000" dirty="0">
              <a:solidFill>
                <a:schemeClr val="accent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C8D6E-5BC5-41D5-86C7-135936CD65DE}"/>
              </a:ext>
            </a:extLst>
          </p:cNvPr>
          <p:cNvGrpSpPr/>
          <p:nvPr/>
        </p:nvGrpSpPr>
        <p:grpSpPr>
          <a:xfrm>
            <a:off x="811502" y="9622343"/>
            <a:ext cx="14209712" cy="3308350"/>
            <a:chOff x="1060884" y="7438989"/>
            <a:chExt cx="14209712" cy="3308350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6F4393E3-092C-485A-973E-5BB20B3E5CDF}"/>
                </a:ext>
              </a:extLst>
            </p:cNvPr>
            <p:cNvSpPr txBox="1">
              <a:spLocks/>
            </p:cNvSpPr>
            <p:nvPr/>
          </p:nvSpPr>
          <p:spPr>
            <a:xfrm>
              <a:off x="1060884" y="7438989"/>
              <a:ext cx="14209712" cy="3308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6082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10527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14972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19417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23862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28307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32752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37197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4164263" marR="0" indent="-608263" algn="l" defTabSz="821531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5200" b="0" i="0" u="none" strike="noStrike" cap="none" spc="0" baseline="0"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0" indent="0" hangingPunct="0">
                <a:spcBef>
                  <a:spcPts val="0"/>
                </a:spcBef>
                <a:buSzTx/>
                <a:buNone/>
              </a:pPr>
              <a:r>
                <a:rPr lang="en-IN" sz="5400" dirty="0">
                  <a:solidFill>
                    <a:schemeClr val="tx1"/>
                  </a:solidFill>
                </a:rPr>
                <a:t>Contact:</a:t>
              </a:r>
            </a:p>
            <a:p>
              <a:pPr marL="0" indent="0" hangingPunct="0">
                <a:spcBef>
                  <a:spcPts val="0"/>
                </a:spcBef>
                <a:buSzTx/>
                <a:buNone/>
              </a:pPr>
              <a:r>
                <a:rPr lang="en-IN" sz="5400" dirty="0">
                  <a:solidFill>
                    <a:schemeClr val="tx1"/>
                  </a:solidFill>
                </a:rPr>
                <a:t>     Alireza </a:t>
              </a:r>
              <a:r>
                <a:rPr lang="en-IN" sz="5400" dirty="0" err="1">
                  <a:solidFill>
                    <a:schemeClr val="tx1"/>
                  </a:solidFill>
                </a:rPr>
                <a:t>Sepas</a:t>
              </a:r>
              <a:r>
                <a:rPr lang="en-IN" sz="5400" dirty="0">
                  <a:solidFill>
                    <a:schemeClr val="tx1"/>
                  </a:solidFill>
                </a:rPr>
                <a:t>-Moghaddam</a:t>
              </a:r>
            </a:p>
            <a:p>
              <a:pPr marL="0" indent="0" hangingPunct="0">
                <a:spcBef>
                  <a:spcPts val="0"/>
                </a:spcBef>
                <a:buSzTx/>
                <a:buNone/>
              </a:pPr>
              <a:r>
                <a:rPr lang="en-IN" sz="5400" dirty="0">
                  <a:solidFill>
                    <a:schemeClr val="tx1"/>
                  </a:solidFill>
                </a:rPr>
                <a:t>     Alireza.sepasmoghaddam@queensu.ca</a:t>
              </a:r>
            </a:p>
          </p:txBody>
        </p:sp>
        <p:pic>
          <p:nvPicPr>
            <p:cNvPr id="8" name="Graphic 7" descr="Email">
              <a:extLst>
                <a:ext uri="{FF2B5EF4-FFF2-40B4-BE49-F238E27FC236}">
                  <a16:creationId xmlns:a16="http://schemas.microsoft.com/office/drawing/2014/main" id="{C11ECDAB-3B1C-4679-A347-CE0E2C1E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4011" y="9020246"/>
              <a:ext cx="720000" cy="720000"/>
            </a:xfrm>
            <a:prstGeom prst="rect">
              <a:avLst/>
            </a:prstGeom>
          </p:spPr>
        </p:pic>
        <p:pic>
          <p:nvPicPr>
            <p:cNvPr id="12" name="Graphic 11" descr="Smiling face with no fill">
              <a:extLst>
                <a:ext uri="{FF2B5EF4-FFF2-40B4-BE49-F238E27FC236}">
                  <a16:creationId xmlns:a16="http://schemas.microsoft.com/office/drawing/2014/main" id="{C5FAE252-368D-4652-90FF-FD6AA691C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0867" y="8282529"/>
              <a:ext cx="613143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7455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9B461-8C9B-4ED8-B5D4-57C6A8DF35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2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9EEEF-A217-4ADD-9435-A56273ED8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Gait Recognition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2C005-04DD-4F2A-86AD-D76A59D2F52C}"/>
              </a:ext>
            </a:extLst>
          </p:cNvPr>
          <p:cNvSpPr/>
          <p:nvPr/>
        </p:nvSpPr>
        <p:spPr>
          <a:xfrm>
            <a:off x="713253" y="9010008"/>
            <a:ext cx="22445028" cy="375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unconstrained nature of gait recognition, gait data can be captured from different viewpoints, so some parts of the body can be hidden from one view to another.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appearance of individuals can also be different due to variations in clothing, for instance wearing a coat or hat, or carrying a handbag or backpack.</a:t>
            </a:r>
            <a:endParaRPr lang="en-CA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07990-0E00-4B65-A95E-517D2A32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747" y="5450822"/>
            <a:ext cx="15450506" cy="2880224"/>
          </a:xfrm>
          <a:prstGeom prst="rect">
            <a:avLst/>
          </a:prstGeom>
        </p:spPr>
      </p:pic>
      <p:sp>
        <p:nvSpPr>
          <p:cNvPr id="8" name="Text Placeholder 537">
            <a:extLst>
              <a:ext uri="{FF2B5EF4-FFF2-40B4-BE49-F238E27FC236}">
                <a16:creationId xmlns:a16="http://schemas.microsoft.com/office/drawing/2014/main" id="{007025C5-AC1C-48F9-84FF-5D45CFF25697}"/>
              </a:ext>
            </a:extLst>
          </p:cNvPr>
          <p:cNvSpPr txBox="1">
            <a:spLocks/>
          </p:cNvSpPr>
          <p:nvPr/>
        </p:nvSpPr>
        <p:spPr>
          <a:xfrm>
            <a:off x="800318" y="3555949"/>
            <a:ext cx="22685828" cy="115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Autofit/>
          </a:bodyPr>
          <a:lstStyle>
            <a:lvl1pPr marL="0" marR="0" indent="0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6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052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497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941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86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0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75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197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64263" marR="0" indent="-608263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 hangingPunct="1">
              <a:spcAft>
                <a:spcPts val="713"/>
              </a:spcAft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Gait data, acquired from an individual's body movement during walking, can provide important identity information.</a:t>
            </a:r>
          </a:p>
        </p:txBody>
      </p:sp>
    </p:spTree>
    <p:extLst>
      <p:ext uri="{BB962C8B-B14F-4D97-AF65-F5344CB8AC3E}">
        <p14:creationId xmlns:p14="http://schemas.microsoft.com/office/powerpoint/2010/main" val="24927094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9EEEF-A217-4ADD-9435-A56273ED8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Proposed Solution: Architecture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1942C-B8DD-4D6B-9289-F27B33F6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251292"/>
            <a:ext cx="21674289" cy="86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34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9EEEF-A217-4ADD-9435-A56273ED8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Proposed Solution: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alkthrough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DC935-17BA-4A2D-A463-2200CF20DCEE}"/>
              </a:ext>
            </a:extLst>
          </p:cNvPr>
          <p:cNvSpPr txBox="1"/>
          <p:nvPr/>
        </p:nvSpPr>
        <p:spPr>
          <a:xfrm>
            <a:off x="3313951" y="5819159"/>
            <a:ext cx="20830564" cy="5816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first extract partial features of gait-maps using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GaitSet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 involving multiple convolutional, pooling, and fully connected layers. </a:t>
            </a:r>
          </a:p>
          <a:p>
            <a:pPr algn="just">
              <a:spcAft>
                <a:spcPts val="1800"/>
              </a:spcAft>
            </a:pPr>
            <a:endParaRPr lang="en-US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then transform the features extracted by the previous layer using Bi-GRU to a more discriminating manifold by exploring the spatial correlations between the horizontal strips in the feature maps.</a:t>
            </a:r>
          </a:p>
          <a:p>
            <a:pPr algn="just">
              <a:spcAft>
                <a:spcPts val="1800"/>
              </a:spcAft>
            </a:pPr>
            <a:endParaRPr lang="en-US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learn deeper part-whole relationships between the strips and then selectively assign more weights to the more discriminative features and explains away misleading factors.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1800"/>
              </a:spcAft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perform classification using 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activation function.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045EB-5663-41E5-8EB1-40431393F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4324"/>
            <a:ext cx="3313950" cy="112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7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DEDFB-2FB3-421D-8054-889EF0E569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5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1709-3405-46C3-A7A1-39FBE146E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857081"/>
            <a:ext cx="7376794" cy="2001838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Gait Recognition Results in Normal Walking Condition</a:t>
            </a:r>
            <a:endParaRPr lang="en-CA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0FF3F3-F613-4995-9C24-853FA13AF30C}"/>
              </a:ext>
            </a:extLst>
          </p:cNvPr>
          <p:cNvGrpSpPr/>
          <p:nvPr/>
        </p:nvGrpSpPr>
        <p:grpSpPr>
          <a:xfrm>
            <a:off x="7539036" y="2347177"/>
            <a:ext cx="16844963" cy="2115966"/>
            <a:chOff x="7539037" y="2347177"/>
            <a:chExt cx="16424110" cy="18764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7AF022-7642-4EE9-9013-2198B26DB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2347177"/>
              <a:ext cx="16424110" cy="173150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59855B-BD9C-4703-A9D0-6CF18D3CA93E}"/>
                </a:ext>
              </a:extLst>
            </p:cNvPr>
            <p:cNvSpPr/>
            <p:nvPr/>
          </p:nvSpPr>
          <p:spPr>
            <a:xfrm>
              <a:off x="7593948" y="2917371"/>
              <a:ext cx="493942" cy="1306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594ACA-B219-41C1-8EFB-640C6D5CA361}"/>
              </a:ext>
            </a:extLst>
          </p:cNvPr>
          <p:cNvSpPr txBox="1"/>
          <p:nvPr/>
        </p:nvSpPr>
        <p:spPr>
          <a:xfrm flipH="1">
            <a:off x="317090" y="7858919"/>
            <a:ext cx="674261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(CASIA-B Dataset)</a:t>
            </a: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80FC3-0994-492B-8A60-520B88A8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53" y="6241597"/>
            <a:ext cx="157543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301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DEDFB-2FB3-421D-8054-889EF0E569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6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1709-3405-46C3-A7A1-39FBE146E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Gait Recognition Results Under Carried Bags</a:t>
            </a:r>
            <a:endParaRPr lang="en-CA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F18EDB-4DB0-4F57-A39A-EF9A9E95275D}"/>
              </a:ext>
            </a:extLst>
          </p:cNvPr>
          <p:cNvGrpSpPr/>
          <p:nvPr/>
        </p:nvGrpSpPr>
        <p:grpSpPr>
          <a:xfrm>
            <a:off x="7559041" y="2466701"/>
            <a:ext cx="16770801" cy="2001839"/>
            <a:chOff x="7724574" y="2405741"/>
            <a:chExt cx="16444625" cy="18832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A90494-710A-404A-BA8A-5BE6FAA8D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4574" y="2405741"/>
              <a:ext cx="16444625" cy="188322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80B286-A9EC-472C-A93A-B6E5819703C7}"/>
                </a:ext>
              </a:extLst>
            </p:cNvPr>
            <p:cNvSpPr/>
            <p:nvPr/>
          </p:nvSpPr>
          <p:spPr>
            <a:xfrm>
              <a:off x="7724574" y="2917371"/>
              <a:ext cx="493942" cy="1306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3DEFFF-D7BA-41E8-9A82-5309D6030FBC}"/>
              </a:ext>
            </a:extLst>
          </p:cNvPr>
          <p:cNvSpPr txBox="1"/>
          <p:nvPr/>
        </p:nvSpPr>
        <p:spPr>
          <a:xfrm flipH="1">
            <a:off x="317090" y="7858919"/>
            <a:ext cx="674261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(CASIA-B Dataset)</a:t>
            </a: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5FFBC-8CC0-412C-B649-6F16B96F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33" y="7018353"/>
            <a:ext cx="15849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66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DEDFB-2FB3-421D-8054-889EF0E569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7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1709-3405-46C3-A7A1-39FBE146E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Gait Recognition Results Under Different Clothing</a:t>
            </a:r>
            <a:endParaRPr lang="en-CA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941B1-6D5D-4342-9256-26E5DBD5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2462132"/>
            <a:ext cx="16400451" cy="1957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2D914-06D6-4902-B172-5B7CC4E9A0E2}"/>
              </a:ext>
            </a:extLst>
          </p:cNvPr>
          <p:cNvSpPr txBox="1"/>
          <p:nvPr/>
        </p:nvSpPr>
        <p:spPr>
          <a:xfrm flipH="1">
            <a:off x="317090" y="7858919"/>
            <a:ext cx="674261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(CASIA-B Dataset)</a:t>
            </a: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8115F-8FC9-4FD1-92B1-4F82584BA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437" y="6714304"/>
            <a:ext cx="157924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26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DEDFB-2FB3-421D-8054-889EF0E569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8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1709-3405-46C3-A7A1-39FBE146E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Gait Recognition Results Under Different Clothing</a:t>
            </a:r>
            <a:endParaRPr lang="en-CA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2D914-06D6-4902-B172-5B7CC4E9A0E2}"/>
              </a:ext>
            </a:extLst>
          </p:cNvPr>
          <p:cNvSpPr txBox="1"/>
          <p:nvPr/>
        </p:nvSpPr>
        <p:spPr>
          <a:xfrm flipH="1">
            <a:off x="317090" y="7858919"/>
            <a:ext cx="674261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(OU-MVLP Dataset)</a:t>
            </a: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B14BA-8C1A-43F6-9E21-B6E3F2BC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33" y="2068454"/>
            <a:ext cx="16708580" cy="2491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E80E8-3CB0-4046-A66D-B29F2120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837" y="7370968"/>
            <a:ext cx="9735572" cy="28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60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DEDFB-2FB3-421D-8054-889EF0E569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9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1709-3405-46C3-A7A1-39FBE146E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Feature Space Exploration: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BC15A-E0A2-41B8-A7DD-B3E16BD78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37" y="1250887"/>
            <a:ext cx="15740549" cy="7549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4280DC-4856-4892-AC23-7865FF47897D}"/>
              </a:ext>
            </a:extLst>
          </p:cNvPr>
          <p:cNvSpPr txBox="1"/>
          <p:nvPr/>
        </p:nvSpPr>
        <p:spPr>
          <a:xfrm>
            <a:off x="7968537" y="9314644"/>
            <a:ext cx="15740549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Our solution (left) creates denser clusters, thus the subjects are more easily separable in our feature spaces, compared to global feature representation (right).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1A2B5-659D-4998-BFE8-C99666371BA5}"/>
              </a:ext>
            </a:extLst>
          </p:cNvPr>
          <p:cNvSpPr txBox="1"/>
          <p:nvPr/>
        </p:nvSpPr>
        <p:spPr>
          <a:xfrm flipH="1">
            <a:off x="317090" y="7858919"/>
            <a:ext cx="674261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UMAP Visualization</a:t>
            </a: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528935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ii_template">
      <a:majorFont>
        <a:latin typeface="Arial"/>
        <a:ea typeface="Helvetica Light"/>
        <a:cs typeface="Helvetica Light"/>
      </a:majorFont>
      <a:minorFont>
        <a:latin typeface="Arial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6A1696634824B8FDC925063D0974F" ma:contentTypeVersion="10" ma:contentTypeDescription="Create a new document." ma:contentTypeScope="" ma:versionID="ad9fd21bfe0fba55490b2631fc14811b">
  <xsd:schema xmlns:xsd="http://www.w3.org/2001/XMLSchema" xmlns:xs="http://www.w3.org/2001/XMLSchema" xmlns:p="http://schemas.microsoft.com/office/2006/metadata/properties" xmlns:ns3="efa3b793-5d19-4d25-baec-28c0ed7100f2" xmlns:ns4="9c1ef647-1d6b-42b6-80f4-1af219d97a3f" targetNamespace="http://schemas.microsoft.com/office/2006/metadata/properties" ma:root="true" ma:fieldsID="a5a95479c1ac6120f497046f453993e3" ns3:_="" ns4:_="">
    <xsd:import namespace="efa3b793-5d19-4d25-baec-28c0ed7100f2"/>
    <xsd:import namespace="9c1ef647-1d6b-42b6-80f4-1af219d97a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3b793-5d19-4d25-baec-28c0ed710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ef647-1d6b-42b6-80f4-1af219d97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3D9D2C-F837-4CB1-B8E8-65450A71A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3b793-5d19-4d25-baec-28c0ed7100f2"/>
    <ds:schemaRef ds:uri="9c1ef647-1d6b-42b6-80f4-1af219d97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D5520-462F-43D1-BB8C-1E4491D21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A20FE-E0D6-4313-BD92-73935FA9A7C4}">
  <ds:schemaRefs>
    <ds:schemaRef ds:uri="http://purl.org/dc/elements/1.1/"/>
    <ds:schemaRef ds:uri="9c1ef647-1d6b-42b6-80f4-1af219d97a3f"/>
    <ds:schemaRef ds:uri="http://purl.org/dc/dcmitype/"/>
    <ds:schemaRef ds:uri="http://www.w3.org/XML/1998/namespace"/>
    <ds:schemaRef ds:uri="http://schemas.microsoft.com/office/2006/documentManagement/types"/>
    <ds:schemaRef ds:uri="efa3b793-5d19-4d25-baec-28c0ed7100f2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13606</TotalTime>
  <Words>812</Words>
  <Application>Microsoft Office PowerPoint</Application>
  <PresentationFormat>Custom</PresentationFormat>
  <Paragraphs>61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Helvetica</vt:lpstr>
      <vt:lpstr>Helvetica Neue</vt:lpstr>
      <vt:lpstr>NimbusRomNo9L-Regu</vt:lpstr>
      <vt:lpstr>NimbusRomNo9L-ReguItal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… … … … … … … … … … ….</dc:title>
  <dc:creator>Pritam Sarkar</dc:creator>
  <cp:lastModifiedBy>Alireza SepasMoghaddam</cp:lastModifiedBy>
  <cp:revision>59</cp:revision>
  <dcterms:modified xsi:type="dcterms:W3CDTF">2020-12-08T05:52:17Z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0x0101009886A1696634824B8FDC925063D0974F</vt:lpwstr>
  </property>
</Properties>
</file>