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sldIdLst>
    <p:sldId id="256" r:id="rId2"/>
    <p:sldId id="259" r:id="rId3"/>
    <p:sldId id="286" r:id="rId4"/>
    <p:sldId id="294" r:id="rId5"/>
    <p:sldId id="295" r:id="rId6"/>
    <p:sldId id="296" r:id="rId7"/>
    <p:sldId id="298" r:id="rId8"/>
    <p:sldId id="297" r:id="rId9"/>
    <p:sldId id="299" r:id="rId10"/>
    <p:sldId id="300" r:id="rId11"/>
    <p:sldId id="301" r:id="rId12"/>
    <p:sldId id="302" r:id="rId13"/>
    <p:sldId id="262" r:id="rId14"/>
    <p:sldId id="278" r:id="rId15"/>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81" d="100"/>
          <a:sy n="81" d="100"/>
        </p:scale>
        <p:origin x="85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9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gradFill rotWithShape="0">
          <a:gsLst>
            <a:gs pos="0">
              <a:schemeClr val="bg2"/>
            </a:gs>
            <a:gs pos="50000">
              <a:schemeClr val="bg1"/>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4098" name="组合 4097"/>
          <p:cNvGrpSpPr/>
          <p:nvPr/>
        </p:nvGrpSpPr>
        <p:grpSpPr>
          <a:xfrm>
            <a:off x="0" y="0"/>
            <a:ext cx="1828800" cy="6856413"/>
            <a:chOff x="0" y="0"/>
            <a:chExt cx="1152" cy="4319"/>
          </a:xfrm>
        </p:grpSpPr>
        <p:sp>
          <p:nvSpPr>
            <p:cNvPr id="4099" name="矩形 4098"/>
            <p:cNvSpPr/>
            <p:nvPr/>
          </p:nvSpPr>
          <p:spPr>
            <a:xfrm>
              <a:off x="0" y="0"/>
              <a:ext cx="1152" cy="1026"/>
            </a:xfrm>
            <a:prstGeom prst="rect">
              <a:avLst/>
            </a:prstGeom>
            <a:gradFill rotWithShape="0">
              <a:gsLst>
                <a:gs pos="0">
                  <a:schemeClr val="bg2"/>
                </a:gs>
                <a:gs pos="100000">
                  <a:schemeClr val="accent1"/>
                </a:gs>
              </a:gsLst>
              <a:lin ang="5400000" scaled="1"/>
              <a:tileRect/>
            </a:gradFill>
            <a:ln w="9525">
              <a:noFill/>
            </a:ln>
          </p:spPr>
          <p:txBody>
            <a:bodyPr wrap="none" lIns="92075" tIns="46038" rIns="92075" bIns="46038" anchor="ctr"/>
            <a:lstStyle/>
            <a:p>
              <a:pPr lvl="0" eaLnBrk="0" hangingPunct="0">
                <a:spcBef>
                  <a:spcPct val="50000"/>
                </a:spcBef>
              </a:pPr>
              <a:endParaRPr lang="zh-TW" altLang="en-US" dirty="0">
                <a:latin typeface="Times New Roman" panose="02020603050405020304" pitchFamily="18" charset="0"/>
                <a:ea typeface="宋体" panose="02010600030101010101" pitchFamily="2" charset="-122"/>
              </a:endParaRPr>
            </a:p>
          </p:txBody>
        </p:sp>
        <p:sp>
          <p:nvSpPr>
            <p:cNvPr id="4100" name="矩形 4099"/>
            <p:cNvSpPr/>
            <p:nvPr/>
          </p:nvSpPr>
          <p:spPr>
            <a:xfrm>
              <a:off x="0" y="2400"/>
              <a:ext cx="1152" cy="1919"/>
            </a:xfrm>
            <a:prstGeom prst="rect">
              <a:avLst/>
            </a:prstGeom>
            <a:gradFill rotWithShape="0">
              <a:gsLst>
                <a:gs pos="0">
                  <a:schemeClr val="accent1"/>
                </a:gs>
                <a:gs pos="100000">
                  <a:schemeClr val="bg2"/>
                </a:gs>
              </a:gsLst>
              <a:lin ang="5400000" scaled="1"/>
              <a:tileRect/>
            </a:gradFill>
            <a:ln w="9525">
              <a:noFill/>
            </a:ln>
          </p:spPr>
          <p:txBody>
            <a:bodyPr wrap="none" lIns="92075" tIns="46038" rIns="92075" bIns="46038" anchor="ctr"/>
            <a:lstStyle/>
            <a:p>
              <a:pPr lvl="0" eaLnBrk="0" hangingPunct="0">
                <a:spcBef>
                  <a:spcPct val="50000"/>
                </a:spcBef>
              </a:pPr>
              <a:endParaRPr lang="zh-TW" altLang="en-US" dirty="0">
                <a:latin typeface="Times New Roman" panose="02020603050405020304" pitchFamily="18" charset="0"/>
                <a:ea typeface="宋体" panose="02010600030101010101" pitchFamily="2" charset="-122"/>
              </a:endParaRPr>
            </a:p>
          </p:txBody>
        </p:sp>
        <p:pic>
          <p:nvPicPr>
            <p:cNvPr id="4101" name="图片 4100"/>
            <p:cNvPicPr/>
            <p:nvPr/>
          </p:nvPicPr>
          <p:blipFill>
            <a:blip r:embed="rId2" cstate="print"/>
            <a:stretch>
              <a:fillRect/>
            </a:stretch>
          </p:blipFill>
          <p:spPr>
            <a:xfrm>
              <a:off x="0" y="1028"/>
              <a:ext cx="1152" cy="1400"/>
            </a:xfrm>
            <a:prstGeom prst="rect">
              <a:avLst/>
            </a:prstGeom>
            <a:noFill/>
            <a:ln w="9525">
              <a:noFill/>
            </a:ln>
          </p:spPr>
        </p:pic>
      </p:grpSp>
      <p:sp>
        <p:nvSpPr>
          <p:cNvPr id="4102" name="标题 4101"/>
          <p:cNvSpPr>
            <a:spLocks noGrp="1"/>
          </p:cNvSpPr>
          <p:nvPr>
            <p:ph type="ctrTitle" sz="quarter"/>
          </p:nvPr>
        </p:nvSpPr>
        <p:spPr>
          <a:xfrm>
            <a:off x="1905000" y="1676400"/>
            <a:ext cx="6934200" cy="2116138"/>
          </a:xfrm>
          <a:prstGeom prst="rect">
            <a:avLst/>
          </a:prstGeom>
          <a:noFill/>
          <a:ln w="12700">
            <a:noFill/>
          </a:ln>
        </p:spPr>
        <p:txBody>
          <a:bodyPr anchor="ctr"/>
          <a:lstStyle>
            <a:lvl1pPr lvl="0">
              <a:defRPr/>
            </a:lvl1pPr>
          </a:lstStyle>
          <a:p>
            <a:pPr lvl="0"/>
            <a:r>
              <a:rPr lang="zh-CN" altLang="en-US" dirty="0"/>
              <a:t>单击此处编辑母版标题样式</a:t>
            </a:r>
          </a:p>
        </p:txBody>
      </p:sp>
      <p:sp>
        <p:nvSpPr>
          <p:cNvPr id="4103" name="副标题 4102"/>
          <p:cNvSpPr>
            <a:spLocks noGrp="1"/>
          </p:cNvSpPr>
          <p:nvPr>
            <p:ph type="subTitle" sz="quarter" idx="1"/>
          </p:nvPr>
        </p:nvSpPr>
        <p:spPr>
          <a:xfrm>
            <a:off x="1911350" y="3968750"/>
            <a:ext cx="6400800" cy="1752600"/>
          </a:xfrm>
          <a:prstGeom prst="rect">
            <a:avLst/>
          </a:prstGeom>
          <a:noFill/>
          <a:ln w="12700">
            <a:noFill/>
          </a:ln>
        </p:spPr>
        <p:txBody>
          <a:bodyPr anchor="t"/>
          <a:lstStyle>
            <a:lvl1pPr marL="0" lvl="0" indent="0">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p>
        </p:txBody>
      </p:sp>
      <p:sp>
        <p:nvSpPr>
          <p:cNvPr id="4104" name="日期占位符 4103"/>
          <p:cNvSpPr>
            <a:spLocks noGrp="1"/>
          </p:cNvSpPr>
          <p:nvPr>
            <p:ph type="dt" sz="quarter" idx="2"/>
          </p:nvPr>
        </p:nvSpPr>
        <p:spPr>
          <a:xfrm>
            <a:off x="1828800" y="6400800"/>
            <a:ext cx="1905000" cy="457200"/>
          </a:xfrm>
          <a:prstGeom prst="rect">
            <a:avLst/>
          </a:prstGeom>
          <a:noFill/>
          <a:ln w="12700">
            <a:noFill/>
          </a:ln>
        </p:spPr>
        <p:txBody>
          <a:bodyPr anchor="b"/>
          <a:lstStyle/>
          <a:p>
            <a:endParaRPr lang="zh-CN" altLang="en-US" dirty="0"/>
          </a:p>
        </p:txBody>
      </p:sp>
      <p:sp>
        <p:nvSpPr>
          <p:cNvPr id="4105" name="页脚占位符 4104"/>
          <p:cNvSpPr>
            <a:spLocks noGrp="1"/>
          </p:cNvSpPr>
          <p:nvPr>
            <p:ph type="ftr" sz="quarter" idx="3"/>
          </p:nvPr>
        </p:nvSpPr>
        <p:spPr>
          <a:xfrm>
            <a:off x="3962400" y="6400800"/>
            <a:ext cx="2895600" cy="457200"/>
          </a:xfrm>
          <a:prstGeom prst="rect">
            <a:avLst/>
          </a:prstGeom>
          <a:noFill/>
          <a:ln w="12700">
            <a:noFill/>
          </a:ln>
        </p:spPr>
        <p:txBody>
          <a:bodyPr anchor="b"/>
          <a:lstStyle/>
          <a:p>
            <a:endParaRPr lang="zh-CN" dirty="0"/>
          </a:p>
        </p:txBody>
      </p:sp>
      <p:sp>
        <p:nvSpPr>
          <p:cNvPr id="4106" name="灯片编号占位符 4105"/>
          <p:cNvSpPr>
            <a:spLocks noGrp="1"/>
          </p:cNvSpPr>
          <p:nvPr>
            <p:ph type="sldNum" sz="quarter" idx="4"/>
          </p:nvPr>
        </p:nvSpPr>
        <p:spPr>
          <a:xfrm>
            <a:off x="7239000" y="6400800"/>
            <a:ext cx="1905000" cy="457200"/>
          </a:xfrm>
          <a:prstGeom prst="rect">
            <a:avLst/>
          </a:prstGeom>
          <a:noFill/>
          <a:ln w="12700">
            <a:noFill/>
          </a:ln>
        </p:spPr>
        <p:txBody>
          <a:bodyPr anchor="b"/>
          <a:lstStyle/>
          <a:p>
            <a:fld id="{9A0DB2DC-4C9A-4742-B13C-FB6460FD3503}" type="slidenum">
              <a:rPr lang="en-US" altLang="zh-CN" dirty="0"/>
              <a:pPr/>
              <a:t>‹#›</a:t>
            </a:fld>
            <a:endParaRPr lang="zh-CN"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pPr lvl="0"/>
              <a:t>‹#›</a:t>
            </a:fld>
            <a:endParaRPr 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48500" y="304800"/>
            <a:ext cx="1943100" cy="5791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19200" y="304800"/>
            <a:ext cx="5716657" cy="5791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pPr lvl="0"/>
              <a:t>‹#›</a:t>
            </a:fld>
            <a:endParaRPr 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pPr lvl="0"/>
              <a:t>‹#›</a:t>
            </a:fld>
            <a:endParaRPr 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pPr lvl="0"/>
              <a:t>‹#›</a:t>
            </a:fld>
            <a:endParaRPr 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19200" y="1600200"/>
            <a:ext cx="3808476"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83124" y="1600200"/>
            <a:ext cx="3808476"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en-US" altLang="zh-CN" dirty="0"/>
              <a:pPr lvl="0"/>
              <a:t>‹#›</a:t>
            </a:fld>
            <a:endParaRPr 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p>
        </p:txBody>
      </p:sp>
      <p:sp>
        <p:nvSpPr>
          <p:cNvPr id="8" name="页脚占位符 7"/>
          <p:cNvSpPr>
            <a:spLocks noGrp="1"/>
          </p:cNvSpPr>
          <p:nvPr>
            <p:ph type="ftr" sz="quarter" idx="11"/>
          </p:nvPr>
        </p:nvSpPr>
        <p:spPr/>
        <p:txBody>
          <a:bodyPr/>
          <a:lstStyle/>
          <a:p>
            <a:pPr lvl="0"/>
            <a:endParaRPr lang="zh-CN" dirty="0"/>
          </a:p>
        </p:txBody>
      </p:sp>
      <p:sp>
        <p:nvSpPr>
          <p:cNvPr id="9" name="灯片编号占位符 8"/>
          <p:cNvSpPr>
            <a:spLocks noGrp="1"/>
          </p:cNvSpPr>
          <p:nvPr>
            <p:ph type="sldNum" sz="quarter" idx="12"/>
          </p:nvPr>
        </p:nvSpPr>
        <p:spPr/>
        <p:txBody>
          <a:bodyPr/>
          <a:lstStyle/>
          <a:p>
            <a:pPr lvl="0"/>
            <a:fld id="{9A0DB2DC-4C9A-4742-B13C-FB6460FD3503}" type="slidenum">
              <a:rPr lang="en-US" altLang="zh-CN" dirty="0"/>
              <a:pPr lvl="0"/>
              <a:t>‹#›</a:t>
            </a:fld>
            <a:endParaRPr 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p>
        </p:txBody>
      </p:sp>
      <p:sp>
        <p:nvSpPr>
          <p:cNvPr id="4" name="页脚占位符 3"/>
          <p:cNvSpPr>
            <a:spLocks noGrp="1"/>
          </p:cNvSpPr>
          <p:nvPr>
            <p:ph type="ftr" sz="quarter" idx="11"/>
          </p:nvPr>
        </p:nvSpPr>
        <p:spPr/>
        <p:txBody>
          <a:bodyPr/>
          <a:lstStyle/>
          <a:p>
            <a:pPr lvl="0"/>
            <a:endParaRPr lang="zh-CN" dirty="0"/>
          </a:p>
        </p:txBody>
      </p:sp>
      <p:sp>
        <p:nvSpPr>
          <p:cNvPr id="5" name="灯片编号占位符 4"/>
          <p:cNvSpPr>
            <a:spLocks noGrp="1"/>
          </p:cNvSpPr>
          <p:nvPr>
            <p:ph type="sldNum" sz="quarter" idx="12"/>
          </p:nvPr>
        </p:nvSpPr>
        <p:spPr/>
        <p:txBody>
          <a:bodyPr/>
          <a:lstStyle/>
          <a:p>
            <a:pPr lvl="0"/>
            <a:fld id="{9A0DB2DC-4C9A-4742-B13C-FB6460FD3503}" type="slidenum">
              <a:rPr lang="en-US" altLang="zh-CN" dirty="0"/>
              <a:pPr lvl="0"/>
              <a:t>‹#›</a:t>
            </a:fld>
            <a:endParaRPr 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p>
        </p:txBody>
      </p:sp>
      <p:sp>
        <p:nvSpPr>
          <p:cNvPr id="3" name="页脚占位符 2"/>
          <p:cNvSpPr>
            <a:spLocks noGrp="1"/>
          </p:cNvSpPr>
          <p:nvPr>
            <p:ph type="ftr" sz="quarter" idx="11"/>
          </p:nvPr>
        </p:nvSpPr>
        <p:spPr/>
        <p:txBody>
          <a:bodyPr/>
          <a:lstStyle/>
          <a:p>
            <a:pPr lvl="0"/>
            <a:endParaRPr lang="zh-CN" dirty="0"/>
          </a:p>
        </p:txBody>
      </p:sp>
      <p:sp>
        <p:nvSpPr>
          <p:cNvPr id="4" name="灯片编号占位符 3"/>
          <p:cNvSpPr>
            <a:spLocks noGrp="1"/>
          </p:cNvSpPr>
          <p:nvPr>
            <p:ph type="sldNum" sz="quarter" idx="12"/>
          </p:nvPr>
        </p:nvSpPr>
        <p:spPr/>
        <p:txBody>
          <a:bodyPr/>
          <a:lstStyle/>
          <a:p>
            <a:pPr lvl="0"/>
            <a:fld id="{9A0DB2DC-4C9A-4742-B13C-FB6460FD3503}" type="slidenum">
              <a:rPr lang="en-US" altLang="zh-CN" dirty="0"/>
              <a:pPr lvl="0"/>
              <a:t>‹#›</a:t>
            </a:fld>
            <a:endParaRPr 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en-US" altLang="zh-CN" dirty="0"/>
              <a:pPr lvl="0"/>
              <a:t>‹#›</a:t>
            </a:fld>
            <a:endParaRPr 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en-US" altLang="zh-CN" dirty="0"/>
              <a:pPr lvl="0"/>
              <a:t>‹#›</a:t>
            </a:fld>
            <a:endParaRPr 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bg2"/>
            </a:gs>
          </a:gsLst>
          <a:path path="shape">
            <a:fillToRect l="14166" t="5554" r="835" b="77779"/>
          </a:path>
          <a:tileRect/>
        </a:gradFill>
        <a:effectLst/>
      </p:bgPr>
    </p:bg>
    <p:spTree>
      <p:nvGrpSpPr>
        <p:cNvPr id="1" name=""/>
        <p:cNvGrpSpPr/>
        <p:nvPr/>
      </p:nvGrpSpPr>
      <p:grpSpPr>
        <a:xfrm>
          <a:off x="0" y="0"/>
          <a:ext cx="0" cy="0"/>
          <a:chOff x="0" y="0"/>
          <a:chExt cx="0" cy="0"/>
        </a:xfrm>
      </p:grpSpPr>
      <p:grpSp>
        <p:nvGrpSpPr>
          <p:cNvPr id="3074" name="组合 3073"/>
          <p:cNvGrpSpPr/>
          <p:nvPr/>
        </p:nvGrpSpPr>
        <p:grpSpPr>
          <a:xfrm>
            <a:off x="0" y="0"/>
            <a:ext cx="1143000" cy="6856413"/>
            <a:chOff x="0" y="0"/>
            <a:chExt cx="720" cy="4319"/>
          </a:xfrm>
        </p:grpSpPr>
        <p:sp>
          <p:nvSpPr>
            <p:cNvPr id="3075" name="矩形 3074"/>
            <p:cNvSpPr/>
            <p:nvPr/>
          </p:nvSpPr>
          <p:spPr>
            <a:xfrm>
              <a:off x="0" y="0"/>
              <a:ext cx="720" cy="336"/>
            </a:xfrm>
            <a:prstGeom prst="rect">
              <a:avLst/>
            </a:prstGeom>
            <a:gradFill rotWithShape="0">
              <a:gsLst>
                <a:gs pos="0">
                  <a:schemeClr val="bg2"/>
                </a:gs>
                <a:gs pos="100000">
                  <a:schemeClr val="accent1"/>
                </a:gs>
              </a:gsLst>
              <a:lin ang="5400000" scaled="1"/>
              <a:tileRect/>
            </a:gradFill>
            <a:ln w="9525">
              <a:noFill/>
            </a:ln>
          </p:spPr>
          <p:txBody>
            <a:bodyPr wrap="none" lIns="92075" tIns="46038" rIns="92075" bIns="46038" anchor="ctr"/>
            <a:lstStyle/>
            <a:p>
              <a:pPr lvl="0" eaLnBrk="0" hangingPunct="0">
                <a:spcBef>
                  <a:spcPct val="50000"/>
                </a:spcBef>
              </a:pPr>
              <a:endParaRPr lang="zh-TW" altLang="en-US" dirty="0">
                <a:latin typeface="Times New Roman" panose="02020603050405020304" pitchFamily="18" charset="0"/>
                <a:ea typeface="宋体" panose="02010600030101010101" pitchFamily="2" charset="-122"/>
              </a:endParaRPr>
            </a:p>
          </p:txBody>
        </p:sp>
        <p:sp>
          <p:nvSpPr>
            <p:cNvPr id="3076" name="矩形 3075"/>
            <p:cNvSpPr/>
            <p:nvPr/>
          </p:nvSpPr>
          <p:spPr>
            <a:xfrm>
              <a:off x="0" y="2016"/>
              <a:ext cx="720" cy="2303"/>
            </a:xfrm>
            <a:prstGeom prst="rect">
              <a:avLst/>
            </a:prstGeom>
            <a:gradFill rotWithShape="0">
              <a:gsLst>
                <a:gs pos="0">
                  <a:schemeClr val="accent1"/>
                </a:gs>
                <a:gs pos="100000">
                  <a:schemeClr val="bg2"/>
                </a:gs>
              </a:gsLst>
              <a:lin ang="5400000" scaled="1"/>
              <a:tileRect/>
            </a:gradFill>
            <a:ln w="9525">
              <a:noFill/>
            </a:ln>
          </p:spPr>
          <p:txBody>
            <a:bodyPr wrap="none" lIns="92075" tIns="46038" rIns="92075" bIns="46038" anchor="ctr"/>
            <a:lstStyle/>
            <a:p>
              <a:pPr lvl="0" eaLnBrk="0" hangingPunct="0">
                <a:spcBef>
                  <a:spcPct val="50000"/>
                </a:spcBef>
              </a:pPr>
              <a:endParaRPr lang="zh-TW" altLang="en-US" dirty="0">
                <a:latin typeface="Times New Roman" panose="02020603050405020304" pitchFamily="18" charset="0"/>
                <a:ea typeface="宋体" panose="02010600030101010101" pitchFamily="2" charset="-122"/>
              </a:endParaRPr>
            </a:p>
          </p:txBody>
        </p:sp>
        <p:pic>
          <p:nvPicPr>
            <p:cNvPr id="3077" name="图片 3076"/>
            <p:cNvPicPr/>
            <p:nvPr/>
          </p:nvPicPr>
          <p:blipFill>
            <a:blip r:embed="rId13" cstate="print"/>
            <a:stretch>
              <a:fillRect/>
            </a:stretch>
          </p:blipFill>
          <p:spPr>
            <a:xfrm>
              <a:off x="0" y="312"/>
              <a:ext cx="720" cy="1872"/>
            </a:xfrm>
            <a:prstGeom prst="rect">
              <a:avLst/>
            </a:prstGeom>
            <a:noFill/>
            <a:ln w="9525">
              <a:noFill/>
            </a:ln>
          </p:spPr>
        </p:pic>
      </p:grpSp>
      <p:sp>
        <p:nvSpPr>
          <p:cNvPr id="3078" name="标题 3077"/>
          <p:cNvSpPr>
            <a:spLocks noGrp="1"/>
          </p:cNvSpPr>
          <p:nvPr>
            <p:ph type="title"/>
          </p:nvPr>
        </p:nvSpPr>
        <p:spPr>
          <a:xfrm>
            <a:off x="1219200" y="304800"/>
            <a:ext cx="7772400" cy="1206500"/>
          </a:xfrm>
          <a:prstGeom prst="rect">
            <a:avLst/>
          </a:prstGeom>
          <a:noFill/>
          <a:ln w="12700">
            <a:noFill/>
          </a:ln>
        </p:spPr>
        <p:txBody>
          <a:bodyPr anchor="ctr"/>
          <a:lstStyle/>
          <a:p>
            <a:pPr lvl="0"/>
            <a:r>
              <a:rPr lang="zh-CN" altLang="en-US" dirty="0"/>
              <a:t>单击此处编辑母版标题样式</a:t>
            </a:r>
          </a:p>
        </p:txBody>
      </p:sp>
      <p:sp>
        <p:nvSpPr>
          <p:cNvPr id="3079" name="文本占位符 3078"/>
          <p:cNvSpPr>
            <a:spLocks noGrp="1"/>
          </p:cNvSpPr>
          <p:nvPr>
            <p:ph type="body" idx="1"/>
          </p:nvPr>
        </p:nvSpPr>
        <p:spPr>
          <a:xfrm>
            <a:off x="1219200" y="1600200"/>
            <a:ext cx="7772400" cy="4495800"/>
          </a:xfrm>
          <a:prstGeom prst="rect">
            <a:avLst/>
          </a:prstGeom>
          <a:noFill/>
          <a:ln w="12700">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080" name="日期占位符 3079"/>
          <p:cNvSpPr>
            <a:spLocks noGrp="1"/>
          </p:cNvSpPr>
          <p:nvPr>
            <p:ph type="dt" sz="half" idx="2"/>
          </p:nvPr>
        </p:nvSpPr>
        <p:spPr>
          <a:xfrm>
            <a:off x="1143000" y="6400800"/>
            <a:ext cx="1905000" cy="457200"/>
          </a:xfrm>
          <a:prstGeom prst="rect">
            <a:avLst/>
          </a:prstGeom>
          <a:noFill/>
          <a:ln w="12700">
            <a:noFill/>
          </a:ln>
        </p:spPr>
        <p:txBody>
          <a:bodyPr anchor="b"/>
          <a:lstStyle>
            <a:lvl1pPr>
              <a:defRPr sz="1400"/>
            </a:lvl1pPr>
          </a:lstStyle>
          <a:p>
            <a:pPr lvl="0"/>
            <a:endParaRPr lang="zh-CN" altLang="en-US" dirty="0"/>
          </a:p>
        </p:txBody>
      </p:sp>
      <p:sp>
        <p:nvSpPr>
          <p:cNvPr id="3081" name="页脚占位符 3080"/>
          <p:cNvSpPr>
            <a:spLocks noGrp="1"/>
          </p:cNvSpPr>
          <p:nvPr>
            <p:ph type="ftr" sz="quarter" idx="3"/>
          </p:nvPr>
        </p:nvSpPr>
        <p:spPr>
          <a:xfrm>
            <a:off x="3581400" y="6400800"/>
            <a:ext cx="2895600" cy="457200"/>
          </a:xfrm>
          <a:prstGeom prst="rect">
            <a:avLst/>
          </a:prstGeom>
          <a:noFill/>
          <a:ln w="12700">
            <a:noFill/>
          </a:ln>
        </p:spPr>
        <p:txBody>
          <a:bodyPr anchor="b"/>
          <a:lstStyle>
            <a:lvl1pPr algn="ctr">
              <a:defRPr sz="1400"/>
            </a:lvl1pPr>
          </a:lstStyle>
          <a:p>
            <a:pPr lvl="0"/>
            <a:endParaRPr lang="zh-CN" dirty="0"/>
          </a:p>
        </p:txBody>
      </p:sp>
      <p:sp>
        <p:nvSpPr>
          <p:cNvPr id="3082" name="灯片编号占位符 3081"/>
          <p:cNvSpPr>
            <a:spLocks noGrp="1"/>
          </p:cNvSpPr>
          <p:nvPr>
            <p:ph type="sldNum" sz="quarter" idx="4"/>
          </p:nvPr>
        </p:nvSpPr>
        <p:spPr>
          <a:xfrm>
            <a:off x="7239000" y="6400800"/>
            <a:ext cx="1905000" cy="457200"/>
          </a:xfrm>
          <a:prstGeom prst="rect">
            <a:avLst/>
          </a:prstGeom>
          <a:noFill/>
          <a:ln w="12700">
            <a:noFill/>
          </a:ln>
        </p:spPr>
        <p:txBody>
          <a:bodyPr anchor="b"/>
          <a:lstStyle>
            <a:lvl1pPr algn="r">
              <a:defRPr sz="1400"/>
            </a:lvl1pPr>
          </a:lstStyle>
          <a:p>
            <a:pPr lvl="0"/>
            <a:fld id="{9A0DB2DC-4C9A-4742-B13C-FB6460FD3503}" type="slidenum">
              <a:rPr lang="en-US" altLang="zh-CN" dirty="0"/>
              <a:pPr lvl="0"/>
              <a:t>‹#›</a:t>
            </a:fld>
            <a:endParaRPr 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1" fontAlgn="base" latinLnBrk="0" hangingPunct="1">
        <a:lnSpc>
          <a:spcPct val="100000"/>
        </a:lnSpc>
        <a:spcBef>
          <a:spcPct val="0"/>
        </a:spcBef>
        <a:spcAft>
          <a:spcPct val="0"/>
        </a:spcAft>
        <a:buNone/>
        <a:defRPr sz="4400" b="1" i="0" u="none" kern="1200" baseline="0">
          <a:solidFill>
            <a:srgbClr val="003366"/>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rgbClr val="003366"/>
        </a:buClr>
        <a:buSzPct val="90000"/>
        <a:buFont typeface="Symbol" panose="05050102010706020507" pitchFamily="18" charset="2"/>
        <a:buChar char="¨"/>
        <a:defRPr sz="3200" b="1" i="0" u="none" kern="1200" baseline="0">
          <a:solidFill>
            <a:srgbClr val="003366"/>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Font typeface="Symbol" panose="05050102010706020507" pitchFamily="18" charset="2"/>
        <a:buChar char="–"/>
        <a:defRPr sz="2800" b="1" i="0" u="none" kern="1200" baseline="0">
          <a:solidFill>
            <a:srgbClr val="003366"/>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Font typeface="Symbol" panose="05050102010706020507" pitchFamily="18" charset="2"/>
        <a:buChar char="•"/>
        <a:defRPr sz="2400" b="1" i="0" u="none" kern="1200" baseline="0">
          <a:solidFill>
            <a:srgbClr val="003366"/>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Symbol" panose="05050102010706020507" pitchFamily="18" charset="2"/>
        <a:buChar char="–"/>
        <a:defRPr sz="2000" b="1" i="0" u="none" kern="1200" baseline="0">
          <a:solidFill>
            <a:srgbClr val="003366"/>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 typeface="Symbol" panose="05050102010706020507" pitchFamily="18" charset="2"/>
        <a:buChar char="•"/>
        <a:defRPr sz="2000" b="1" i="0" u="none" kern="1200" baseline="0">
          <a:solidFill>
            <a:srgbClr val="003366"/>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 typeface="Symbol" panose="05050102010706020507" pitchFamily="18" charset="2"/>
        <a:buChar char="•"/>
        <a:defRPr sz="2000" b="1" i="0" u="none" kern="1200" baseline="0">
          <a:solidFill>
            <a:srgbClr val="003366"/>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 typeface="Symbol" panose="05050102010706020507" pitchFamily="18" charset="2"/>
        <a:buChar char="•"/>
        <a:defRPr sz="2000" b="1" i="0" u="none" kern="1200" baseline="0">
          <a:solidFill>
            <a:srgbClr val="003366"/>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 typeface="Symbol" panose="05050102010706020507" pitchFamily="18" charset="2"/>
        <a:buChar char="•"/>
        <a:defRPr sz="2000" b="1" i="0" u="none" kern="1200" baseline="0">
          <a:solidFill>
            <a:srgbClr val="003366"/>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 typeface="Symbol" panose="05050102010706020507" pitchFamily="18" charset="2"/>
        <a:buChar char="•"/>
        <a:defRPr sz="2000" b="1" i="0" u="none" kern="1200" baseline="0">
          <a:solidFill>
            <a:srgbClr val="003366"/>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2049"/>
          <p:cNvSpPr>
            <a:spLocks noGrp="1"/>
          </p:cNvSpPr>
          <p:nvPr>
            <p:ph type="ctrTitle"/>
          </p:nvPr>
        </p:nvSpPr>
        <p:spPr>
          <a:xfrm>
            <a:off x="1736090" y="980728"/>
            <a:ext cx="6920230" cy="3168352"/>
          </a:xfrm>
        </p:spPr>
        <p:txBody>
          <a:bodyPr anchor="ctr"/>
          <a:lstStyle/>
          <a:p>
            <a:pPr algn="ctr"/>
            <a:r>
              <a:rPr lang="en-US" altLang="zh-CN" sz="4000" dirty="0" err="1">
                <a:effectLst>
                  <a:outerShdw blurRad="38100" dist="38100" dir="2700000">
                    <a:srgbClr val="C0C0C0"/>
                  </a:outerShdw>
                </a:effectLst>
                <a:latin typeface="Times New Roman" panose="02020603050405020304" pitchFamily="18" charset="0"/>
                <a:ea typeface="宋体" panose="02010600030101010101" pitchFamily="2" charset="-122"/>
              </a:rPr>
              <a:t>CSpA</a:t>
            </a:r>
            <a:r>
              <a:rPr lang="en-US" altLang="zh-CN" sz="4000" dirty="0">
                <a:effectLst>
                  <a:outerShdw blurRad="38100" dist="38100" dir="2700000">
                    <a:srgbClr val="C0C0C0"/>
                  </a:outerShdw>
                </a:effectLst>
                <a:latin typeface="Times New Roman" panose="02020603050405020304" pitchFamily="18" charset="0"/>
                <a:ea typeface="宋体" panose="02010600030101010101" pitchFamily="2" charset="-122"/>
              </a:rPr>
              <a:t>-DN: Channel and Spatial Attention Dense Network for Fusing PET and MRI Images</a:t>
            </a:r>
            <a:endParaRPr lang="zh-CN" altLang="en-US" sz="4000" kern="1200" baseline="0" dirty="0">
              <a:latin typeface="Times New Roman" panose="02020603050405020304" pitchFamily="18" charset="0"/>
              <a:ea typeface="宋体" panose="02010600030101010101" pitchFamily="2" charset="-122"/>
            </a:endParaRPr>
          </a:p>
        </p:txBody>
      </p:sp>
      <p:sp>
        <p:nvSpPr>
          <p:cNvPr id="2051" name="副标题 2050"/>
          <p:cNvSpPr>
            <a:spLocks noGrp="1"/>
          </p:cNvSpPr>
          <p:nvPr>
            <p:ph type="subTitle" idx="1"/>
          </p:nvPr>
        </p:nvSpPr>
        <p:spPr>
          <a:xfrm>
            <a:off x="1995805" y="4365104"/>
            <a:ext cx="6400800" cy="1752600"/>
          </a:xfrm>
        </p:spPr>
        <p:txBody>
          <a:bodyPr anchor="t"/>
          <a:lstStyle/>
          <a:p>
            <a:pPr algn="r" defTabSz="914400">
              <a:buSzPct val="90000"/>
            </a:pPr>
            <a:r>
              <a:rPr lang="en-US" b="0" kern="1200" baseline="0" dirty="0" err="1">
                <a:effectLst>
                  <a:outerShdw blurRad="38100" dist="38100" dir="2700000">
                    <a:srgbClr val="C0C0C0"/>
                  </a:outerShdw>
                </a:effectLst>
                <a:latin typeface="Times New Roman" panose="02020603050405020304" pitchFamily="18" charset="0"/>
                <a:ea typeface="宋体" panose="02010600030101010101" pitchFamily="2" charset="-122"/>
              </a:rPr>
              <a:t>Zhongyuan</a:t>
            </a:r>
            <a:r>
              <a:rPr lang="en-US" b="0" kern="1200" baseline="0" dirty="0">
                <a:effectLst>
                  <a:outerShdw blurRad="38100" dist="38100" dir="2700000">
                    <a:srgbClr val="C0C0C0"/>
                  </a:outerShdw>
                </a:effectLst>
                <a:latin typeface="Times New Roman" panose="02020603050405020304" pitchFamily="18" charset="0"/>
                <a:ea typeface="宋体" panose="02010600030101010101" pitchFamily="2" charset="-122"/>
              </a:rPr>
              <a:t> University of Technology</a:t>
            </a:r>
          </a:p>
          <a:p>
            <a:pPr algn="r" defTabSz="914400">
              <a:buSzPct val="90000"/>
            </a:pPr>
            <a:endParaRPr b="0" kern="1200" baseline="0" dirty="0">
              <a:effectLst>
                <a:outerShdw blurRad="38100" dist="38100" dir="2700000">
                  <a:srgbClr val="C0C0C0"/>
                </a:outerShdw>
              </a:effectLst>
              <a:latin typeface="Times New Roman" panose="02020603050405020304" pitchFamily="18" charset="0"/>
              <a:ea typeface="宋体" panose="02010600030101010101" pitchFamily="2" charset="-122"/>
            </a:endParaRPr>
          </a:p>
          <a:p>
            <a:pPr algn="r"/>
            <a:r>
              <a:rPr lang="en-US" altLang="zh-CN" sz="2800" b="0" dirty="0" err="1">
                <a:effectLst>
                  <a:outerShdw blurRad="38100" dist="38100" dir="2700000">
                    <a:srgbClr val="C0C0C0"/>
                  </a:outerShdw>
                </a:effectLst>
                <a:latin typeface="Times New Roman" panose="02020603050405020304" pitchFamily="18" charset="0"/>
                <a:ea typeface="宋体" panose="02010600030101010101" pitchFamily="2" charset="-122"/>
              </a:rPr>
              <a:t>Bicao</a:t>
            </a:r>
            <a:r>
              <a:rPr lang="en-US" altLang="zh-CN" sz="2800" b="0" dirty="0">
                <a:effectLst>
                  <a:outerShdw blurRad="38100" dist="38100" dir="2700000">
                    <a:srgbClr val="C0C0C0"/>
                  </a:outerShdw>
                </a:effectLst>
                <a:latin typeface="Times New Roman" panose="02020603050405020304" pitchFamily="18" charset="0"/>
                <a:ea typeface="宋体" panose="02010600030101010101" pitchFamily="2" charset="-122"/>
              </a:rPr>
              <a:t> Li</a:t>
            </a:r>
            <a:endParaRPr lang="en-US" altLang="zh-CN" sz="2800" b="0" kern="1200" baseline="0" dirty="0">
              <a:effectLst>
                <a:outerShdw blurRad="38100" dist="38100" dir="2700000">
                  <a:srgbClr val="C0C0C0"/>
                </a:outerShdw>
              </a:effectLst>
              <a:latin typeface="Times New Roman" panose="02020603050405020304" pitchFamily="18" charset="0"/>
              <a:ea typeface="宋体" panose="02010600030101010101" pitchFamily="2" charset="-122"/>
            </a:endParaRPr>
          </a:p>
        </p:txBody>
      </p:sp>
      <p:pic>
        <p:nvPicPr>
          <p:cNvPr id="3" name="图片 2">
            <a:extLst>
              <a:ext uri="{FF2B5EF4-FFF2-40B4-BE49-F238E27FC236}">
                <a16:creationId xmlns:a16="http://schemas.microsoft.com/office/drawing/2014/main" id="{F07622A4-29DF-43E5-8754-A20A1D3D5F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400" y="1504"/>
            <a:ext cx="1547600" cy="152640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标题 33795"/>
          <p:cNvSpPr>
            <a:spLocks noGrp="1"/>
          </p:cNvSpPr>
          <p:nvPr>
            <p:ph type="ctrTitle"/>
          </p:nvPr>
        </p:nvSpPr>
        <p:spPr>
          <a:xfrm>
            <a:off x="2051720" y="188640"/>
            <a:ext cx="6870700" cy="751853"/>
          </a:xfrm>
        </p:spPr>
        <p:txBody>
          <a:bodyPr anchor="ctr"/>
          <a:lstStyle/>
          <a:p>
            <a:pPr>
              <a:lnSpc>
                <a:spcPct val="150000"/>
              </a:lnSpc>
              <a:spcBef>
                <a:spcPts val="1200"/>
              </a:spcBef>
              <a:spcAft>
                <a:spcPts val="1200"/>
              </a:spcAft>
            </a:pPr>
            <a:r>
              <a:rPr lang="en-US" altLang="zh-CN" sz="3600" dirty="0">
                <a:sym typeface="+mn-ea"/>
              </a:rPr>
              <a:t>Experimental results</a:t>
            </a:r>
            <a:br>
              <a:rPr lang="zh-CN" altLang="en-US" sz="3200" dirty="0">
                <a:latin typeface="+mn-lt"/>
                <a:ea typeface="+mn-ea"/>
                <a:sym typeface="+mn-ea"/>
              </a:rPr>
            </a:br>
            <a:r>
              <a:rPr lang="en-US" altLang="zh-CN" sz="2400" i="1" dirty="0">
                <a:latin typeface="+mn-lt"/>
                <a:ea typeface="宋体" panose="02010600030101010101" pitchFamily="2" charset="-122"/>
              </a:rPr>
              <a:t>B. Qualitative Assessments</a:t>
            </a:r>
            <a:endParaRPr lang="zh-CN" altLang="en-US" sz="2800" kern="1200" baseline="0" dirty="0">
              <a:latin typeface="+mn-lt"/>
              <a:ea typeface="宋体" panose="02010600030101010101" pitchFamily="2" charset="-122"/>
            </a:endParaRPr>
          </a:p>
        </p:txBody>
      </p:sp>
      <p:pic>
        <p:nvPicPr>
          <p:cNvPr id="31754" name="Picture 10">
            <a:extLst>
              <a:ext uri="{FF2B5EF4-FFF2-40B4-BE49-F238E27FC236}">
                <a16:creationId xmlns:a16="http://schemas.microsoft.com/office/drawing/2014/main" id="{25C44A94-8827-4050-8CB0-3D845CF875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5354" r="25270"/>
          <a:stretch>
            <a:fillRect/>
          </a:stretch>
        </p:blipFill>
        <p:spPr bwMode="auto">
          <a:xfrm>
            <a:off x="2123728" y="134076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9">
            <a:extLst>
              <a:ext uri="{FF2B5EF4-FFF2-40B4-BE49-F238E27FC236}">
                <a16:creationId xmlns:a16="http://schemas.microsoft.com/office/drawing/2014/main" id="{3E9FFD05-F844-4ECE-BA6B-FA50A04D17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6060" r="26091"/>
          <a:stretch>
            <a:fillRect/>
          </a:stretch>
        </p:blipFill>
        <p:spPr bwMode="auto">
          <a:xfrm>
            <a:off x="3556335" y="1346210"/>
            <a:ext cx="1000125" cy="996950"/>
          </a:xfrm>
          <a:prstGeom prst="rect">
            <a:avLst/>
          </a:prstGeom>
          <a:noFill/>
          <a:extLst>
            <a:ext uri="{909E8E84-426E-40DD-AFC4-6F175D3DCCD1}">
              <a14:hiddenFill xmlns:a14="http://schemas.microsoft.com/office/drawing/2010/main">
                <a:solidFill>
                  <a:srgbClr val="FFFFFF"/>
                </a:solidFill>
              </a14:hiddenFill>
            </a:ext>
          </a:extLst>
        </p:spPr>
      </p:pic>
      <p:pic>
        <p:nvPicPr>
          <p:cNvPr id="31752" name="Picture 8">
            <a:extLst>
              <a:ext uri="{FF2B5EF4-FFF2-40B4-BE49-F238E27FC236}">
                <a16:creationId xmlns:a16="http://schemas.microsoft.com/office/drawing/2014/main" id="{A42F7595-99F4-4EDF-9074-4B681AB694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5124" r="24916"/>
          <a:stretch>
            <a:fillRect/>
          </a:stretch>
        </p:blipFill>
        <p:spPr bwMode="auto">
          <a:xfrm>
            <a:off x="4992118" y="1346088"/>
            <a:ext cx="99695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a:extLst>
              <a:ext uri="{FF2B5EF4-FFF2-40B4-BE49-F238E27FC236}">
                <a16:creationId xmlns:a16="http://schemas.microsoft.com/office/drawing/2014/main" id="{F9B35EA2-EE32-4CE5-9737-CF38C3786F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5838" r="25792"/>
          <a:stretch>
            <a:fillRect/>
          </a:stretch>
        </p:blipFill>
        <p:spPr bwMode="auto">
          <a:xfrm>
            <a:off x="6424726" y="134076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a:extLst>
              <a:ext uri="{FF2B5EF4-FFF2-40B4-BE49-F238E27FC236}">
                <a16:creationId xmlns:a16="http://schemas.microsoft.com/office/drawing/2014/main" id="{298475E6-1A32-48B3-B10F-D52F8C7AF4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3660" r="23708"/>
          <a:stretch>
            <a:fillRect/>
          </a:stretch>
        </p:blipFill>
        <p:spPr bwMode="auto">
          <a:xfrm>
            <a:off x="7857334" y="1340768"/>
            <a:ext cx="1000125" cy="99695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a:extLst>
              <a:ext uri="{FF2B5EF4-FFF2-40B4-BE49-F238E27FC236}">
                <a16:creationId xmlns:a16="http://schemas.microsoft.com/office/drawing/2014/main" id="{A18F9B07-064B-44CE-959E-EA606A5E53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5012" r="25061"/>
          <a:stretch>
            <a:fillRect/>
          </a:stretch>
        </p:blipFill>
        <p:spPr bwMode="auto">
          <a:xfrm>
            <a:off x="2112568" y="2421855"/>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a:extLst>
              <a:ext uri="{FF2B5EF4-FFF2-40B4-BE49-F238E27FC236}">
                <a16:creationId xmlns:a16="http://schemas.microsoft.com/office/drawing/2014/main" id="{9C374E8C-97F8-4EFC-98F6-502712BDECF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5668" r="25555"/>
          <a:stretch>
            <a:fillRect/>
          </a:stretch>
        </p:blipFill>
        <p:spPr bwMode="auto">
          <a:xfrm>
            <a:off x="3571875" y="2421855"/>
            <a:ext cx="1000125" cy="996950"/>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a:extLst>
              <a:ext uri="{FF2B5EF4-FFF2-40B4-BE49-F238E27FC236}">
                <a16:creationId xmlns:a16="http://schemas.microsoft.com/office/drawing/2014/main" id="{73FC0F27-67EE-4923-AD60-949F615656E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24736" r="24689"/>
          <a:stretch>
            <a:fillRect/>
          </a:stretch>
        </p:blipFill>
        <p:spPr bwMode="auto">
          <a:xfrm>
            <a:off x="4998171" y="2421855"/>
            <a:ext cx="100330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a:extLst>
              <a:ext uri="{FF2B5EF4-FFF2-40B4-BE49-F238E27FC236}">
                <a16:creationId xmlns:a16="http://schemas.microsoft.com/office/drawing/2014/main" id="{2E6779CE-8F3A-4BA7-A968-232984D9808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4713" r="24808"/>
          <a:stretch>
            <a:fillRect/>
          </a:stretch>
        </p:blipFill>
        <p:spPr bwMode="auto">
          <a:xfrm>
            <a:off x="6427901" y="2421855"/>
            <a:ext cx="993775" cy="996950"/>
          </a:xfrm>
          <a:prstGeom prst="rect">
            <a:avLst/>
          </a:prstGeom>
          <a:noFill/>
          <a:extLst>
            <a:ext uri="{909E8E84-426E-40DD-AFC4-6F175D3DCCD1}">
              <a14:hiddenFill xmlns:a14="http://schemas.microsoft.com/office/drawing/2010/main">
                <a:solidFill>
                  <a:srgbClr val="FFFFFF"/>
                </a:solidFill>
              </a14:hiddenFill>
            </a:ext>
          </a:extLst>
        </p:spPr>
      </p:pic>
      <p:pic>
        <p:nvPicPr>
          <p:cNvPr id="31745" name="Picture 1">
            <a:extLst>
              <a:ext uri="{FF2B5EF4-FFF2-40B4-BE49-F238E27FC236}">
                <a16:creationId xmlns:a16="http://schemas.microsoft.com/office/drawing/2014/main" id="{7394CD54-0616-473E-87A1-E93F43AEB72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21379" r="21269"/>
          <a:stretch>
            <a:fillRect/>
          </a:stretch>
        </p:blipFill>
        <p:spPr bwMode="auto">
          <a:xfrm>
            <a:off x="7869159" y="2432050"/>
            <a:ext cx="996950" cy="996950"/>
          </a:xfrm>
          <a:prstGeom prst="rect">
            <a:avLst/>
          </a:prstGeom>
          <a:noFill/>
          <a:extLst>
            <a:ext uri="{909E8E84-426E-40DD-AFC4-6F175D3DCCD1}">
              <a14:hiddenFill xmlns:a14="http://schemas.microsoft.com/office/drawing/2010/main">
                <a:solidFill>
                  <a:srgbClr val="FFFFFF"/>
                </a:solidFill>
              </a14:hiddenFill>
            </a:ext>
          </a:extLst>
        </p:spPr>
      </p:pic>
      <p:sp>
        <p:nvSpPr>
          <p:cNvPr id="2" name="直接箭头连接符 9">
            <a:extLst>
              <a:ext uri="{FF2B5EF4-FFF2-40B4-BE49-F238E27FC236}">
                <a16:creationId xmlns:a16="http://schemas.microsoft.com/office/drawing/2014/main" id="{94239E76-CE4C-41CE-89B6-F4D7AAAD7E64}"/>
              </a:ext>
            </a:extLst>
          </p:cNvPr>
          <p:cNvSpPr>
            <a:spLocks noChangeShapeType="1"/>
          </p:cNvSpPr>
          <p:nvPr/>
        </p:nvSpPr>
        <p:spPr bwMode="auto">
          <a:xfrm flipH="1">
            <a:off x="4343016" y="1608261"/>
            <a:ext cx="211137" cy="153988"/>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直接箭头连接符 10">
            <a:extLst>
              <a:ext uri="{FF2B5EF4-FFF2-40B4-BE49-F238E27FC236}">
                <a16:creationId xmlns:a16="http://schemas.microsoft.com/office/drawing/2014/main" id="{2996D7F5-7296-4A5E-88AE-7E97990BFA5F}"/>
              </a:ext>
            </a:extLst>
          </p:cNvPr>
          <p:cNvSpPr>
            <a:spLocks noChangeShapeType="1"/>
          </p:cNvSpPr>
          <p:nvPr/>
        </p:nvSpPr>
        <p:spPr bwMode="auto">
          <a:xfrm flipH="1">
            <a:off x="2901621" y="1562112"/>
            <a:ext cx="211138" cy="153987"/>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直接箭头连接符 11">
            <a:extLst>
              <a:ext uri="{FF2B5EF4-FFF2-40B4-BE49-F238E27FC236}">
                <a16:creationId xmlns:a16="http://schemas.microsoft.com/office/drawing/2014/main" id="{88B3E558-DE74-4A19-8221-8F063528487A}"/>
              </a:ext>
            </a:extLst>
          </p:cNvPr>
          <p:cNvSpPr>
            <a:spLocks noChangeShapeType="1"/>
          </p:cNvSpPr>
          <p:nvPr/>
        </p:nvSpPr>
        <p:spPr bwMode="auto">
          <a:xfrm flipH="1">
            <a:off x="7198281" y="1608604"/>
            <a:ext cx="211137" cy="153988"/>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直接箭头连接符 12">
            <a:extLst>
              <a:ext uri="{FF2B5EF4-FFF2-40B4-BE49-F238E27FC236}">
                <a16:creationId xmlns:a16="http://schemas.microsoft.com/office/drawing/2014/main" id="{E79646A3-9C40-42B8-A21F-FE0C1C8F3B51}"/>
              </a:ext>
            </a:extLst>
          </p:cNvPr>
          <p:cNvSpPr>
            <a:spLocks noChangeShapeType="1"/>
          </p:cNvSpPr>
          <p:nvPr/>
        </p:nvSpPr>
        <p:spPr bwMode="auto">
          <a:xfrm flipH="1">
            <a:off x="5747544" y="1639105"/>
            <a:ext cx="211138" cy="153988"/>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直接箭头连接符 13">
            <a:extLst>
              <a:ext uri="{FF2B5EF4-FFF2-40B4-BE49-F238E27FC236}">
                <a16:creationId xmlns:a16="http://schemas.microsoft.com/office/drawing/2014/main" id="{9DD68DD4-23FB-475E-AE58-C689E5551AB3}"/>
              </a:ext>
            </a:extLst>
          </p:cNvPr>
          <p:cNvSpPr>
            <a:spLocks noChangeShapeType="1"/>
          </p:cNvSpPr>
          <p:nvPr/>
        </p:nvSpPr>
        <p:spPr bwMode="auto">
          <a:xfrm flipH="1">
            <a:off x="8604448" y="1684799"/>
            <a:ext cx="211138" cy="153988"/>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16">
            <a:extLst>
              <a:ext uri="{FF2B5EF4-FFF2-40B4-BE49-F238E27FC236}">
                <a16:creationId xmlns:a16="http://schemas.microsoft.com/office/drawing/2014/main" id="{2F87274D-26B5-4A99-B270-64294F037BB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2778" name="Picture 10">
            <a:extLst>
              <a:ext uri="{FF2B5EF4-FFF2-40B4-BE49-F238E27FC236}">
                <a16:creationId xmlns:a16="http://schemas.microsoft.com/office/drawing/2014/main" id="{E9BB9915-57E2-4DDC-AA48-03BCF30A5AE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24400" r="24304"/>
          <a:stretch>
            <a:fillRect/>
          </a:stretch>
        </p:blipFill>
        <p:spPr bwMode="auto">
          <a:xfrm>
            <a:off x="2112568" y="3506743"/>
            <a:ext cx="993775" cy="996950"/>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9">
            <a:extLst>
              <a:ext uri="{FF2B5EF4-FFF2-40B4-BE49-F238E27FC236}">
                <a16:creationId xmlns:a16="http://schemas.microsoft.com/office/drawing/2014/main" id="{9DE446C3-F64F-4664-AA14-A000EB22F5A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4869" r="24916"/>
          <a:stretch>
            <a:fillRect/>
          </a:stretch>
        </p:blipFill>
        <p:spPr bwMode="auto">
          <a:xfrm>
            <a:off x="3571874" y="3523198"/>
            <a:ext cx="1000125" cy="99695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a:extLst>
              <a:ext uri="{FF2B5EF4-FFF2-40B4-BE49-F238E27FC236}">
                <a16:creationId xmlns:a16="http://schemas.microsoft.com/office/drawing/2014/main" id="{FAA8F3DB-F6C4-40FD-9F1B-350D8E3A227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l="25485" r="25484"/>
          <a:stretch>
            <a:fillRect/>
          </a:stretch>
        </p:blipFill>
        <p:spPr bwMode="auto">
          <a:xfrm>
            <a:off x="5001346" y="3525982"/>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2775" name="Picture 7">
            <a:extLst>
              <a:ext uri="{FF2B5EF4-FFF2-40B4-BE49-F238E27FC236}">
                <a16:creationId xmlns:a16="http://schemas.microsoft.com/office/drawing/2014/main" id="{25F37DB1-6DB0-43E0-BE4D-B23EA741A75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25168" r="25168"/>
          <a:stretch>
            <a:fillRect/>
          </a:stretch>
        </p:blipFill>
        <p:spPr bwMode="auto">
          <a:xfrm>
            <a:off x="6432885" y="3502942"/>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a:extLst>
              <a:ext uri="{FF2B5EF4-FFF2-40B4-BE49-F238E27FC236}">
                <a16:creationId xmlns:a16="http://schemas.microsoft.com/office/drawing/2014/main" id="{72737BAD-A749-42A8-B648-786AD7D53B0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l="21213" r="21338"/>
          <a:stretch>
            <a:fillRect/>
          </a:stretch>
        </p:blipFill>
        <p:spPr bwMode="auto">
          <a:xfrm>
            <a:off x="7871348" y="3525982"/>
            <a:ext cx="100012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a:extLst>
              <a:ext uri="{FF2B5EF4-FFF2-40B4-BE49-F238E27FC236}">
                <a16:creationId xmlns:a16="http://schemas.microsoft.com/office/drawing/2014/main" id="{E08909C1-72C6-4432-AD82-73E8A1085CC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l="23958" r="23958"/>
          <a:stretch>
            <a:fillRect/>
          </a:stretch>
        </p:blipFill>
        <p:spPr bwMode="auto">
          <a:xfrm>
            <a:off x="2106218" y="4588608"/>
            <a:ext cx="1000125" cy="99695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a:extLst>
              <a:ext uri="{FF2B5EF4-FFF2-40B4-BE49-F238E27FC236}">
                <a16:creationId xmlns:a16="http://schemas.microsoft.com/office/drawing/2014/main" id="{D99A2760-D0DE-40F8-9ED8-16E40892069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l="24194" r="24194"/>
          <a:stretch>
            <a:fillRect/>
          </a:stretch>
        </p:blipFill>
        <p:spPr bwMode="auto">
          <a:xfrm>
            <a:off x="3554028" y="4598843"/>
            <a:ext cx="1000125" cy="99695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a:extLst>
              <a:ext uri="{FF2B5EF4-FFF2-40B4-BE49-F238E27FC236}">
                <a16:creationId xmlns:a16="http://schemas.microsoft.com/office/drawing/2014/main" id="{3FF9106D-27F2-44D6-B2F1-DAB26D4443F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23967" r="23950"/>
          <a:stretch>
            <a:fillRect/>
          </a:stretch>
        </p:blipFill>
        <p:spPr bwMode="auto">
          <a:xfrm>
            <a:off x="5001346" y="4598843"/>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a:extLst>
              <a:ext uri="{FF2B5EF4-FFF2-40B4-BE49-F238E27FC236}">
                <a16:creationId xmlns:a16="http://schemas.microsoft.com/office/drawing/2014/main" id="{51F64CE1-77A3-47AB-AA58-3D18E589F70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l="24409" r="24425"/>
          <a:stretch>
            <a:fillRect/>
          </a:stretch>
        </p:blipFill>
        <p:spPr bwMode="auto">
          <a:xfrm>
            <a:off x="6445489" y="4578910"/>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2769" name="Picture 1">
            <a:extLst>
              <a:ext uri="{FF2B5EF4-FFF2-40B4-BE49-F238E27FC236}">
                <a16:creationId xmlns:a16="http://schemas.microsoft.com/office/drawing/2014/main" id="{99DE17D0-CDBC-4A2C-B2A1-57BEBF3DE92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l="21385" r="21385"/>
          <a:stretch>
            <a:fillRect/>
          </a:stretch>
        </p:blipFill>
        <p:spPr bwMode="auto">
          <a:xfrm>
            <a:off x="7889632" y="4604216"/>
            <a:ext cx="1000125" cy="99695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a:extLst>
              <a:ext uri="{FF2B5EF4-FFF2-40B4-BE49-F238E27FC236}">
                <a16:creationId xmlns:a16="http://schemas.microsoft.com/office/drawing/2014/main" id="{24A41BE3-8893-4EAF-99C7-0BBA0EFCFFF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l="23622" r="23622"/>
          <a:stretch>
            <a:fillRect/>
          </a:stretch>
        </p:blipFill>
        <p:spPr bwMode="auto">
          <a:xfrm>
            <a:off x="2109393" y="5672410"/>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8E07B88F-7437-469D-9247-6122BA580FB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l="24757" r="24757"/>
          <a:stretch>
            <a:fillRect/>
          </a:stretch>
        </p:blipFill>
        <p:spPr bwMode="auto">
          <a:xfrm>
            <a:off x="3554318" y="5678645"/>
            <a:ext cx="993775" cy="99695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a:extLst>
              <a:ext uri="{FF2B5EF4-FFF2-40B4-BE49-F238E27FC236}">
                <a16:creationId xmlns:a16="http://schemas.microsoft.com/office/drawing/2014/main" id="{8270F13B-3357-4C70-9CD8-0AF78E9DCB6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l="25146" r="25146"/>
          <a:stretch>
            <a:fillRect/>
          </a:stretch>
        </p:blipFill>
        <p:spPr bwMode="auto">
          <a:xfrm>
            <a:off x="4992118" y="5678645"/>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a:extLst>
              <a:ext uri="{FF2B5EF4-FFF2-40B4-BE49-F238E27FC236}">
                <a16:creationId xmlns:a16="http://schemas.microsoft.com/office/drawing/2014/main" id="{32C1AFA3-F76A-4C59-A659-03EC69E5B09D}"/>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5443" r="25443"/>
          <a:stretch>
            <a:fillRect/>
          </a:stretch>
        </p:blipFill>
        <p:spPr bwMode="auto">
          <a:xfrm>
            <a:off x="6443311" y="5672410"/>
            <a:ext cx="993775" cy="996950"/>
          </a:xfrm>
          <a:prstGeom prst="rect">
            <a:avLst/>
          </a:prstGeom>
          <a:noFill/>
          <a:extLst>
            <a:ext uri="{909E8E84-426E-40DD-AFC4-6F175D3DCCD1}">
              <a14:hiddenFill xmlns:a14="http://schemas.microsoft.com/office/drawing/2010/main">
                <a:solidFill>
                  <a:srgbClr val="FFFFFF"/>
                </a:solidFill>
              </a14:hiddenFill>
            </a:ext>
          </a:extLst>
        </p:spPr>
      </p:pic>
      <p:pic>
        <p:nvPicPr>
          <p:cNvPr id="33793" name="Picture 1">
            <a:extLst>
              <a:ext uri="{FF2B5EF4-FFF2-40B4-BE49-F238E27FC236}">
                <a16:creationId xmlns:a16="http://schemas.microsoft.com/office/drawing/2014/main" id="{05F66434-858B-4DF5-B5E9-F2C1225B4276}"/>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l="19946" r="19946"/>
          <a:stretch>
            <a:fillRect/>
          </a:stretch>
        </p:blipFill>
        <p:spPr bwMode="auto">
          <a:xfrm>
            <a:off x="7891329" y="5672410"/>
            <a:ext cx="996950" cy="9969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a:extLst>
              <a:ext uri="{FF2B5EF4-FFF2-40B4-BE49-F238E27FC236}">
                <a16:creationId xmlns:a16="http://schemas.microsoft.com/office/drawing/2014/main" id="{19345A97-1763-4890-A386-DBEB8ED8096D}"/>
              </a:ext>
            </a:extLst>
          </p:cNvPr>
          <p:cNvSpPr>
            <a:spLocks noChangeArrowheads="1"/>
          </p:cNvSpPr>
          <p:nvPr/>
        </p:nvSpPr>
        <p:spPr bwMode="auto">
          <a:xfrm>
            <a:off x="254243" y="5229200"/>
            <a:ext cx="13681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hangingPunct="0">
              <a:tabLst>
                <a:tab pos="338138" algn="l"/>
              </a:tabLst>
              <a:defRPr>
                <a:solidFill>
                  <a:schemeClr val="tx1"/>
                </a:solidFill>
                <a:latin typeface="Arial" panose="020B0604020202020204" pitchFamily="34" charset="0"/>
              </a:defRPr>
            </a:lvl1pPr>
            <a:lvl2pPr rtl="0" eaLnBrk="0" hangingPunct="0">
              <a:tabLst>
                <a:tab pos="338138" algn="l"/>
              </a:tabLst>
              <a:defRPr>
                <a:solidFill>
                  <a:schemeClr val="tx1"/>
                </a:solidFill>
                <a:latin typeface="Arial" panose="020B0604020202020204" pitchFamily="34" charset="0"/>
              </a:defRPr>
            </a:lvl2pPr>
            <a:lvl3pPr rtl="0" eaLnBrk="0" hangingPunct="0">
              <a:tabLst>
                <a:tab pos="338138" algn="l"/>
              </a:tabLst>
              <a:defRPr>
                <a:solidFill>
                  <a:schemeClr val="tx1"/>
                </a:solidFill>
                <a:latin typeface="Arial" panose="020B0604020202020204" pitchFamily="34" charset="0"/>
              </a:defRPr>
            </a:lvl3pPr>
            <a:lvl4pPr rtl="0" eaLnBrk="0" hangingPunct="0">
              <a:tabLst>
                <a:tab pos="338138" algn="l"/>
              </a:tabLst>
              <a:defRPr>
                <a:solidFill>
                  <a:schemeClr val="tx1"/>
                </a:solidFill>
                <a:latin typeface="Arial" panose="020B0604020202020204" pitchFamily="34" charset="0"/>
              </a:defRPr>
            </a:lvl4pPr>
            <a:lvl5pPr rtl="0" eaLnBrk="0" hangingPunct="0">
              <a:tabLst>
                <a:tab pos="338138" algn="l"/>
              </a:tabLst>
              <a:defRPr>
                <a:solidFill>
                  <a:schemeClr val="tx1"/>
                </a:solidFill>
                <a:latin typeface="Arial" panose="020B0604020202020204" pitchFamily="34" charset="0"/>
              </a:defRPr>
            </a:lvl5pPr>
            <a:lvl6pPr rtl="0" eaLnBrk="0" hangingPunct="0">
              <a:tabLst>
                <a:tab pos="338138" algn="l"/>
              </a:tabLst>
              <a:defRPr>
                <a:solidFill>
                  <a:schemeClr val="tx1"/>
                </a:solidFill>
                <a:latin typeface="Arial" panose="020B0604020202020204" pitchFamily="34" charset="0"/>
              </a:defRPr>
            </a:lvl6pPr>
            <a:lvl7pPr rtl="0" eaLnBrk="0" hangingPunct="0">
              <a:tabLst>
                <a:tab pos="338138" algn="l"/>
              </a:tabLst>
              <a:defRPr>
                <a:solidFill>
                  <a:schemeClr val="tx1"/>
                </a:solidFill>
                <a:latin typeface="Arial" panose="020B0604020202020204" pitchFamily="34" charset="0"/>
              </a:defRPr>
            </a:lvl7pPr>
            <a:lvl8pPr rtl="0" eaLnBrk="0" hangingPunct="0">
              <a:tabLst>
                <a:tab pos="338138" algn="l"/>
              </a:tabLst>
              <a:defRPr>
                <a:solidFill>
                  <a:schemeClr val="tx1"/>
                </a:solidFill>
                <a:latin typeface="Arial" panose="020B0604020202020204" pitchFamily="34" charset="0"/>
              </a:defRPr>
            </a:lvl8pPr>
            <a:lvl9pPr rtl="0" eaLnBrk="0" hangingPunct="0">
              <a:tabLst>
                <a:tab pos="33813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338138" algn="l"/>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Fig. 6 Qualitative results of five fusion methods.</a:t>
            </a:r>
            <a:endParaRPr kumimoji="0" lang="en-US" altLang="zh-CN" sz="16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11406918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标题 33795"/>
          <p:cNvSpPr>
            <a:spLocks noGrp="1"/>
          </p:cNvSpPr>
          <p:nvPr>
            <p:ph type="ctrTitle"/>
          </p:nvPr>
        </p:nvSpPr>
        <p:spPr>
          <a:xfrm>
            <a:off x="2051719" y="188640"/>
            <a:ext cx="6870700" cy="792088"/>
          </a:xfrm>
        </p:spPr>
        <p:txBody>
          <a:bodyPr anchor="ctr"/>
          <a:lstStyle/>
          <a:p>
            <a:pPr>
              <a:lnSpc>
                <a:spcPct val="150000"/>
              </a:lnSpc>
              <a:spcBef>
                <a:spcPts val="1200"/>
              </a:spcBef>
              <a:spcAft>
                <a:spcPts val="1200"/>
              </a:spcAft>
            </a:pPr>
            <a:r>
              <a:rPr lang="en-US" altLang="zh-CN" sz="3600" dirty="0">
                <a:sym typeface="+mn-ea"/>
              </a:rPr>
              <a:t>Experimental results</a:t>
            </a:r>
            <a:br>
              <a:rPr lang="zh-CN" altLang="en-US" sz="3200" dirty="0">
                <a:latin typeface="+mn-lt"/>
                <a:ea typeface="+mn-ea"/>
                <a:sym typeface="+mn-ea"/>
              </a:rPr>
            </a:br>
            <a:r>
              <a:rPr lang="en-US" altLang="zh-CN" sz="2400" i="1" dirty="0">
                <a:latin typeface="+mn-lt"/>
                <a:ea typeface="宋体" panose="02010600030101010101" pitchFamily="2" charset="-122"/>
              </a:rPr>
              <a:t>C. Quantitative Evaluations</a:t>
            </a:r>
            <a:endParaRPr lang="zh-CN" altLang="en-US" sz="2800" kern="1200" baseline="0" dirty="0">
              <a:latin typeface="+mn-lt"/>
              <a:ea typeface="宋体" panose="02010600030101010101" pitchFamily="2" charset="-122"/>
            </a:endParaRPr>
          </a:p>
        </p:txBody>
      </p:sp>
      <p:sp>
        <p:nvSpPr>
          <p:cNvPr id="2" name="Rectangle 1">
            <a:extLst>
              <a:ext uri="{FF2B5EF4-FFF2-40B4-BE49-F238E27FC236}">
                <a16:creationId xmlns:a16="http://schemas.microsoft.com/office/drawing/2014/main" id="{F9F19BA1-793A-416D-862E-E863DD50E089}"/>
              </a:ext>
            </a:extLst>
          </p:cNvPr>
          <p:cNvSpPr>
            <a:spLocks noChangeArrowheads="1"/>
          </p:cNvSpPr>
          <p:nvPr/>
        </p:nvSpPr>
        <p:spPr bwMode="auto">
          <a:xfrm>
            <a:off x="1889956" y="1988840"/>
            <a:ext cx="72362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hangingPunct="0">
              <a:tabLst>
                <a:tab pos="685800" algn="l"/>
              </a:tabLst>
              <a:defRPr>
                <a:solidFill>
                  <a:schemeClr val="tx1"/>
                </a:solidFill>
                <a:latin typeface="Arial" panose="020B0604020202020204" pitchFamily="34" charset="0"/>
              </a:defRPr>
            </a:lvl1pPr>
            <a:lvl2pPr rtl="0" eaLnBrk="0" hangingPunct="0">
              <a:tabLst>
                <a:tab pos="685800" algn="l"/>
              </a:tabLst>
              <a:defRPr>
                <a:solidFill>
                  <a:schemeClr val="tx1"/>
                </a:solidFill>
                <a:latin typeface="Arial" panose="020B0604020202020204" pitchFamily="34" charset="0"/>
              </a:defRPr>
            </a:lvl2pPr>
            <a:lvl3pPr rtl="0" eaLnBrk="0" hangingPunct="0">
              <a:tabLst>
                <a:tab pos="685800" algn="l"/>
              </a:tabLst>
              <a:defRPr>
                <a:solidFill>
                  <a:schemeClr val="tx1"/>
                </a:solidFill>
                <a:latin typeface="Arial" panose="020B0604020202020204" pitchFamily="34" charset="0"/>
              </a:defRPr>
            </a:lvl3pPr>
            <a:lvl4pPr rtl="0" eaLnBrk="0" hangingPunct="0">
              <a:tabLst>
                <a:tab pos="685800" algn="l"/>
              </a:tabLst>
              <a:defRPr>
                <a:solidFill>
                  <a:schemeClr val="tx1"/>
                </a:solidFill>
                <a:latin typeface="Arial" panose="020B0604020202020204" pitchFamily="34" charset="0"/>
              </a:defRPr>
            </a:lvl4pPr>
            <a:lvl5pPr rtl="0" eaLnBrk="0" hangingPunct="0">
              <a:tabLst>
                <a:tab pos="685800" algn="l"/>
              </a:tabLst>
              <a:defRPr>
                <a:solidFill>
                  <a:schemeClr val="tx1"/>
                </a:solidFill>
                <a:latin typeface="Arial" panose="020B0604020202020204" pitchFamily="34" charset="0"/>
              </a:defRPr>
            </a:lvl5pPr>
            <a:lvl6pPr rtl="0" eaLnBrk="0" hangingPunct="0">
              <a:tabLst>
                <a:tab pos="685800" algn="l"/>
              </a:tabLst>
              <a:defRPr>
                <a:solidFill>
                  <a:schemeClr val="tx1"/>
                </a:solidFill>
                <a:latin typeface="Arial" panose="020B0604020202020204" pitchFamily="34" charset="0"/>
              </a:defRPr>
            </a:lvl6pPr>
            <a:lvl7pPr rtl="0" eaLnBrk="0" hangingPunct="0">
              <a:tabLst>
                <a:tab pos="685800" algn="l"/>
              </a:tabLst>
              <a:defRPr>
                <a:solidFill>
                  <a:schemeClr val="tx1"/>
                </a:solidFill>
                <a:latin typeface="Arial" panose="020B0604020202020204" pitchFamily="34" charset="0"/>
              </a:defRPr>
            </a:lvl7pPr>
            <a:lvl8pPr rtl="0" eaLnBrk="0" hangingPunct="0">
              <a:tabLst>
                <a:tab pos="685800" algn="l"/>
              </a:tabLst>
              <a:defRPr>
                <a:solidFill>
                  <a:schemeClr val="tx1"/>
                </a:solidFill>
                <a:latin typeface="Arial" panose="020B0604020202020204" pitchFamily="34" charset="0"/>
              </a:defRPr>
            </a:lvl8pPr>
            <a:lvl9pPr rtl="0" eaLnBrk="0" hangingPunct="0">
              <a:tabLst>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US" altLang="zh-CN" b="0" i="0" u="none" strike="noStrike" cap="none" normalizeH="0" baseline="0" dirty="0">
                <a:ln>
                  <a:noFill/>
                </a:ln>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Table 1 Mean values of Assessment Results on PET and MRI Image Fusion. Bold black indicates the best.</a:t>
            </a:r>
            <a:endParaRPr kumimoji="0" lang="en-US" altLang="zh-CN" b="0" i="0" u="none" strike="noStrike" cap="none" normalizeH="0" baseline="0" dirty="0">
              <a:ln>
                <a:noFill/>
              </a:ln>
              <a:solidFill>
                <a:schemeClr val="tx1"/>
              </a:solidFill>
              <a:effectLst/>
            </a:endParaRPr>
          </a:p>
        </p:txBody>
      </p:sp>
      <p:graphicFrame>
        <p:nvGraphicFramePr>
          <p:cNvPr id="4" name="表格 3">
            <a:extLst>
              <a:ext uri="{FF2B5EF4-FFF2-40B4-BE49-F238E27FC236}">
                <a16:creationId xmlns:a16="http://schemas.microsoft.com/office/drawing/2014/main" id="{422C3E50-374E-46CA-A68F-EDE67C17B2A9}"/>
              </a:ext>
            </a:extLst>
          </p:cNvPr>
          <p:cNvGraphicFramePr/>
          <p:nvPr>
            <p:extLst>
              <p:ext uri="{D42A27DB-BD31-4B8C-83A1-F6EECF244321}">
                <p14:modId xmlns:p14="http://schemas.microsoft.com/office/powerpoint/2010/main" val="814355054"/>
              </p:ext>
            </p:extLst>
          </p:nvPr>
        </p:nvGraphicFramePr>
        <p:xfrm>
          <a:off x="1886669" y="3140968"/>
          <a:ext cx="7200800" cy="2261382"/>
        </p:xfrm>
        <a:graphic>
          <a:graphicData uri="http://schemas.openxmlformats.org/drawingml/2006/table">
            <a:tbl>
              <a:tblPr>
                <a:tableStyleId>{5C22544A-7EE6-4342-B048-85BDC9FD1C3A}</a:tableStyleId>
              </a:tblPr>
              <a:tblGrid>
                <a:gridCol w="1440160">
                  <a:extLst>
                    <a:ext uri="{9D8B030D-6E8A-4147-A177-3AD203B41FA5}">
                      <a16:colId xmlns:a16="http://schemas.microsoft.com/office/drawing/2014/main" val="3963236075"/>
                    </a:ext>
                  </a:extLst>
                </a:gridCol>
                <a:gridCol w="1440160">
                  <a:extLst>
                    <a:ext uri="{9D8B030D-6E8A-4147-A177-3AD203B41FA5}">
                      <a16:colId xmlns:a16="http://schemas.microsoft.com/office/drawing/2014/main" val="1737977552"/>
                    </a:ext>
                  </a:extLst>
                </a:gridCol>
                <a:gridCol w="1440160">
                  <a:extLst>
                    <a:ext uri="{9D8B030D-6E8A-4147-A177-3AD203B41FA5}">
                      <a16:colId xmlns:a16="http://schemas.microsoft.com/office/drawing/2014/main" val="1275601314"/>
                    </a:ext>
                  </a:extLst>
                </a:gridCol>
                <a:gridCol w="1440160">
                  <a:extLst>
                    <a:ext uri="{9D8B030D-6E8A-4147-A177-3AD203B41FA5}">
                      <a16:colId xmlns:a16="http://schemas.microsoft.com/office/drawing/2014/main" val="3499601599"/>
                    </a:ext>
                  </a:extLst>
                </a:gridCol>
                <a:gridCol w="1440160">
                  <a:extLst>
                    <a:ext uri="{9D8B030D-6E8A-4147-A177-3AD203B41FA5}">
                      <a16:colId xmlns:a16="http://schemas.microsoft.com/office/drawing/2014/main" val="397204256"/>
                    </a:ext>
                  </a:extLst>
                </a:gridCol>
              </a:tblGrid>
              <a:tr h="417632">
                <a:tc>
                  <a:txBody>
                    <a:bodyPr/>
                    <a:lstStyle/>
                    <a:p>
                      <a:pPr algn="ctr" fontAlgn="ctr">
                        <a:spcBef>
                          <a:spcPts val="0"/>
                        </a:spcBef>
                        <a:spcAft>
                          <a:spcPts val="0"/>
                        </a:spcAft>
                      </a:pPr>
                      <a:r>
                        <a:rPr lang="en-US" sz="2400" u="none" strike="noStrike" dirty="0">
                          <a:effectLst/>
                        </a:rPr>
                        <a:t> </a:t>
                      </a:r>
                      <a:endParaRPr lang="en-US" altLang="zh-CN" sz="2400" b="0" i="0" u="none" strike="noStrike" dirty="0">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dirty="0">
                          <a:effectLst/>
                        </a:rPr>
                        <a:t>EN</a:t>
                      </a:r>
                      <a:endParaRPr lang="en-US" altLang="zh-CN" sz="2400" b="0" i="0" u="none" strike="noStrike" dirty="0">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a:effectLst/>
                        </a:rPr>
                        <a:t>Q</a:t>
                      </a:r>
                      <a:r>
                        <a:rPr lang="en-US" sz="2400" u="none" strike="noStrike" baseline="-25000">
                          <a:effectLst/>
                        </a:rPr>
                        <a:t>abf</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a:effectLst/>
                        </a:rPr>
                        <a:t>FMI_pixel</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a:effectLst/>
                        </a:rPr>
                        <a:t>FMI_dct</a:t>
                      </a:r>
                      <a:endParaRPr lang="en-US" altLang="zh-CN" sz="2400" b="0" i="0" u="none" strike="noStrike">
                        <a:effectLst/>
                        <a:latin typeface="Arial" panose="020B0604020202020204" pitchFamily="34" charset="0"/>
                      </a:endParaRPr>
                    </a:p>
                  </a:txBody>
                  <a:tcPr marL="64585" marR="64585" marT="2990" marB="0" anchor="ctr"/>
                </a:tc>
                <a:extLst>
                  <a:ext uri="{0D108BD9-81ED-4DB2-BD59-A6C34878D82A}">
                    <a16:rowId xmlns:a16="http://schemas.microsoft.com/office/drawing/2014/main" val="2435320864"/>
                  </a:ext>
                </a:extLst>
              </a:tr>
              <a:tr h="278823">
                <a:tc>
                  <a:txBody>
                    <a:bodyPr/>
                    <a:lstStyle/>
                    <a:p>
                      <a:pPr algn="ctr" fontAlgn="ctr">
                        <a:spcBef>
                          <a:spcPts val="0"/>
                        </a:spcBef>
                        <a:spcAft>
                          <a:spcPts val="0"/>
                        </a:spcAft>
                      </a:pPr>
                      <a:r>
                        <a:rPr lang="en-US" sz="2400" u="none" strike="noStrike">
                          <a:effectLst/>
                        </a:rPr>
                        <a:t>GTF</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dirty="0">
                          <a:effectLst/>
                        </a:rPr>
                        <a:t>4.2897</a:t>
                      </a:r>
                      <a:endParaRPr lang="en-US" altLang="zh-CN" sz="2400" b="0" i="0" u="none" strike="noStrike" dirty="0">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a:effectLst/>
                        </a:rPr>
                        <a:t>0.5562</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a:effectLst/>
                        </a:rPr>
                        <a:t>0.8453</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dirty="0">
                          <a:effectLst/>
                        </a:rPr>
                        <a:t>0.3256</a:t>
                      </a:r>
                      <a:endParaRPr lang="en-US" altLang="zh-CN" sz="2400" b="0" i="0" u="none" strike="noStrike" dirty="0">
                        <a:effectLst/>
                        <a:latin typeface="Arial" panose="020B0604020202020204" pitchFamily="34" charset="0"/>
                      </a:endParaRPr>
                    </a:p>
                  </a:txBody>
                  <a:tcPr marL="64585" marR="64585" marT="2990" marB="0" anchor="ctr"/>
                </a:tc>
                <a:extLst>
                  <a:ext uri="{0D108BD9-81ED-4DB2-BD59-A6C34878D82A}">
                    <a16:rowId xmlns:a16="http://schemas.microsoft.com/office/drawing/2014/main" val="2639473517"/>
                  </a:ext>
                </a:extLst>
              </a:tr>
              <a:tr h="278823">
                <a:tc>
                  <a:txBody>
                    <a:bodyPr/>
                    <a:lstStyle/>
                    <a:p>
                      <a:pPr algn="ctr" fontAlgn="ctr">
                        <a:spcBef>
                          <a:spcPts val="0"/>
                        </a:spcBef>
                        <a:spcAft>
                          <a:spcPts val="0"/>
                        </a:spcAft>
                      </a:pPr>
                      <a:r>
                        <a:rPr lang="en-US" sz="2400" u="none" strike="noStrike">
                          <a:effectLst/>
                        </a:rPr>
                        <a:t>MSVD</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dirty="0">
                          <a:effectLst/>
                        </a:rPr>
                        <a:t>4.8821</a:t>
                      </a:r>
                      <a:endParaRPr lang="en-US" altLang="zh-CN" sz="2400" b="0" i="0" u="none" strike="noStrike" dirty="0">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dirty="0">
                          <a:effectLst/>
                        </a:rPr>
                        <a:t>0.4776</a:t>
                      </a:r>
                      <a:endParaRPr lang="en-US" altLang="zh-CN" sz="2400" b="0" i="0" u="none" strike="noStrike" dirty="0">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a:effectLst/>
                        </a:rPr>
                        <a:t>0.8578</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dirty="0">
                          <a:effectLst/>
                        </a:rPr>
                        <a:t>0.2841</a:t>
                      </a:r>
                      <a:endParaRPr lang="en-US" altLang="zh-CN" sz="2400" b="0" i="0" u="none" strike="noStrike" dirty="0">
                        <a:effectLst/>
                        <a:latin typeface="Arial" panose="020B0604020202020204" pitchFamily="34" charset="0"/>
                      </a:endParaRPr>
                    </a:p>
                  </a:txBody>
                  <a:tcPr marL="64585" marR="64585" marT="2990" marB="0" anchor="ctr"/>
                </a:tc>
                <a:extLst>
                  <a:ext uri="{0D108BD9-81ED-4DB2-BD59-A6C34878D82A}">
                    <a16:rowId xmlns:a16="http://schemas.microsoft.com/office/drawing/2014/main" val="460378060"/>
                  </a:ext>
                </a:extLst>
              </a:tr>
              <a:tr h="278823">
                <a:tc>
                  <a:txBody>
                    <a:bodyPr/>
                    <a:lstStyle/>
                    <a:p>
                      <a:pPr algn="ctr" fontAlgn="ctr">
                        <a:spcBef>
                          <a:spcPts val="0"/>
                        </a:spcBef>
                        <a:spcAft>
                          <a:spcPts val="0"/>
                        </a:spcAft>
                      </a:pPr>
                      <a:r>
                        <a:rPr lang="en-US" sz="2400" u="none" strike="noStrike">
                          <a:effectLst/>
                        </a:rPr>
                        <a:t>IFCNN</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a:effectLst/>
                        </a:rPr>
                        <a:t>4.8187</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dirty="0">
                          <a:effectLst/>
                        </a:rPr>
                        <a:t>0.6663</a:t>
                      </a:r>
                      <a:endParaRPr lang="en-US" altLang="zh-CN" sz="2400" b="0" i="0" u="none" strike="noStrike" dirty="0">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a:effectLst/>
                        </a:rPr>
                        <a:t>0.8613</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a:effectLst/>
                        </a:rPr>
                        <a:t>0.3746</a:t>
                      </a:r>
                      <a:endParaRPr lang="en-US" altLang="zh-CN" sz="2400" b="0" i="0" u="none" strike="noStrike">
                        <a:effectLst/>
                        <a:latin typeface="Arial" panose="020B0604020202020204" pitchFamily="34" charset="0"/>
                      </a:endParaRPr>
                    </a:p>
                  </a:txBody>
                  <a:tcPr marL="64585" marR="64585" marT="2990" marB="0" anchor="ctr"/>
                </a:tc>
                <a:extLst>
                  <a:ext uri="{0D108BD9-81ED-4DB2-BD59-A6C34878D82A}">
                    <a16:rowId xmlns:a16="http://schemas.microsoft.com/office/drawing/2014/main" val="384830839"/>
                  </a:ext>
                </a:extLst>
              </a:tr>
              <a:tr h="278823">
                <a:tc>
                  <a:txBody>
                    <a:bodyPr/>
                    <a:lstStyle/>
                    <a:p>
                      <a:pPr algn="ctr" fontAlgn="ctr">
                        <a:spcBef>
                          <a:spcPts val="0"/>
                        </a:spcBef>
                        <a:spcAft>
                          <a:spcPts val="0"/>
                        </a:spcAft>
                      </a:pPr>
                      <a:r>
                        <a:rPr lang="en-US" sz="2400" u="none" strike="noStrike">
                          <a:effectLst/>
                        </a:rPr>
                        <a:t>TFNet</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a:effectLst/>
                        </a:rPr>
                        <a:t>5.4555</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dirty="0">
                          <a:effectLst/>
                        </a:rPr>
                        <a:t>0.3457</a:t>
                      </a:r>
                      <a:endParaRPr lang="en-US" altLang="zh-CN" sz="2400" b="0" i="0" u="none" strike="noStrike" dirty="0">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dirty="0">
                          <a:effectLst/>
                        </a:rPr>
                        <a:t>0.8404</a:t>
                      </a:r>
                      <a:endParaRPr lang="en-US" altLang="zh-CN" sz="2400" b="0" i="0" u="none" strike="noStrike" dirty="0">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u="none" strike="noStrike">
                          <a:effectLst/>
                        </a:rPr>
                        <a:t>0.2353</a:t>
                      </a:r>
                      <a:endParaRPr lang="en-US" altLang="zh-CN" sz="2400" b="0" i="0" u="none" strike="noStrike">
                        <a:effectLst/>
                        <a:latin typeface="Arial" panose="020B0604020202020204" pitchFamily="34" charset="0"/>
                      </a:endParaRPr>
                    </a:p>
                  </a:txBody>
                  <a:tcPr marL="64585" marR="64585" marT="2990" marB="0" anchor="ctr"/>
                </a:tc>
                <a:extLst>
                  <a:ext uri="{0D108BD9-81ED-4DB2-BD59-A6C34878D82A}">
                    <a16:rowId xmlns:a16="http://schemas.microsoft.com/office/drawing/2014/main" val="1693564592"/>
                  </a:ext>
                </a:extLst>
              </a:tr>
              <a:tr h="278823">
                <a:tc>
                  <a:txBody>
                    <a:bodyPr/>
                    <a:lstStyle/>
                    <a:p>
                      <a:pPr algn="ctr" fontAlgn="ctr">
                        <a:spcBef>
                          <a:spcPts val="0"/>
                        </a:spcBef>
                        <a:spcAft>
                          <a:spcPts val="0"/>
                        </a:spcAft>
                      </a:pPr>
                      <a:r>
                        <a:rPr lang="en-US" sz="2400" u="none" strike="noStrike">
                          <a:effectLst/>
                        </a:rPr>
                        <a:t>Ours</a:t>
                      </a:r>
                      <a:endParaRPr lang="en-US" altLang="zh-CN" sz="2400" b="0" i="0" u="none" strike="noStrike">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b="1" u="none" strike="noStrike" dirty="0">
                          <a:effectLst/>
                        </a:rPr>
                        <a:t>5.5289</a:t>
                      </a:r>
                      <a:endParaRPr lang="en-US" altLang="zh-CN" sz="2400" b="1" i="0" u="none" strike="noStrike" dirty="0">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b="1" u="none" strike="noStrike" dirty="0">
                          <a:effectLst/>
                        </a:rPr>
                        <a:t>0.7111</a:t>
                      </a:r>
                      <a:endParaRPr lang="en-US" altLang="zh-CN" sz="2400" b="1" i="0" u="none" strike="noStrike" dirty="0">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b="1" u="none" strike="noStrike" dirty="0">
                          <a:effectLst/>
                        </a:rPr>
                        <a:t>0.8770</a:t>
                      </a:r>
                      <a:endParaRPr lang="en-US" altLang="zh-CN" sz="2400" b="1" i="0" u="none" strike="noStrike" dirty="0">
                        <a:effectLst/>
                        <a:latin typeface="Arial" panose="020B0604020202020204" pitchFamily="34" charset="0"/>
                      </a:endParaRPr>
                    </a:p>
                  </a:txBody>
                  <a:tcPr marL="64585" marR="64585" marT="2990" marB="0" anchor="ctr"/>
                </a:tc>
                <a:tc>
                  <a:txBody>
                    <a:bodyPr/>
                    <a:lstStyle/>
                    <a:p>
                      <a:pPr algn="ctr" fontAlgn="ctr">
                        <a:spcBef>
                          <a:spcPts val="0"/>
                        </a:spcBef>
                        <a:spcAft>
                          <a:spcPts val="0"/>
                        </a:spcAft>
                      </a:pPr>
                      <a:r>
                        <a:rPr lang="en-US" sz="2400" b="1" u="none" strike="noStrike" dirty="0">
                          <a:effectLst/>
                        </a:rPr>
                        <a:t>0.3933</a:t>
                      </a:r>
                      <a:endParaRPr lang="en-US" altLang="zh-CN" sz="2400" b="1" i="0" u="none" strike="noStrike" dirty="0">
                        <a:effectLst/>
                        <a:latin typeface="Arial" panose="020B0604020202020204" pitchFamily="34" charset="0"/>
                      </a:endParaRPr>
                    </a:p>
                  </a:txBody>
                  <a:tcPr marL="64585" marR="64585" marT="2990" marB="0" anchor="ctr"/>
                </a:tc>
                <a:extLst>
                  <a:ext uri="{0D108BD9-81ED-4DB2-BD59-A6C34878D82A}">
                    <a16:rowId xmlns:a16="http://schemas.microsoft.com/office/drawing/2014/main" val="1153301381"/>
                  </a:ext>
                </a:extLst>
              </a:tr>
            </a:tbl>
          </a:graphicData>
        </a:graphic>
      </p:graphicFrame>
    </p:spTree>
    <p:extLst>
      <p:ext uri="{BB962C8B-B14F-4D97-AF65-F5344CB8AC3E}">
        <p14:creationId xmlns:p14="http://schemas.microsoft.com/office/powerpoint/2010/main" val="363512995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标题 33795"/>
          <p:cNvSpPr>
            <a:spLocks noGrp="1"/>
          </p:cNvSpPr>
          <p:nvPr>
            <p:ph type="ctrTitle"/>
          </p:nvPr>
        </p:nvSpPr>
        <p:spPr>
          <a:xfrm>
            <a:off x="2051719" y="188640"/>
            <a:ext cx="6870700" cy="792088"/>
          </a:xfrm>
        </p:spPr>
        <p:txBody>
          <a:bodyPr anchor="ctr"/>
          <a:lstStyle/>
          <a:p>
            <a:pPr>
              <a:lnSpc>
                <a:spcPct val="150000"/>
              </a:lnSpc>
              <a:spcBef>
                <a:spcPts val="1200"/>
              </a:spcBef>
              <a:spcAft>
                <a:spcPts val="1200"/>
              </a:spcAft>
            </a:pPr>
            <a:r>
              <a:rPr lang="en-US" altLang="zh-CN" sz="3600" dirty="0">
                <a:sym typeface="+mn-ea"/>
              </a:rPr>
              <a:t>Experimental results</a:t>
            </a:r>
            <a:br>
              <a:rPr lang="zh-CN" altLang="en-US" sz="3200" dirty="0">
                <a:latin typeface="+mn-lt"/>
                <a:ea typeface="+mn-ea"/>
                <a:sym typeface="+mn-ea"/>
              </a:rPr>
            </a:br>
            <a:r>
              <a:rPr lang="en-US" altLang="zh-CN" sz="2400" i="1" dirty="0">
                <a:latin typeface="+mn-lt"/>
                <a:ea typeface="宋体" panose="02010600030101010101" pitchFamily="2" charset="-122"/>
              </a:rPr>
              <a:t>D. Ablation study</a:t>
            </a:r>
            <a:endParaRPr lang="zh-CN" altLang="en-US" sz="2800" kern="1200" baseline="0" dirty="0">
              <a:latin typeface="+mn-lt"/>
              <a:ea typeface="宋体" panose="02010600030101010101" pitchFamily="2" charset="-122"/>
            </a:endParaRPr>
          </a:p>
        </p:txBody>
      </p:sp>
      <p:pic>
        <p:nvPicPr>
          <p:cNvPr id="35848" name="Picture 8">
            <a:extLst>
              <a:ext uri="{FF2B5EF4-FFF2-40B4-BE49-F238E27FC236}">
                <a16:creationId xmlns:a16="http://schemas.microsoft.com/office/drawing/2014/main" id="{528BBC6C-5F02-4E72-8CE3-43E8201BD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288" y="1704379"/>
            <a:ext cx="10692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a:extLst>
              <a:ext uri="{FF2B5EF4-FFF2-40B4-BE49-F238E27FC236}">
                <a16:creationId xmlns:a16="http://schemas.microsoft.com/office/drawing/2014/main" id="{C289990E-84E9-4B51-8885-2AF9811B3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701363"/>
            <a:ext cx="10692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a:extLst>
              <a:ext uri="{FF2B5EF4-FFF2-40B4-BE49-F238E27FC236}">
                <a16:creationId xmlns:a16="http://schemas.microsoft.com/office/drawing/2014/main" id="{DD517E6F-63B5-410A-9159-3B609CCF7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600" y="1701363"/>
            <a:ext cx="10692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a:extLst>
              <a:ext uri="{FF2B5EF4-FFF2-40B4-BE49-F238E27FC236}">
                <a16:creationId xmlns:a16="http://schemas.microsoft.com/office/drawing/2014/main" id="{F991EE57-8B48-4D12-9309-292E53565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256" y="1701363"/>
            <a:ext cx="10692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a:extLst>
              <a:ext uri="{FF2B5EF4-FFF2-40B4-BE49-F238E27FC236}">
                <a16:creationId xmlns:a16="http://schemas.microsoft.com/office/drawing/2014/main" id="{5A170A3E-A536-40A1-8356-263CC714EF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742" y="2894400"/>
            <a:ext cx="10692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a:extLst>
              <a:ext uri="{FF2B5EF4-FFF2-40B4-BE49-F238E27FC236}">
                <a16:creationId xmlns:a16="http://schemas.microsoft.com/office/drawing/2014/main" id="{EA57D7D4-F3FB-4612-AC47-BF9E716AFC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4" y="2888461"/>
            <a:ext cx="10692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a:extLst>
              <a:ext uri="{FF2B5EF4-FFF2-40B4-BE49-F238E27FC236}">
                <a16:creationId xmlns:a16="http://schemas.microsoft.com/office/drawing/2014/main" id="{0274E1E2-12C7-4DC4-990A-0D23AD5869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0155" y="2903471"/>
            <a:ext cx="10692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5841" name="Picture 1">
            <a:extLst>
              <a:ext uri="{FF2B5EF4-FFF2-40B4-BE49-F238E27FC236}">
                <a16:creationId xmlns:a16="http://schemas.microsoft.com/office/drawing/2014/main" id="{7C006250-CCC1-4E9C-BF81-FED3301C5F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1810" y="2882646"/>
            <a:ext cx="10692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6872" name="Picture 8">
            <a:extLst>
              <a:ext uri="{FF2B5EF4-FFF2-40B4-BE49-F238E27FC236}">
                <a16:creationId xmlns:a16="http://schemas.microsoft.com/office/drawing/2014/main" id="{9F1CE145-AFFC-461D-9AD8-F0C2FECEE3C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8389" r="28470"/>
          <a:stretch>
            <a:fillRect/>
          </a:stretch>
        </p:blipFill>
        <p:spPr bwMode="auto">
          <a:xfrm>
            <a:off x="2298288" y="4084421"/>
            <a:ext cx="1077928"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a:extLst>
              <a:ext uri="{FF2B5EF4-FFF2-40B4-BE49-F238E27FC236}">
                <a16:creationId xmlns:a16="http://schemas.microsoft.com/office/drawing/2014/main" id="{377A6E6D-6472-453D-AC73-C02314026B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26888" r="25139"/>
          <a:stretch>
            <a:fillRect/>
          </a:stretch>
        </p:blipFill>
        <p:spPr bwMode="auto">
          <a:xfrm>
            <a:off x="4067944" y="4084421"/>
            <a:ext cx="10692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a:extLst>
              <a:ext uri="{FF2B5EF4-FFF2-40B4-BE49-F238E27FC236}">
                <a16:creationId xmlns:a16="http://schemas.microsoft.com/office/drawing/2014/main" id="{578D2E73-10DD-444C-998A-34652401AC3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21576" r="21657"/>
          <a:stretch>
            <a:fillRect/>
          </a:stretch>
        </p:blipFill>
        <p:spPr bwMode="auto">
          <a:xfrm>
            <a:off x="5826113" y="4089179"/>
            <a:ext cx="1086728"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a:extLst>
              <a:ext uri="{FF2B5EF4-FFF2-40B4-BE49-F238E27FC236}">
                <a16:creationId xmlns:a16="http://schemas.microsoft.com/office/drawing/2014/main" id="{CCF0FB59-1614-4D26-A685-374872EA98C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20995" r="21086"/>
          <a:stretch>
            <a:fillRect/>
          </a:stretch>
        </p:blipFill>
        <p:spPr bwMode="auto">
          <a:xfrm>
            <a:off x="7601810" y="4084421"/>
            <a:ext cx="10692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a:extLst>
              <a:ext uri="{FF2B5EF4-FFF2-40B4-BE49-F238E27FC236}">
                <a16:creationId xmlns:a16="http://schemas.microsoft.com/office/drawing/2014/main" id="{4BF11798-7069-4563-8453-2469BEAACD6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l="29355" r="28310"/>
          <a:stretch>
            <a:fillRect/>
          </a:stretch>
        </p:blipFill>
        <p:spPr bwMode="auto">
          <a:xfrm>
            <a:off x="2311380" y="5274442"/>
            <a:ext cx="1064836"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a:extLst>
              <a:ext uri="{FF2B5EF4-FFF2-40B4-BE49-F238E27FC236}">
                <a16:creationId xmlns:a16="http://schemas.microsoft.com/office/drawing/2014/main" id="{8247170F-605A-42B6-B268-B472B8D2DBE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25673" r="25742"/>
          <a:stretch>
            <a:fillRect/>
          </a:stretch>
        </p:blipFill>
        <p:spPr bwMode="auto">
          <a:xfrm>
            <a:off x="4072273" y="5274442"/>
            <a:ext cx="1064871"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a:extLst>
              <a:ext uri="{FF2B5EF4-FFF2-40B4-BE49-F238E27FC236}">
                <a16:creationId xmlns:a16="http://schemas.microsoft.com/office/drawing/2014/main" id="{484AA193-1931-4051-9F74-40A7D37D825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l="20918" r="20935"/>
          <a:stretch>
            <a:fillRect/>
          </a:stretch>
        </p:blipFill>
        <p:spPr bwMode="auto">
          <a:xfrm>
            <a:off x="5839688" y="5274442"/>
            <a:ext cx="1069200" cy="1069200"/>
          </a:xfrm>
          <a:prstGeom prst="rect">
            <a:avLst/>
          </a:prstGeom>
          <a:noFill/>
          <a:extLst>
            <a:ext uri="{909E8E84-426E-40DD-AFC4-6F175D3DCCD1}">
              <a14:hiddenFill xmlns:a14="http://schemas.microsoft.com/office/drawing/2010/main">
                <a:solidFill>
                  <a:srgbClr val="FFFFFF"/>
                </a:solidFill>
              </a14:hiddenFill>
            </a:ext>
          </a:extLst>
        </p:spPr>
      </p:pic>
      <p:pic>
        <p:nvPicPr>
          <p:cNvPr id="36865" name="Picture 1">
            <a:extLst>
              <a:ext uri="{FF2B5EF4-FFF2-40B4-BE49-F238E27FC236}">
                <a16:creationId xmlns:a16="http://schemas.microsoft.com/office/drawing/2014/main" id="{026429CC-256C-4577-9FCB-8B55FDA0456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l="20320" r="20091"/>
          <a:stretch>
            <a:fillRect/>
          </a:stretch>
        </p:blipFill>
        <p:spPr bwMode="auto">
          <a:xfrm>
            <a:off x="7604339" y="5274442"/>
            <a:ext cx="1077893" cy="1069200"/>
          </a:xfrm>
          <a:prstGeom prst="rect">
            <a:avLst/>
          </a:prstGeom>
          <a:noFill/>
          <a:extLst>
            <a:ext uri="{909E8E84-426E-40DD-AFC4-6F175D3DCCD1}">
              <a14:hiddenFill xmlns:a14="http://schemas.microsoft.com/office/drawing/2010/main">
                <a:solidFill>
                  <a:srgbClr val="FFFFFF"/>
                </a:solidFill>
              </a14:hiddenFill>
            </a:ext>
          </a:extLst>
        </p:spPr>
      </p:pic>
      <p:sp>
        <p:nvSpPr>
          <p:cNvPr id="28" name="文本框 27">
            <a:extLst>
              <a:ext uri="{FF2B5EF4-FFF2-40B4-BE49-F238E27FC236}">
                <a16:creationId xmlns:a16="http://schemas.microsoft.com/office/drawing/2014/main" id="{B6B7EF25-7473-49D5-A05F-DFD8C7E3D527}"/>
              </a:ext>
            </a:extLst>
          </p:cNvPr>
          <p:cNvSpPr txBox="1"/>
          <p:nvPr/>
        </p:nvSpPr>
        <p:spPr>
          <a:xfrm>
            <a:off x="-8771" y="5266424"/>
            <a:ext cx="1916475" cy="1077218"/>
          </a:xfrm>
          <a:prstGeom prst="rect">
            <a:avLst/>
          </a:prstGeom>
          <a:noFill/>
        </p:spPr>
        <p:txBody>
          <a:bodyPr wrap="square">
            <a:spAutoFit/>
          </a:bodyPr>
          <a:lstStyle/>
          <a:p>
            <a:r>
              <a:rPr lang="en-US" altLang="zh-CN" sz="1600" b="1" dirty="0">
                <a:effectLst/>
                <a:latin typeface="Times New Roman" panose="02020603050405020304" pitchFamily="18" charset="0"/>
                <a:ea typeface="MS Mincho" panose="02020609040205080304" pitchFamily="49" charset="-128"/>
              </a:rPr>
              <a:t>Fig. 7 Effectiveness of self-attention mechanism in our fusion model.</a:t>
            </a:r>
            <a:endParaRPr lang="zh-CN" altLang="en-US" sz="1600" b="1" dirty="0"/>
          </a:p>
        </p:txBody>
      </p:sp>
    </p:spTree>
    <p:extLst>
      <p:ext uri="{BB962C8B-B14F-4D97-AF65-F5344CB8AC3E}">
        <p14:creationId xmlns:p14="http://schemas.microsoft.com/office/powerpoint/2010/main" val="198405049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文本占位符 39938"/>
          <p:cNvSpPr>
            <a:spLocks noGrp="1"/>
          </p:cNvSpPr>
          <p:nvPr>
            <p:ph type="body" idx="1"/>
          </p:nvPr>
        </p:nvSpPr>
        <p:spPr>
          <a:xfrm>
            <a:off x="1219200" y="908720"/>
            <a:ext cx="7772400" cy="5400600"/>
          </a:xfrm>
        </p:spPr>
        <p:txBody>
          <a:bodyPr/>
          <a:lstStyle/>
          <a:p>
            <a:pPr marL="0" indent="457200">
              <a:buNone/>
            </a:pPr>
            <a:r>
              <a:rPr lang="en-US" altLang="zh-CN" sz="2400" dirty="0"/>
              <a:t>We propose a novel fusion framework, named </a:t>
            </a:r>
            <a:r>
              <a:rPr lang="en-US" altLang="zh-CN" sz="2400" dirty="0" err="1"/>
              <a:t>CSpA</a:t>
            </a:r>
            <a:r>
              <a:rPr lang="en-US" altLang="zh-CN" sz="2400" dirty="0"/>
              <a:t>-DN, based on a densely connected network with channel and spatial attention for PET and MR images. Our algorithm is an end-to-end model with the encoder-decoder architecture. </a:t>
            </a:r>
          </a:p>
          <a:p>
            <a:pPr marL="0" indent="457200">
              <a:buNone/>
            </a:pPr>
            <a:r>
              <a:rPr lang="en-US" altLang="zh-CN" sz="2400" dirty="0"/>
              <a:t>Experimental results on twenty pairs of test images demonstrate the better performance of our proposed </a:t>
            </a:r>
            <a:r>
              <a:rPr lang="en-US" altLang="zh-CN" sz="2400" dirty="0" err="1"/>
              <a:t>CSpA</a:t>
            </a:r>
            <a:r>
              <a:rPr lang="en-US" altLang="zh-CN" sz="2400" dirty="0"/>
              <a:t>-DN fusion model compared with other four fusion approaches, according to both qualitative assessments and quantitative evaluations by using four objective metrics.</a:t>
            </a:r>
          </a:p>
          <a:p>
            <a:pPr marL="0" indent="457200">
              <a:buNone/>
            </a:pPr>
            <a:r>
              <a:rPr lang="en-US" altLang="zh-CN" sz="2400" dirty="0"/>
              <a:t>In addition, the ablation experiments illustrate that the self-attention mechanism in our fusion model can effectively preserve more structural information from the source images. </a:t>
            </a:r>
            <a:endParaRPr lang="zh-CN" altLang="en-US" sz="2400" dirty="0"/>
          </a:p>
        </p:txBody>
      </p:sp>
      <p:sp>
        <p:nvSpPr>
          <p:cNvPr id="7" name="标题 33795">
            <a:extLst>
              <a:ext uri="{FF2B5EF4-FFF2-40B4-BE49-F238E27FC236}">
                <a16:creationId xmlns:a16="http://schemas.microsoft.com/office/drawing/2014/main" id="{83B810F5-F863-4117-B081-3495028F6529}"/>
              </a:ext>
            </a:extLst>
          </p:cNvPr>
          <p:cNvSpPr txBox="1">
            <a:spLocks/>
          </p:cNvSpPr>
          <p:nvPr/>
        </p:nvSpPr>
        <p:spPr>
          <a:xfrm>
            <a:off x="1403648" y="44624"/>
            <a:ext cx="6870700" cy="720080"/>
          </a:xfrm>
          <a:prstGeom prst="rect">
            <a:avLst/>
          </a:prstGeom>
          <a:noFill/>
          <a:ln w="12700">
            <a:noFill/>
          </a:ln>
        </p:spPr>
        <p:txBody>
          <a:bodyPr anchor="ctr"/>
          <a:lstStyle>
            <a:lvl1pPr marL="0" lvl="0" indent="0" algn="l" defTabSz="914400" eaLnBrk="1" fontAlgn="base" latinLnBrk="0" hangingPunct="1">
              <a:lnSpc>
                <a:spcPct val="100000"/>
              </a:lnSpc>
              <a:spcBef>
                <a:spcPct val="0"/>
              </a:spcBef>
              <a:spcAft>
                <a:spcPct val="0"/>
              </a:spcAft>
              <a:buNone/>
              <a:defRPr sz="4400" b="1" i="0" u="none" kern="1200" baseline="0">
                <a:solidFill>
                  <a:srgbClr val="003366"/>
                </a:solidFill>
                <a:latin typeface="+mj-lt"/>
                <a:ea typeface="+mj-ea"/>
                <a:cs typeface="+mj-cs"/>
              </a:defRPr>
            </a:lvl1pPr>
          </a:lstStyle>
          <a:p>
            <a:pPr>
              <a:lnSpc>
                <a:spcPct val="150000"/>
              </a:lnSpc>
              <a:spcBef>
                <a:spcPts val="1200"/>
              </a:spcBef>
              <a:spcAft>
                <a:spcPts val="1200"/>
              </a:spcAft>
            </a:pPr>
            <a:r>
              <a:rPr lang="en-US" altLang="zh-CN" sz="3600" dirty="0">
                <a:sym typeface="+mn-ea"/>
              </a:rPr>
              <a:t>Conclusion</a:t>
            </a:r>
            <a:endParaRPr lang="zh-CN" altLang="en-US" sz="2800" dirty="0">
              <a:latin typeface="+mn-lt"/>
              <a:ea typeface="宋体" panose="02010600030101010101" pitchFamily="2" charset="-122"/>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57345"/>
          <p:cNvSpPr>
            <a:spLocks noGrp="1"/>
          </p:cNvSpPr>
          <p:nvPr>
            <p:ph type="title"/>
          </p:nvPr>
        </p:nvSpPr>
        <p:spPr>
          <a:xfrm>
            <a:off x="2987675" y="304800"/>
            <a:ext cx="6003925" cy="1206500"/>
          </a:xfrm>
        </p:spPr>
        <p:txBody>
          <a:bodyPr anchor="ctr"/>
          <a:lstStyle/>
          <a:p>
            <a:pPr algn="r">
              <a:buClrTx/>
            </a:pPr>
            <a:r>
              <a:rPr lang="zh-CN" altLang="en-US" sz="4000" dirty="0"/>
              <a:t> </a:t>
            </a:r>
          </a:p>
        </p:txBody>
      </p:sp>
      <p:sp>
        <p:nvSpPr>
          <p:cNvPr id="57347" name="文本占位符 57346"/>
          <p:cNvSpPr>
            <a:spLocks noGrp="1"/>
          </p:cNvSpPr>
          <p:nvPr>
            <p:ph type="body" idx="1"/>
          </p:nvPr>
        </p:nvSpPr>
        <p:spPr>
          <a:xfrm>
            <a:off x="1219200" y="2150110"/>
            <a:ext cx="7772400" cy="4495800"/>
          </a:xfrm>
        </p:spPr>
        <p:txBody>
          <a:bodyPr/>
          <a:lstStyle/>
          <a:p>
            <a:pPr marL="0" indent="0">
              <a:buFont typeface="Symbol" panose="05050102010706020507" pitchFamily="18" charset="2"/>
              <a:buNone/>
            </a:pPr>
            <a:r>
              <a:rPr lang="en-US" altLang="zh-CN" sz="8000" dirty="0">
                <a:latin typeface="+mj-lt"/>
              </a:rPr>
              <a:t>   Thank You</a:t>
            </a:r>
            <a:r>
              <a:rPr lang="zh-CN" altLang="en-US" sz="8000" dirty="0">
                <a:latin typeface="+mj-lt"/>
              </a:rPr>
              <a:t>！</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33795">
            <a:extLst>
              <a:ext uri="{FF2B5EF4-FFF2-40B4-BE49-F238E27FC236}">
                <a16:creationId xmlns:a16="http://schemas.microsoft.com/office/drawing/2014/main" id="{E7D697EB-9941-47B9-9A4E-E35001C25C28}"/>
              </a:ext>
            </a:extLst>
          </p:cNvPr>
          <p:cNvSpPr>
            <a:spLocks noGrp="1"/>
          </p:cNvSpPr>
          <p:nvPr>
            <p:ph type="ctrTitle"/>
          </p:nvPr>
        </p:nvSpPr>
        <p:spPr>
          <a:xfrm>
            <a:off x="1979930" y="44624"/>
            <a:ext cx="6870700" cy="6264696"/>
          </a:xfrm>
        </p:spPr>
        <p:txBody>
          <a:bodyPr anchor="ctr"/>
          <a:lstStyle/>
          <a:p>
            <a:pPr>
              <a:lnSpc>
                <a:spcPct val="150000"/>
              </a:lnSpc>
            </a:pPr>
            <a:r>
              <a:rPr lang="en-US" altLang="zh-CN" sz="3600" dirty="0">
                <a:sym typeface="+mn-ea"/>
              </a:rPr>
              <a:t>Introduction</a:t>
            </a:r>
            <a:br>
              <a:rPr lang="zh-CN" altLang="en-US" sz="4000" dirty="0">
                <a:sym typeface="+mn-ea"/>
              </a:rPr>
            </a:br>
            <a:r>
              <a:rPr lang="en-US" altLang="zh-CN" sz="2400" b="0" dirty="0">
                <a:sym typeface="+mn-ea"/>
              </a:rPr>
              <a:t>As we know, CT is anatomy image, to show the structure information of human organs or tissues. The PET images can provide the functional information. Different medical images can provide complementary information. Integration of these information is necessary. </a:t>
            </a:r>
            <a:br>
              <a:rPr lang="en-US" altLang="zh-CN" sz="2400" b="0" dirty="0">
                <a:sym typeface="+mn-ea"/>
              </a:rPr>
            </a:br>
            <a:r>
              <a:rPr lang="en-US" altLang="zh-CN" sz="2400" b="0" dirty="0">
                <a:latin typeface="+mn-lt"/>
                <a:ea typeface="宋体" panose="02010600030101010101" pitchFamily="2" charset="-122"/>
              </a:rPr>
              <a:t>In this paper, we propose a novel fusion framework based on a dense network with channel and spatial attention (</a:t>
            </a:r>
            <a:r>
              <a:rPr lang="en-US" altLang="zh-CN" sz="2400" b="0" dirty="0" err="1">
                <a:latin typeface="+mn-lt"/>
                <a:ea typeface="宋体" panose="02010600030101010101" pitchFamily="2" charset="-122"/>
              </a:rPr>
              <a:t>CSpA</a:t>
            </a:r>
            <a:r>
              <a:rPr lang="en-US" altLang="zh-CN" sz="2400" b="0" dirty="0">
                <a:latin typeface="+mn-lt"/>
                <a:ea typeface="宋体" panose="02010600030101010101" pitchFamily="2" charset="-122"/>
              </a:rPr>
              <a:t>-DN) for PET and MR images. </a:t>
            </a:r>
            <a:endParaRPr lang="zh-CN" altLang="en-US" sz="2400" b="0" kern="1200" baseline="0" dirty="0">
              <a:latin typeface="+mn-lt"/>
              <a:ea typeface="宋体" panose="02010600030101010101" pitchFamily="2" charset="-122"/>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标题 33795"/>
          <p:cNvSpPr>
            <a:spLocks noGrp="1"/>
          </p:cNvSpPr>
          <p:nvPr>
            <p:ph type="ctrTitle"/>
          </p:nvPr>
        </p:nvSpPr>
        <p:spPr>
          <a:xfrm>
            <a:off x="2051720" y="116632"/>
            <a:ext cx="6870700" cy="2088232"/>
          </a:xfrm>
        </p:spPr>
        <p:txBody>
          <a:bodyPr anchor="ctr"/>
          <a:lstStyle/>
          <a:p>
            <a:pPr>
              <a:lnSpc>
                <a:spcPct val="150000"/>
              </a:lnSpc>
              <a:spcBef>
                <a:spcPts val="1200"/>
              </a:spcBef>
              <a:spcAft>
                <a:spcPts val="1200"/>
              </a:spcAft>
            </a:pPr>
            <a:r>
              <a:rPr lang="en-US" altLang="zh-CN" sz="3600" dirty="0">
                <a:sym typeface="+mn-ea"/>
              </a:rPr>
              <a:t>Proposed CSPA-DN Model </a:t>
            </a:r>
            <a:br>
              <a:rPr lang="zh-CN" altLang="en-US" sz="3200" dirty="0">
                <a:latin typeface="+mn-lt"/>
                <a:ea typeface="+mn-ea"/>
                <a:sym typeface="+mn-ea"/>
              </a:rPr>
            </a:br>
            <a:r>
              <a:rPr lang="en-US" altLang="zh-CN" sz="2000" dirty="0">
                <a:latin typeface="+mn-lt"/>
                <a:ea typeface="宋体" panose="02010600030101010101" pitchFamily="2" charset="-122"/>
              </a:rPr>
              <a:t>We will describe in details the network architecture of our proposed </a:t>
            </a:r>
            <a:r>
              <a:rPr lang="en-US" altLang="zh-CN" sz="2000" dirty="0" err="1">
                <a:latin typeface="+mn-lt"/>
                <a:ea typeface="宋体" panose="02010600030101010101" pitchFamily="2" charset="-122"/>
              </a:rPr>
              <a:t>CSpA</a:t>
            </a:r>
            <a:r>
              <a:rPr lang="en-US" altLang="zh-CN" sz="2000" dirty="0">
                <a:latin typeface="+mn-lt"/>
                <a:ea typeface="宋体" panose="02010600030101010101" pitchFamily="2" charset="-122"/>
              </a:rPr>
              <a:t>-DN fusion model, a typical encoder-decoder structure as shown in Fig. 1, which consists of an encoder network, an attention network and a decoder.</a:t>
            </a:r>
            <a:endParaRPr lang="zh-CN" altLang="en-US" sz="2000" kern="1200" baseline="0" dirty="0">
              <a:latin typeface="+mn-lt"/>
              <a:ea typeface="宋体" panose="02010600030101010101" pitchFamily="2" charset="-122"/>
            </a:endParaRPr>
          </a:p>
        </p:txBody>
      </p:sp>
      <p:pic>
        <p:nvPicPr>
          <p:cNvPr id="25601" name="Picture 1">
            <a:extLst>
              <a:ext uri="{FF2B5EF4-FFF2-40B4-BE49-F238E27FC236}">
                <a16:creationId xmlns:a16="http://schemas.microsoft.com/office/drawing/2014/main" id="{1597ABFC-9512-465A-856D-ADC998DF66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615" y="2564904"/>
            <a:ext cx="5838910" cy="3585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11928AB-6727-4C9C-8460-86283EDA34C8}"/>
              </a:ext>
            </a:extLst>
          </p:cNvPr>
          <p:cNvSpPr>
            <a:spLocks noChangeArrowheads="1"/>
          </p:cNvSpPr>
          <p:nvPr/>
        </p:nvSpPr>
        <p:spPr bwMode="auto">
          <a:xfrm>
            <a:off x="2390726" y="6321652"/>
            <a:ext cx="61926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hangingPunct="0">
              <a:tabLst>
                <a:tab pos="338138" algn="l"/>
              </a:tabLst>
              <a:defRPr>
                <a:solidFill>
                  <a:schemeClr val="tx1"/>
                </a:solidFill>
                <a:latin typeface="Arial" panose="020B0604020202020204" pitchFamily="34" charset="0"/>
              </a:defRPr>
            </a:lvl1pPr>
            <a:lvl2pPr rtl="0" eaLnBrk="0" hangingPunct="0">
              <a:tabLst>
                <a:tab pos="338138" algn="l"/>
              </a:tabLst>
              <a:defRPr>
                <a:solidFill>
                  <a:schemeClr val="tx1"/>
                </a:solidFill>
                <a:latin typeface="Arial" panose="020B0604020202020204" pitchFamily="34" charset="0"/>
              </a:defRPr>
            </a:lvl2pPr>
            <a:lvl3pPr rtl="0" eaLnBrk="0" hangingPunct="0">
              <a:tabLst>
                <a:tab pos="338138" algn="l"/>
              </a:tabLst>
              <a:defRPr>
                <a:solidFill>
                  <a:schemeClr val="tx1"/>
                </a:solidFill>
                <a:latin typeface="Arial" panose="020B0604020202020204" pitchFamily="34" charset="0"/>
              </a:defRPr>
            </a:lvl3pPr>
            <a:lvl4pPr rtl="0" eaLnBrk="0" hangingPunct="0">
              <a:tabLst>
                <a:tab pos="338138" algn="l"/>
              </a:tabLst>
              <a:defRPr>
                <a:solidFill>
                  <a:schemeClr val="tx1"/>
                </a:solidFill>
                <a:latin typeface="Arial" panose="020B0604020202020204" pitchFamily="34" charset="0"/>
              </a:defRPr>
            </a:lvl4pPr>
            <a:lvl5pPr rtl="0" eaLnBrk="0" hangingPunct="0">
              <a:tabLst>
                <a:tab pos="338138" algn="l"/>
              </a:tabLst>
              <a:defRPr>
                <a:solidFill>
                  <a:schemeClr val="tx1"/>
                </a:solidFill>
                <a:latin typeface="Arial" panose="020B0604020202020204" pitchFamily="34" charset="0"/>
              </a:defRPr>
            </a:lvl5pPr>
            <a:lvl6pPr rtl="0" eaLnBrk="0" hangingPunct="0">
              <a:tabLst>
                <a:tab pos="338138" algn="l"/>
              </a:tabLst>
              <a:defRPr>
                <a:solidFill>
                  <a:schemeClr val="tx1"/>
                </a:solidFill>
                <a:latin typeface="Arial" panose="020B0604020202020204" pitchFamily="34" charset="0"/>
              </a:defRPr>
            </a:lvl6pPr>
            <a:lvl7pPr rtl="0" eaLnBrk="0" hangingPunct="0">
              <a:tabLst>
                <a:tab pos="338138" algn="l"/>
              </a:tabLst>
              <a:defRPr>
                <a:solidFill>
                  <a:schemeClr val="tx1"/>
                </a:solidFill>
                <a:latin typeface="Arial" panose="020B0604020202020204" pitchFamily="34" charset="0"/>
              </a:defRPr>
            </a:lvl7pPr>
            <a:lvl8pPr rtl="0" eaLnBrk="0" hangingPunct="0">
              <a:tabLst>
                <a:tab pos="338138" algn="l"/>
              </a:tabLst>
              <a:defRPr>
                <a:solidFill>
                  <a:schemeClr val="tx1"/>
                </a:solidFill>
                <a:latin typeface="Arial" panose="020B0604020202020204" pitchFamily="34" charset="0"/>
              </a:defRPr>
            </a:lvl8pPr>
            <a:lvl9pPr rtl="0" eaLnBrk="0" hangingPunct="0">
              <a:tabLst>
                <a:tab pos="3381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338138" algn="l"/>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Fig. 1 Schematic architecture of our proposed </a:t>
            </a:r>
            <a:r>
              <a:rPr kumimoji="0" lang="en-US" altLang="zh-CN" sz="1600" b="0" i="0" u="none" strike="noStrike" cap="none" normalizeH="0" baseline="0" dirty="0" err="1">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CSpA</a:t>
            </a:r>
            <a:r>
              <a:rPr kumimoji="0" lang="en-US" altLang="zh-CN" sz="16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-DN fusion network.</a:t>
            </a:r>
            <a:endParaRPr kumimoji="0" lang="en-US" altLang="zh-CN"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597603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标题 33795"/>
          <p:cNvSpPr>
            <a:spLocks noGrp="1"/>
          </p:cNvSpPr>
          <p:nvPr>
            <p:ph type="ctrTitle"/>
          </p:nvPr>
        </p:nvSpPr>
        <p:spPr>
          <a:xfrm>
            <a:off x="2051720" y="476672"/>
            <a:ext cx="6870700" cy="2592288"/>
          </a:xfrm>
        </p:spPr>
        <p:txBody>
          <a:bodyPr anchor="ctr"/>
          <a:lstStyle/>
          <a:p>
            <a:pPr>
              <a:lnSpc>
                <a:spcPct val="150000"/>
              </a:lnSpc>
              <a:spcBef>
                <a:spcPts val="1200"/>
              </a:spcBef>
              <a:spcAft>
                <a:spcPts val="1200"/>
              </a:spcAft>
            </a:pPr>
            <a:r>
              <a:rPr lang="en-US" altLang="zh-CN" sz="3600" dirty="0">
                <a:sym typeface="+mn-ea"/>
              </a:rPr>
              <a:t>Proposed CSPA-DN Model</a:t>
            </a:r>
            <a:br>
              <a:rPr lang="zh-CN" altLang="en-US" sz="3200" dirty="0">
                <a:latin typeface="+mn-lt"/>
                <a:ea typeface="+mn-ea"/>
                <a:sym typeface="+mn-ea"/>
              </a:rPr>
            </a:br>
            <a:r>
              <a:rPr lang="en-US" altLang="zh-CN" sz="2400" i="1" dirty="0">
                <a:latin typeface="+mn-lt"/>
                <a:ea typeface="宋体" panose="02010600030101010101" pitchFamily="2" charset="-122"/>
              </a:rPr>
              <a:t>A. Encoder Network</a:t>
            </a:r>
            <a:br>
              <a:rPr lang="en-US" altLang="zh-CN" sz="2400" dirty="0">
                <a:latin typeface="+mn-lt"/>
                <a:ea typeface="宋体" panose="02010600030101010101" pitchFamily="2" charset="-122"/>
              </a:rPr>
            </a:br>
            <a:r>
              <a:rPr lang="en-US" altLang="zh-CN" sz="2400" dirty="0">
                <a:latin typeface="+mn-lt"/>
                <a:ea typeface="宋体" panose="02010600030101010101" pitchFamily="2" charset="-122"/>
              </a:rPr>
              <a:t>As is shown in Fig. 2, our encoder consists of two parts: the common block 1 and the dense block containing four modules. </a:t>
            </a:r>
            <a:br>
              <a:rPr lang="en-US" altLang="zh-CN" sz="2400" dirty="0">
                <a:latin typeface="+mn-lt"/>
                <a:ea typeface="宋体" panose="02010600030101010101" pitchFamily="2" charset="-122"/>
              </a:rPr>
            </a:br>
            <a:endParaRPr lang="zh-CN" altLang="en-US" sz="2800" kern="1200" baseline="0" dirty="0">
              <a:latin typeface="+mn-lt"/>
              <a:ea typeface="宋体" panose="02010600030101010101" pitchFamily="2" charset="-122"/>
            </a:endParaRPr>
          </a:p>
        </p:txBody>
      </p:sp>
      <p:pic>
        <p:nvPicPr>
          <p:cNvPr id="26625" name="Picture 1">
            <a:extLst>
              <a:ext uri="{FF2B5EF4-FFF2-40B4-BE49-F238E27FC236}">
                <a16:creationId xmlns:a16="http://schemas.microsoft.com/office/drawing/2014/main" id="{45513929-3D4D-4A3F-AD33-8C0AAD97F7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516" y="3119068"/>
            <a:ext cx="6949107" cy="280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3402279-4A56-48AB-A490-BC6BB30512AB}"/>
              </a:ext>
            </a:extLst>
          </p:cNvPr>
          <p:cNvSpPr>
            <a:spLocks noChangeArrowheads="1"/>
          </p:cNvSpPr>
          <p:nvPr/>
        </p:nvSpPr>
        <p:spPr bwMode="auto">
          <a:xfrm>
            <a:off x="2003293" y="5901296"/>
            <a:ext cx="69491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hangingPunct="0">
              <a:tabLst>
                <a:tab pos="338138" algn="l"/>
              </a:tabLst>
              <a:defRPr>
                <a:solidFill>
                  <a:schemeClr val="tx1"/>
                </a:solidFill>
                <a:latin typeface="Arial" panose="020B0604020202020204" pitchFamily="34" charset="0"/>
              </a:defRPr>
            </a:lvl1pPr>
            <a:lvl2pPr rtl="0" eaLnBrk="0" hangingPunct="0">
              <a:tabLst>
                <a:tab pos="338138" algn="l"/>
              </a:tabLst>
              <a:defRPr>
                <a:solidFill>
                  <a:schemeClr val="tx1"/>
                </a:solidFill>
                <a:latin typeface="Arial" panose="020B0604020202020204" pitchFamily="34" charset="0"/>
              </a:defRPr>
            </a:lvl2pPr>
            <a:lvl3pPr rtl="0" eaLnBrk="0" hangingPunct="0">
              <a:tabLst>
                <a:tab pos="338138" algn="l"/>
              </a:tabLst>
              <a:defRPr>
                <a:solidFill>
                  <a:schemeClr val="tx1"/>
                </a:solidFill>
                <a:latin typeface="Arial" panose="020B0604020202020204" pitchFamily="34" charset="0"/>
              </a:defRPr>
            </a:lvl3pPr>
            <a:lvl4pPr rtl="0" eaLnBrk="0" hangingPunct="0">
              <a:tabLst>
                <a:tab pos="338138" algn="l"/>
              </a:tabLst>
              <a:defRPr>
                <a:solidFill>
                  <a:schemeClr val="tx1"/>
                </a:solidFill>
                <a:latin typeface="Arial" panose="020B0604020202020204" pitchFamily="34" charset="0"/>
              </a:defRPr>
            </a:lvl4pPr>
            <a:lvl5pPr rtl="0" eaLnBrk="0" hangingPunct="0">
              <a:tabLst>
                <a:tab pos="338138" algn="l"/>
              </a:tabLst>
              <a:defRPr>
                <a:solidFill>
                  <a:schemeClr val="tx1"/>
                </a:solidFill>
                <a:latin typeface="Arial" panose="020B0604020202020204" pitchFamily="34" charset="0"/>
              </a:defRPr>
            </a:lvl5pPr>
            <a:lvl6pPr rtl="0" eaLnBrk="0" hangingPunct="0">
              <a:tabLst>
                <a:tab pos="338138" algn="l"/>
              </a:tabLst>
              <a:defRPr>
                <a:solidFill>
                  <a:schemeClr val="tx1"/>
                </a:solidFill>
                <a:latin typeface="Arial" panose="020B0604020202020204" pitchFamily="34" charset="0"/>
              </a:defRPr>
            </a:lvl6pPr>
            <a:lvl7pPr rtl="0" eaLnBrk="0" hangingPunct="0">
              <a:tabLst>
                <a:tab pos="338138" algn="l"/>
              </a:tabLst>
              <a:defRPr>
                <a:solidFill>
                  <a:schemeClr val="tx1"/>
                </a:solidFill>
                <a:latin typeface="Arial" panose="020B0604020202020204" pitchFamily="34" charset="0"/>
              </a:defRPr>
            </a:lvl7pPr>
            <a:lvl8pPr rtl="0" eaLnBrk="0" hangingPunct="0">
              <a:tabLst>
                <a:tab pos="338138" algn="l"/>
              </a:tabLst>
              <a:defRPr>
                <a:solidFill>
                  <a:schemeClr val="tx1"/>
                </a:solidFill>
                <a:latin typeface="Arial" panose="020B0604020202020204" pitchFamily="34" charset="0"/>
              </a:defRPr>
            </a:lvl8pPr>
            <a:lvl9pPr rtl="0" eaLnBrk="0" hangingPunct="0">
              <a:tabLst>
                <a:tab pos="3381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338138" algn="l"/>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Fig. 2 Architecture of the Encoder based on the densely connected network. These color lines represent the skip connections between layers. The output is the encoded feature maps El(I).</a:t>
            </a:r>
            <a:endParaRPr kumimoji="0" lang="en-US" altLang="zh-CN"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991880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标题 33795"/>
          <p:cNvSpPr>
            <a:spLocks noGrp="1"/>
          </p:cNvSpPr>
          <p:nvPr>
            <p:ph type="ctrTitle"/>
          </p:nvPr>
        </p:nvSpPr>
        <p:spPr>
          <a:xfrm>
            <a:off x="2051720" y="404664"/>
            <a:ext cx="6870700" cy="2232248"/>
          </a:xfrm>
        </p:spPr>
        <p:txBody>
          <a:bodyPr anchor="ctr"/>
          <a:lstStyle/>
          <a:p>
            <a:pPr>
              <a:lnSpc>
                <a:spcPct val="150000"/>
              </a:lnSpc>
              <a:spcBef>
                <a:spcPts val="1200"/>
              </a:spcBef>
              <a:spcAft>
                <a:spcPts val="1200"/>
              </a:spcAft>
            </a:pPr>
            <a:r>
              <a:rPr lang="en-US" altLang="zh-CN" sz="3600" dirty="0">
                <a:sym typeface="+mn-ea"/>
              </a:rPr>
              <a:t>Proposed CSPA-DN Model </a:t>
            </a:r>
            <a:br>
              <a:rPr lang="zh-CN" altLang="en-US" sz="3200" dirty="0">
                <a:latin typeface="+mn-lt"/>
                <a:ea typeface="+mn-ea"/>
                <a:sym typeface="+mn-ea"/>
              </a:rPr>
            </a:br>
            <a:r>
              <a:rPr lang="en-US" altLang="zh-CN" sz="2400" i="1" dirty="0">
                <a:latin typeface="+mn-lt"/>
                <a:ea typeface="宋体" panose="02010600030101010101" pitchFamily="2" charset="-122"/>
              </a:rPr>
              <a:t>B. Self-Attention Network</a:t>
            </a:r>
            <a:br>
              <a:rPr lang="en-US" altLang="zh-CN" sz="2400" dirty="0">
                <a:latin typeface="+mn-lt"/>
                <a:ea typeface="宋体" panose="02010600030101010101" pitchFamily="2" charset="-122"/>
              </a:rPr>
            </a:br>
            <a:r>
              <a:rPr lang="en-US" altLang="zh-CN" sz="2400" dirty="0">
                <a:latin typeface="+mn-lt"/>
                <a:ea typeface="宋体" panose="02010600030101010101" pitchFamily="2" charset="-122"/>
              </a:rPr>
              <a:t>The upper and lower parts in Fig. 3 represent the spatial and channel attention modules, respectively.</a:t>
            </a:r>
            <a:br>
              <a:rPr lang="en-US" altLang="zh-CN" sz="2400" dirty="0">
                <a:latin typeface="+mn-lt"/>
                <a:ea typeface="宋体" panose="02010600030101010101" pitchFamily="2" charset="-122"/>
              </a:rPr>
            </a:br>
            <a:endParaRPr lang="zh-CN" altLang="en-US" sz="2800" kern="1200" baseline="0" dirty="0">
              <a:latin typeface="+mn-lt"/>
              <a:ea typeface="宋体" panose="02010600030101010101" pitchFamily="2" charset="-122"/>
            </a:endParaRPr>
          </a:p>
        </p:txBody>
      </p:sp>
      <p:pic>
        <p:nvPicPr>
          <p:cNvPr id="27649" name="Picture 1">
            <a:extLst>
              <a:ext uri="{FF2B5EF4-FFF2-40B4-BE49-F238E27FC236}">
                <a16:creationId xmlns:a16="http://schemas.microsoft.com/office/drawing/2014/main" id="{AB0C9533-7854-45F0-B5C1-EE191CB00E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408" y="2442976"/>
            <a:ext cx="5433324" cy="437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B8EC21AA-B504-479C-9122-31095DCD87AE}"/>
              </a:ext>
            </a:extLst>
          </p:cNvPr>
          <p:cNvSpPr>
            <a:spLocks noChangeArrowheads="1"/>
          </p:cNvSpPr>
          <p:nvPr/>
        </p:nvSpPr>
        <p:spPr bwMode="auto">
          <a:xfrm>
            <a:off x="293263" y="5754162"/>
            <a:ext cx="24771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hangingPunct="0">
              <a:tabLst>
                <a:tab pos="338138" algn="l"/>
              </a:tabLst>
              <a:defRPr>
                <a:solidFill>
                  <a:schemeClr val="tx1"/>
                </a:solidFill>
                <a:latin typeface="Arial" panose="020B0604020202020204" pitchFamily="34" charset="0"/>
              </a:defRPr>
            </a:lvl1pPr>
            <a:lvl2pPr rtl="0" eaLnBrk="0" hangingPunct="0">
              <a:tabLst>
                <a:tab pos="338138" algn="l"/>
              </a:tabLst>
              <a:defRPr>
                <a:solidFill>
                  <a:schemeClr val="tx1"/>
                </a:solidFill>
                <a:latin typeface="Arial" panose="020B0604020202020204" pitchFamily="34" charset="0"/>
              </a:defRPr>
            </a:lvl2pPr>
            <a:lvl3pPr rtl="0" eaLnBrk="0" hangingPunct="0">
              <a:tabLst>
                <a:tab pos="338138" algn="l"/>
              </a:tabLst>
              <a:defRPr>
                <a:solidFill>
                  <a:schemeClr val="tx1"/>
                </a:solidFill>
                <a:latin typeface="Arial" panose="020B0604020202020204" pitchFamily="34" charset="0"/>
              </a:defRPr>
            </a:lvl3pPr>
            <a:lvl4pPr rtl="0" eaLnBrk="0" hangingPunct="0">
              <a:tabLst>
                <a:tab pos="338138" algn="l"/>
              </a:tabLst>
              <a:defRPr>
                <a:solidFill>
                  <a:schemeClr val="tx1"/>
                </a:solidFill>
                <a:latin typeface="Arial" panose="020B0604020202020204" pitchFamily="34" charset="0"/>
              </a:defRPr>
            </a:lvl4pPr>
            <a:lvl5pPr rtl="0" eaLnBrk="0" hangingPunct="0">
              <a:tabLst>
                <a:tab pos="338138" algn="l"/>
              </a:tabLst>
              <a:defRPr>
                <a:solidFill>
                  <a:schemeClr val="tx1"/>
                </a:solidFill>
                <a:latin typeface="Arial" panose="020B0604020202020204" pitchFamily="34" charset="0"/>
              </a:defRPr>
            </a:lvl5pPr>
            <a:lvl6pPr rtl="0" eaLnBrk="0" hangingPunct="0">
              <a:tabLst>
                <a:tab pos="338138" algn="l"/>
              </a:tabLst>
              <a:defRPr>
                <a:solidFill>
                  <a:schemeClr val="tx1"/>
                </a:solidFill>
                <a:latin typeface="Arial" panose="020B0604020202020204" pitchFamily="34" charset="0"/>
              </a:defRPr>
            </a:lvl6pPr>
            <a:lvl7pPr rtl="0" eaLnBrk="0" hangingPunct="0">
              <a:tabLst>
                <a:tab pos="338138" algn="l"/>
              </a:tabLst>
              <a:defRPr>
                <a:solidFill>
                  <a:schemeClr val="tx1"/>
                </a:solidFill>
                <a:latin typeface="Arial" panose="020B0604020202020204" pitchFamily="34" charset="0"/>
              </a:defRPr>
            </a:lvl7pPr>
            <a:lvl8pPr rtl="0" eaLnBrk="0" hangingPunct="0">
              <a:tabLst>
                <a:tab pos="338138" algn="l"/>
              </a:tabLst>
              <a:defRPr>
                <a:solidFill>
                  <a:schemeClr val="tx1"/>
                </a:solidFill>
                <a:latin typeface="Arial" panose="020B0604020202020204" pitchFamily="34" charset="0"/>
              </a:defRPr>
            </a:lvl8pPr>
            <a:lvl9pPr rtl="0" eaLnBrk="0" hangingPunct="0">
              <a:tabLst>
                <a:tab pos="3381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338138" algn="l"/>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Fig. 3 The architecture of spatial attention module and channel attention module.</a:t>
            </a:r>
            <a:endParaRPr kumimoji="0" lang="en-US" altLang="zh-CN"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5407081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标题 33795"/>
          <p:cNvSpPr>
            <a:spLocks noGrp="1"/>
          </p:cNvSpPr>
          <p:nvPr>
            <p:ph type="ctrTitle"/>
          </p:nvPr>
        </p:nvSpPr>
        <p:spPr>
          <a:xfrm>
            <a:off x="2051720" y="44624"/>
            <a:ext cx="6870700" cy="1584176"/>
          </a:xfrm>
        </p:spPr>
        <p:txBody>
          <a:bodyPr anchor="ctr"/>
          <a:lstStyle/>
          <a:p>
            <a:pPr>
              <a:lnSpc>
                <a:spcPct val="150000"/>
              </a:lnSpc>
              <a:spcBef>
                <a:spcPts val="1200"/>
              </a:spcBef>
              <a:spcAft>
                <a:spcPts val="1200"/>
              </a:spcAft>
            </a:pPr>
            <a:r>
              <a:rPr lang="en-US" altLang="zh-CN" sz="3600" dirty="0">
                <a:sym typeface="+mn-ea"/>
              </a:rPr>
              <a:t>Proposed CSPA-DN Model </a:t>
            </a:r>
            <a:br>
              <a:rPr lang="zh-CN" altLang="en-US" sz="3200" dirty="0">
                <a:latin typeface="+mn-lt"/>
                <a:ea typeface="+mn-ea"/>
                <a:sym typeface="+mn-ea"/>
              </a:rPr>
            </a:br>
            <a:r>
              <a:rPr lang="en-US" altLang="zh-CN" sz="2400" i="1" dirty="0">
                <a:latin typeface="+mn-lt"/>
                <a:ea typeface="宋体" panose="02010600030101010101" pitchFamily="2" charset="-122"/>
              </a:rPr>
              <a:t>C. Decoder Network</a:t>
            </a:r>
            <a:br>
              <a:rPr lang="en-US" altLang="zh-CN" sz="2400" dirty="0">
                <a:latin typeface="+mn-lt"/>
                <a:ea typeface="宋体" panose="02010600030101010101" pitchFamily="2" charset="-122"/>
              </a:rPr>
            </a:br>
            <a:r>
              <a:rPr lang="en-US" altLang="zh-CN" sz="1800" dirty="0">
                <a:effectLst/>
                <a:latin typeface="Times New Roman" panose="02020603050405020304" pitchFamily="18" charset="0"/>
                <a:ea typeface="等线" panose="02010600030101010101" pitchFamily="2" charset="-122"/>
              </a:rPr>
              <a:t>The decoder network consists of five blocks.</a:t>
            </a:r>
            <a:endParaRPr lang="zh-CN" altLang="en-US" sz="2800" kern="1200" baseline="0" dirty="0">
              <a:latin typeface="+mn-lt"/>
              <a:ea typeface="宋体" panose="02010600030101010101" pitchFamily="2" charset="-122"/>
            </a:endParaRPr>
          </a:p>
        </p:txBody>
      </p:sp>
      <p:pic>
        <p:nvPicPr>
          <p:cNvPr id="28673" name="Picture 1">
            <a:extLst>
              <a:ext uri="{FF2B5EF4-FFF2-40B4-BE49-F238E27FC236}">
                <a16:creationId xmlns:a16="http://schemas.microsoft.com/office/drawing/2014/main" id="{9C27762F-0689-4A8A-B9B7-E78D63312D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621" y="2060848"/>
            <a:ext cx="6908898" cy="267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F1B7539-6567-48BC-94B8-308EABD715E4}"/>
              </a:ext>
            </a:extLst>
          </p:cNvPr>
          <p:cNvSpPr>
            <a:spLocks noChangeArrowheads="1"/>
          </p:cNvSpPr>
          <p:nvPr/>
        </p:nvSpPr>
        <p:spPr bwMode="auto">
          <a:xfrm>
            <a:off x="2318718" y="5229200"/>
            <a:ext cx="63367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hangingPunct="0">
              <a:tabLst>
                <a:tab pos="338138" algn="l"/>
              </a:tabLst>
              <a:defRPr>
                <a:solidFill>
                  <a:schemeClr val="tx1"/>
                </a:solidFill>
                <a:latin typeface="Arial" panose="020B0604020202020204" pitchFamily="34" charset="0"/>
              </a:defRPr>
            </a:lvl1pPr>
            <a:lvl2pPr rtl="0" eaLnBrk="0" hangingPunct="0">
              <a:tabLst>
                <a:tab pos="338138" algn="l"/>
              </a:tabLst>
              <a:defRPr>
                <a:solidFill>
                  <a:schemeClr val="tx1"/>
                </a:solidFill>
                <a:latin typeface="Arial" panose="020B0604020202020204" pitchFamily="34" charset="0"/>
              </a:defRPr>
            </a:lvl2pPr>
            <a:lvl3pPr rtl="0" eaLnBrk="0" hangingPunct="0">
              <a:tabLst>
                <a:tab pos="338138" algn="l"/>
              </a:tabLst>
              <a:defRPr>
                <a:solidFill>
                  <a:schemeClr val="tx1"/>
                </a:solidFill>
                <a:latin typeface="Arial" panose="020B0604020202020204" pitchFamily="34" charset="0"/>
              </a:defRPr>
            </a:lvl3pPr>
            <a:lvl4pPr rtl="0" eaLnBrk="0" hangingPunct="0">
              <a:tabLst>
                <a:tab pos="338138" algn="l"/>
              </a:tabLst>
              <a:defRPr>
                <a:solidFill>
                  <a:schemeClr val="tx1"/>
                </a:solidFill>
                <a:latin typeface="Arial" panose="020B0604020202020204" pitchFamily="34" charset="0"/>
              </a:defRPr>
            </a:lvl4pPr>
            <a:lvl5pPr rtl="0" eaLnBrk="0" hangingPunct="0">
              <a:tabLst>
                <a:tab pos="338138" algn="l"/>
              </a:tabLst>
              <a:defRPr>
                <a:solidFill>
                  <a:schemeClr val="tx1"/>
                </a:solidFill>
                <a:latin typeface="Arial" panose="020B0604020202020204" pitchFamily="34" charset="0"/>
              </a:defRPr>
            </a:lvl5pPr>
            <a:lvl6pPr rtl="0" eaLnBrk="0" hangingPunct="0">
              <a:tabLst>
                <a:tab pos="338138" algn="l"/>
              </a:tabLst>
              <a:defRPr>
                <a:solidFill>
                  <a:schemeClr val="tx1"/>
                </a:solidFill>
                <a:latin typeface="Arial" panose="020B0604020202020204" pitchFamily="34" charset="0"/>
              </a:defRPr>
            </a:lvl6pPr>
            <a:lvl7pPr rtl="0" eaLnBrk="0" hangingPunct="0">
              <a:tabLst>
                <a:tab pos="338138" algn="l"/>
              </a:tabLst>
              <a:defRPr>
                <a:solidFill>
                  <a:schemeClr val="tx1"/>
                </a:solidFill>
                <a:latin typeface="Arial" panose="020B0604020202020204" pitchFamily="34" charset="0"/>
              </a:defRPr>
            </a:lvl7pPr>
            <a:lvl8pPr rtl="0" eaLnBrk="0" hangingPunct="0">
              <a:tabLst>
                <a:tab pos="338138" algn="l"/>
              </a:tabLst>
              <a:defRPr>
                <a:solidFill>
                  <a:schemeClr val="tx1"/>
                </a:solidFill>
                <a:latin typeface="Arial" panose="020B0604020202020204" pitchFamily="34" charset="0"/>
              </a:defRPr>
            </a:lvl8pPr>
            <a:lvl9pPr rtl="0" eaLnBrk="0" hangingPunct="0">
              <a:tabLst>
                <a:tab pos="3381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338138" algn="l"/>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Fig. 4 The detailed structure of the decoder network. The input is feature maps obtained by channel and spatial attention network with the same size as E</a:t>
            </a:r>
            <a:r>
              <a:rPr kumimoji="0" lang="en-US" altLang="zh-CN" sz="1600" b="0" i="1" u="none" strike="noStrike" cap="none" normalizeH="0" baseline="-3000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a:t>
            </a:r>
            <a:r>
              <a:rPr kumimoji="0" lang="en-US" altLang="zh-CN" sz="16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a:t>
            </a:r>
            <a:endParaRPr kumimoji="0" lang="en-US" altLang="zh-CN"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5897827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标题 33795"/>
          <p:cNvSpPr>
            <a:spLocks noGrp="1"/>
          </p:cNvSpPr>
          <p:nvPr>
            <p:ph type="ctrTitle"/>
          </p:nvPr>
        </p:nvSpPr>
        <p:spPr>
          <a:xfrm>
            <a:off x="2051720" y="116632"/>
            <a:ext cx="6870700" cy="1368152"/>
          </a:xfrm>
        </p:spPr>
        <p:txBody>
          <a:bodyPr anchor="ctr"/>
          <a:lstStyle/>
          <a:p>
            <a:pPr>
              <a:lnSpc>
                <a:spcPct val="150000"/>
              </a:lnSpc>
              <a:spcBef>
                <a:spcPts val="1200"/>
              </a:spcBef>
              <a:spcAft>
                <a:spcPts val="1200"/>
              </a:spcAft>
            </a:pPr>
            <a:r>
              <a:rPr lang="en-US" altLang="zh-CN" sz="3600" dirty="0">
                <a:sym typeface="+mn-ea"/>
              </a:rPr>
              <a:t>Proposed CSPA-DN Model </a:t>
            </a:r>
            <a:br>
              <a:rPr lang="zh-CN" altLang="en-US" sz="3200" dirty="0">
                <a:latin typeface="+mn-lt"/>
                <a:ea typeface="+mn-ea"/>
                <a:sym typeface="+mn-ea"/>
              </a:rPr>
            </a:br>
            <a:r>
              <a:rPr lang="en-US" altLang="zh-CN" sz="2400" i="1" dirty="0">
                <a:latin typeface="+mn-lt"/>
                <a:ea typeface="宋体" panose="02010600030101010101" pitchFamily="2" charset="-122"/>
              </a:rPr>
              <a:t>D. Loss function</a:t>
            </a:r>
            <a:br>
              <a:rPr lang="en-US" altLang="zh-CN" sz="2400" dirty="0">
                <a:latin typeface="+mn-lt"/>
                <a:ea typeface="宋体" panose="02010600030101010101" pitchFamily="2" charset="-122"/>
              </a:rPr>
            </a:br>
            <a:r>
              <a:rPr lang="en-US" altLang="zh-CN" sz="1800" dirty="0">
                <a:effectLst/>
                <a:latin typeface="Times New Roman" panose="02020603050405020304" pitchFamily="18" charset="0"/>
                <a:ea typeface="等线" panose="02010600030101010101" pitchFamily="2" charset="-122"/>
              </a:rPr>
              <a:t>We minimize the following loss function L to train our fusion model.</a:t>
            </a:r>
            <a:endParaRPr lang="zh-CN" altLang="en-US" sz="2800" kern="1200" baseline="0" dirty="0">
              <a:latin typeface="+mn-lt"/>
              <a:ea typeface="宋体" panose="02010600030101010101" pitchFamily="2" charset="-122"/>
            </a:endParaRPr>
          </a:p>
        </p:txBody>
      </p:sp>
      <p:graphicFrame>
        <p:nvGraphicFramePr>
          <p:cNvPr id="3" name="对象 2">
            <a:extLst>
              <a:ext uri="{FF2B5EF4-FFF2-40B4-BE49-F238E27FC236}">
                <a16:creationId xmlns:a16="http://schemas.microsoft.com/office/drawing/2014/main" id="{9518A4BA-5009-41DB-BADA-05F30E391927}"/>
              </a:ext>
            </a:extLst>
          </p:cNvPr>
          <p:cNvGraphicFramePr>
            <a:graphicFrameLocks noChangeAspect="1"/>
          </p:cNvGraphicFramePr>
          <p:nvPr>
            <p:extLst>
              <p:ext uri="{D42A27DB-BD31-4B8C-83A1-F6EECF244321}">
                <p14:modId xmlns:p14="http://schemas.microsoft.com/office/powerpoint/2010/main" val="3868516518"/>
              </p:ext>
            </p:extLst>
          </p:nvPr>
        </p:nvGraphicFramePr>
        <p:xfrm>
          <a:off x="2627784" y="2348880"/>
          <a:ext cx="5642039" cy="648072"/>
        </p:xfrm>
        <a:graphic>
          <a:graphicData uri="http://schemas.openxmlformats.org/presentationml/2006/ole">
            <mc:AlternateContent xmlns:mc="http://schemas.openxmlformats.org/markup-compatibility/2006">
              <mc:Choice xmlns:v="urn:schemas-microsoft-com:vml" Requires="v">
                <p:oleObj spid="_x0000_s29702" name="Equation" r:id="rId3" imgW="1879600" imgH="215900" progId="Equation.DSMT4">
                  <p:embed/>
                </p:oleObj>
              </mc:Choice>
              <mc:Fallback>
                <p:oleObj name="Equation" r:id="rId3" imgW="1879600" imgH="215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348880"/>
                        <a:ext cx="5642039" cy="648072"/>
                      </a:xfrm>
                      <a:prstGeom prst="rect">
                        <a:avLst/>
                      </a:prstGeom>
                      <a:noFill/>
                    </p:spPr>
                  </p:pic>
                </p:oleObj>
              </mc:Fallback>
            </mc:AlternateContent>
          </a:graphicData>
        </a:graphic>
      </p:graphicFrame>
      <p:sp>
        <p:nvSpPr>
          <p:cNvPr id="6" name="文本框 5">
            <a:extLst>
              <a:ext uri="{FF2B5EF4-FFF2-40B4-BE49-F238E27FC236}">
                <a16:creationId xmlns:a16="http://schemas.microsoft.com/office/drawing/2014/main" id="{648820E8-B142-414D-A898-7462013E0D51}"/>
              </a:ext>
            </a:extLst>
          </p:cNvPr>
          <p:cNvSpPr txBox="1"/>
          <p:nvPr/>
        </p:nvSpPr>
        <p:spPr>
          <a:xfrm>
            <a:off x="2051720" y="3429000"/>
            <a:ext cx="6870700" cy="2241960"/>
          </a:xfrm>
          <a:prstGeom prst="rect">
            <a:avLst/>
          </a:prstGeom>
          <a:noFill/>
        </p:spPr>
        <p:txBody>
          <a:bodyPr wrap="square">
            <a:spAutoFit/>
          </a:bodyPr>
          <a:lstStyle/>
          <a:p>
            <a:pPr>
              <a:lnSpc>
                <a:spcPct val="150000"/>
              </a:lnSpc>
            </a:pPr>
            <a:r>
              <a:rPr lang="en-US" altLang="zh-CN" sz="2400" dirty="0">
                <a:effectLst/>
                <a:latin typeface="Times New Roman" panose="02020603050405020304" pitchFamily="18" charset="0"/>
                <a:ea typeface="等线" panose="02010600030101010101" pitchFamily="2" charset="-122"/>
              </a:rPr>
              <a:t>MSE loss function constrains the intensity information between the fusion image and two source images. SSIM denotes the structural similarity index measure and it measures the structural similarity of two images.</a:t>
            </a:r>
            <a:endParaRPr lang="zh-CN" altLang="en-US" dirty="0"/>
          </a:p>
        </p:txBody>
      </p:sp>
    </p:spTree>
    <p:extLst>
      <p:ext uri="{BB962C8B-B14F-4D97-AF65-F5344CB8AC3E}">
        <p14:creationId xmlns:p14="http://schemas.microsoft.com/office/powerpoint/2010/main" val="122207492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标题 33795"/>
          <p:cNvSpPr>
            <a:spLocks noGrp="1"/>
          </p:cNvSpPr>
          <p:nvPr>
            <p:ph type="ctrTitle"/>
          </p:nvPr>
        </p:nvSpPr>
        <p:spPr>
          <a:xfrm>
            <a:off x="2051720" y="44624"/>
            <a:ext cx="6870700" cy="3096344"/>
          </a:xfrm>
        </p:spPr>
        <p:txBody>
          <a:bodyPr anchor="ctr"/>
          <a:lstStyle/>
          <a:p>
            <a:pPr>
              <a:lnSpc>
                <a:spcPct val="150000"/>
              </a:lnSpc>
              <a:spcBef>
                <a:spcPts val="1200"/>
              </a:spcBef>
              <a:spcAft>
                <a:spcPts val="1200"/>
              </a:spcAft>
            </a:pPr>
            <a:r>
              <a:rPr lang="en-US" altLang="zh-CN" sz="3600" dirty="0">
                <a:sym typeface="+mn-ea"/>
              </a:rPr>
              <a:t>Experimental results</a:t>
            </a:r>
            <a:br>
              <a:rPr lang="zh-CN" altLang="en-US" sz="3200" dirty="0">
                <a:latin typeface="+mn-lt"/>
                <a:ea typeface="+mn-ea"/>
                <a:sym typeface="+mn-ea"/>
              </a:rPr>
            </a:br>
            <a:r>
              <a:rPr lang="en-US" altLang="zh-CN" sz="2400" i="1" dirty="0">
                <a:latin typeface="+mn-lt"/>
                <a:ea typeface="宋体" panose="02010600030101010101" pitchFamily="2" charset="-122"/>
              </a:rPr>
              <a:t>A. Dataset and Parameter Setting</a:t>
            </a:r>
            <a:br>
              <a:rPr lang="en-US" altLang="zh-CN" sz="2400" dirty="0">
                <a:latin typeface="+mn-lt"/>
                <a:ea typeface="宋体" panose="02010600030101010101" pitchFamily="2" charset="-122"/>
              </a:rPr>
            </a:br>
            <a:r>
              <a:rPr lang="en-US" altLang="zh-CN" sz="1800" dirty="0">
                <a:effectLst/>
                <a:latin typeface="Times New Roman" panose="02020603050405020304" pitchFamily="18" charset="0"/>
                <a:ea typeface="等线" panose="02010600030101010101" pitchFamily="2" charset="-122"/>
              </a:rPr>
              <a:t>The dataset used for medical image fusion in this work is obtained from the database of Whole Brain Atlas [28]. Among these data, 58 pairs of PET and MRI images are selected as the training data and 20 pairs are employed as test images to evaluate the performance of our fusion model.</a:t>
            </a:r>
            <a:endParaRPr lang="zh-CN" altLang="en-US" sz="2800" kern="1200" baseline="0" dirty="0">
              <a:latin typeface="+mn-lt"/>
              <a:ea typeface="宋体" panose="02010600030101010101" pitchFamily="2" charset="-122"/>
            </a:endParaRPr>
          </a:p>
        </p:txBody>
      </p:sp>
      <p:pic>
        <p:nvPicPr>
          <p:cNvPr id="30730" name="图片 18">
            <a:extLst>
              <a:ext uri="{FF2B5EF4-FFF2-40B4-BE49-F238E27FC236}">
                <a16:creationId xmlns:a16="http://schemas.microsoft.com/office/drawing/2014/main" id="{A6527170-B273-429A-9D0A-C1D04F58DF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385" y="358417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0729" name="图片 19">
            <a:extLst>
              <a:ext uri="{FF2B5EF4-FFF2-40B4-BE49-F238E27FC236}">
                <a16:creationId xmlns:a16="http://schemas.microsoft.com/office/drawing/2014/main" id="{0E107FFA-6153-497E-8A73-D6703A9553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990" y="358417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0728" name="图片 20">
            <a:extLst>
              <a:ext uri="{FF2B5EF4-FFF2-40B4-BE49-F238E27FC236}">
                <a16:creationId xmlns:a16="http://schemas.microsoft.com/office/drawing/2014/main" id="{5274481A-5A34-407E-9A7E-C98C298D5B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595" y="358417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0727" name="图片 21">
            <a:extLst>
              <a:ext uri="{FF2B5EF4-FFF2-40B4-BE49-F238E27FC236}">
                <a16:creationId xmlns:a16="http://schemas.microsoft.com/office/drawing/2014/main" id="{04E2C1DC-57AE-4713-B608-F4483F910D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3200" y="358417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图片 22">
            <a:extLst>
              <a:ext uri="{FF2B5EF4-FFF2-40B4-BE49-F238E27FC236}">
                <a16:creationId xmlns:a16="http://schemas.microsoft.com/office/drawing/2014/main" id="{2D32AA0D-0DA1-4093-B51D-1F440B1267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7805" y="358417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0725" name="图片 23">
            <a:extLst>
              <a:ext uri="{FF2B5EF4-FFF2-40B4-BE49-F238E27FC236}">
                <a16:creationId xmlns:a16="http://schemas.microsoft.com/office/drawing/2014/main" id="{4F8A1E34-F241-42D7-BAC7-5A178C7B00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385" y="502433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图片 24">
            <a:extLst>
              <a:ext uri="{FF2B5EF4-FFF2-40B4-BE49-F238E27FC236}">
                <a16:creationId xmlns:a16="http://schemas.microsoft.com/office/drawing/2014/main" id="{DE7147A4-8769-4DCF-B2AC-4AC15F4473B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3990" y="502433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0723" name="图片 25">
            <a:extLst>
              <a:ext uri="{FF2B5EF4-FFF2-40B4-BE49-F238E27FC236}">
                <a16:creationId xmlns:a16="http://schemas.microsoft.com/office/drawing/2014/main" id="{94CC0333-3719-465C-9F3C-E49DAA50595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88595" y="502433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0722" name="图片 26">
            <a:extLst>
              <a:ext uri="{FF2B5EF4-FFF2-40B4-BE49-F238E27FC236}">
                <a16:creationId xmlns:a16="http://schemas.microsoft.com/office/drawing/2014/main" id="{249FFFA1-9386-4F17-8068-9987413B202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3200" y="5024338"/>
            <a:ext cx="996950" cy="996950"/>
          </a:xfrm>
          <a:prstGeom prst="rect">
            <a:avLst/>
          </a:prstGeom>
          <a:noFill/>
          <a:extLst>
            <a:ext uri="{909E8E84-426E-40DD-AFC4-6F175D3DCCD1}">
              <a14:hiddenFill xmlns:a14="http://schemas.microsoft.com/office/drawing/2010/main">
                <a:solidFill>
                  <a:srgbClr val="FFFFFF"/>
                </a:solidFill>
              </a14:hiddenFill>
            </a:ext>
          </a:extLst>
        </p:spPr>
      </p:pic>
      <p:pic>
        <p:nvPicPr>
          <p:cNvPr id="30721" name="图片 27">
            <a:extLst>
              <a:ext uri="{FF2B5EF4-FFF2-40B4-BE49-F238E27FC236}">
                <a16:creationId xmlns:a16="http://schemas.microsoft.com/office/drawing/2014/main" id="{EFF80107-6A38-4096-8EAA-2A5E009442A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7805" y="5024338"/>
            <a:ext cx="996950" cy="9969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a:extLst>
              <a:ext uri="{FF2B5EF4-FFF2-40B4-BE49-F238E27FC236}">
                <a16:creationId xmlns:a16="http://schemas.microsoft.com/office/drawing/2014/main" id="{871AEAA2-011C-4795-AE0D-F89DE6D7AA8E}"/>
              </a:ext>
            </a:extLst>
          </p:cNvPr>
          <p:cNvSpPr>
            <a:spLocks noChangeArrowheads="1"/>
          </p:cNvSpPr>
          <p:nvPr/>
        </p:nvSpPr>
        <p:spPr bwMode="auto">
          <a:xfrm>
            <a:off x="4010906" y="6309320"/>
            <a:ext cx="29523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rtl="0" eaLnBrk="0" hangingPunct="0">
              <a:tabLst>
                <a:tab pos="338138" algn="l"/>
              </a:tabLst>
              <a:defRPr>
                <a:solidFill>
                  <a:schemeClr val="tx1"/>
                </a:solidFill>
                <a:latin typeface="Arial" panose="020B0604020202020204" pitchFamily="34" charset="0"/>
              </a:defRPr>
            </a:lvl1pPr>
            <a:lvl2pPr rtl="0" eaLnBrk="0" hangingPunct="0">
              <a:tabLst>
                <a:tab pos="338138" algn="l"/>
              </a:tabLst>
              <a:defRPr>
                <a:solidFill>
                  <a:schemeClr val="tx1"/>
                </a:solidFill>
                <a:latin typeface="Arial" panose="020B0604020202020204" pitchFamily="34" charset="0"/>
              </a:defRPr>
            </a:lvl2pPr>
            <a:lvl3pPr rtl="0" eaLnBrk="0" hangingPunct="0">
              <a:tabLst>
                <a:tab pos="338138" algn="l"/>
              </a:tabLst>
              <a:defRPr>
                <a:solidFill>
                  <a:schemeClr val="tx1"/>
                </a:solidFill>
                <a:latin typeface="Arial" panose="020B0604020202020204" pitchFamily="34" charset="0"/>
              </a:defRPr>
            </a:lvl3pPr>
            <a:lvl4pPr rtl="0" eaLnBrk="0" hangingPunct="0">
              <a:tabLst>
                <a:tab pos="338138" algn="l"/>
              </a:tabLst>
              <a:defRPr>
                <a:solidFill>
                  <a:schemeClr val="tx1"/>
                </a:solidFill>
                <a:latin typeface="Arial" panose="020B0604020202020204" pitchFamily="34" charset="0"/>
              </a:defRPr>
            </a:lvl4pPr>
            <a:lvl5pPr rtl="0" eaLnBrk="0" hangingPunct="0">
              <a:tabLst>
                <a:tab pos="338138" algn="l"/>
              </a:tabLst>
              <a:defRPr>
                <a:solidFill>
                  <a:schemeClr val="tx1"/>
                </a:solidFill>
                <a:latin typeface="Arial" panose="020B0604020202020204" pitchFamily="34" charset="0"/>
              </a:defRPr>
            </a:lvl5pPr>
            <a:lvl6pPr rtl="0" eaLnBrk="0" hangingPunct="0">
              <a:tabLst>
                <a:tab pos="338138" algn="l"/>
              </a:tabLst>
              <a:defRPr>
                <a:solidFill>
                  <a:schemeClr val="tx1"/>
                </a:solidFill>
                <a:latin typeface="Arial" panose="020B0604020202020204" pitchFamily="34" charset="0"/>
              </a:defRPr>
            </a:lvl6pPr>
            <a:lvl7pPr rtl="0" eaLnBrk="0" hangingPunct="0">
              <a:tabLst>
                <a:tab pos="338138" algn="l"/>
              </a:tabLst>
              <a:defRPr>
                <a:solidFill>
                  <a:schemeClr val="tx1"/>
                </a:solidFill>
                <a:latin typeface="Arial" panose="020B0604020202020204" pitchFamily="34" charset="0"/>
              </a:defRPr>
            </a:lvl7pPr>
            <a:lvl8pPr rtl="0" eaLnBrk="0" hangingPunct="0">
              <a:tabLst>
                <a:tab pos="338138" algn="l"/>
              </a:tabLst>
              <a:defRPr>
                <a:solidFill>
                  <a:schemeClr val="tx1"/>
                </a:solidFill>
                <a:latin typeface="Arial" panose="020B0604020202020204" pitchFamily="34" charset="0"/>
              </a:defRPr>
            </a:lvl8pPr>
            <a:lvl9pPr rtl="0" eaLnBrk="0" hangingPunct="0">
              <a:tabLst>
                <a:tab pos="338138"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338138" algn="l"/>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Fig. 5 The PET and MRI images.</a:t>
            </a:r>
            <a:endParaRPr kumimoji="0" lang="en-US" altLang="zh-CN"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1403382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标题 33795"/>
          <p:cNvSpPr>
            <a:spLocks noGrp="1"/>
          </p:cNvSpPr>
          <p:nvPr>
            <p:ph type="ctrTitle"/>
          </p:nvPr>
        </p:nvSpPr>
        <p:spPr>
          <a:xfrm>
            <a:off x="2051720" y="404664"/>
            <a:ext cx="6870700" cy="3168352"/>
          </a:xfrm>
        </p:spPr>
        <p:txBody>
          <a:bodyPr anchor="ctr"/>
          <a:lstStyle/>
          <a:p>
            <a:pPr>
              <a:lnSpc>
                <a:spcPct val="150000"/>
              </a:lnSpc>
              <a:spcBef>
                <a:spcPts val="1200"/>
              </a:spcBef>
              <a:spcAft>
                <a:spcPts val="1200"/>
              </a:spcAft>
            </a:pPr>
            <a:r>
              <a:rPr lang="en-US" altLang="zh-CN" sz="3600" dirty="0">
                <a:sym typeface="+mn-ea"/>
              </a:rPr>
              <a:t>Experimental results</a:t>
            </a:r>
            <a:br>
              <a:rPr lang="zh-CN" altLang="en-US" sz="3200" dirty="0">
                <a:latin typeface="+mn-lt"/>
                <a:ea typeface="+mn-ea"/>
                <a:sym typeface="+mn-ea"/>
              </a:rPr>
            </a:br>
            <a:r>
              <a:rPr lang="en-US" altLang="zh-CN" sz="2400" i="1" dirty="0">
                <a:latin typeface="+mn-lt"/>
                <a:ea typeface="宋体" panose="02010600030101010101" pitchFamily="2" charset="-122"/>
              </a:rPr>
              <a:t>A. Dataset and Parameter Setting</a:t>
            </a:r>
            <a:br>
              <a:rPr lang="en-US" altLang="zh-CN" sz="2400" dirty="0">
                <a:latin typeface="+mn-lt"/>
                <a:ea typeface="宋体" panose="02010600030101010101" pitchFamily="2" charset="-122"/>
              </a:rPr>
            </a:br>
            <a:r>
              <a:rPr lang="en-US" altLang="zh-CN" sz="1800" dirty="0">
                <a:effectLst/>
                <a:latin typeface="Times New Roman" panose="02020603050405020304" pitchFamily="18" charset="0"/>
                <a:ea typeface="等线" panose="02010600030101010101" pitchFamily="2" charset="-122"/>
              </a:rPr>
              <a:t>To evaluate the quality of the fused image and assess the performance of different fusion methods, four objective evaluation metrics are considered to evaluate quantitatively our fusion model and other methods in this work, i.e., entropy measure (EN) , </a:t>
            </a:r>
            <a:r>
              <a:rPr lang="en-US" altLang="zh-CN" sz="1800" dirty="0" err="1">
                <a:effectLst/>
                <a:latin typeface="Times New Roman" panose="02020603050405020304" pitchFamily="18" charset="0"/>
                <a:ea typeface="等线" panose="02010600030101010101" pitchFamily="2" charset="-122"/>
              </a:rPr>
              <a:t>Xydeas</a:t>
            </a:r>
            <a:r>
              <a:rPr lang="en-US" altLang="zh-CN" sz="1800" dirty="0">
                <a:effectLst/>
                <a:latin typeface="Times New Roman" panose="02020603050405020304" pitchFamily="18" charset="0"/>
                <a:ea typeface="等线" panose="02010600030101010101" pitchFamily="2" charset="-122"/>
              </a:rPr>
              <a:t> and Petrovic metric (</a:t>
            </a:r>
            <a:r>
              <a:rPr lang="en-US" altLang="zh-CN" sz="1800" dirty="0" err="1">
                <a:effectLst/>
                <a:latin typeface="Times New Roman" panose="02020603050405020304" pitchFamily="18" charset="0"/>
                <a:ea typeface="等线" panose="02010600030101010101" pitchFamily="2" charset="-122"/>
              </a:rPr>
              <a:t>Qabf</a:t>
            </a:r>
            <a:r>
              <a:rPr lang="en-US" altLang="zh-CN" sz="1800" dirty="0">
                <a:effectLst/>
                <a:latin typeface="Times New Roman" panose="02020603050405020304" pitchFamily="18" charset="0"/>
                <a:ea typeface="等线" panose="02010600030101010101" pitchFamily="2" charset="-122"/>
              </a:rPr>
              <a:t>) , feature mutual information using image pixels (</a:t>
            </a:r>
            <a:r>
              <a:rPr lang="en-US" altLang="zh-CN" sz="1800" dirty="0" err="1">
                <a:effectLst/>
                <a:latin typeface="Times New Roman" panose="02020603050405020304" pitchFamily="18" charset="0"/>
                <a:ea typeface="等线" panose="02010600030101010101" pitchFamily="2" charset="-122"/>
              </a:rPr>
              <a:t>FMI_pixel</a:t>
            </a:r>
            <a:r>
              <a:rPr lang="en-US" altLang="zh-CN" sz="1800" dirty="0">
                <a:effectLst/>
                <a:latin typeface="Times New Roman" panose="02020603050405020304" pitchFamily="18" charset="0"/>
                <a:ea typeface="等线" panose="02010600030101010101" pitchFamily="2" charset="-122"/>
              </a:rPr>
              <a:t>) , FMI with discrete cosine transformation (</a:t>
            </a:r>
            <a:r>
              <a:rPr lang="en-US" altLang="zh-CN" sz="1800" dirty="0" err="1">
                <a:effectLst/>
                <a:latin typeface="Times New Roman" panose="02020603050405020304" pitchFamily="18" charset="0"/>
                <a:ea typeface="等线" panose="02010600030101010101" pitchFamily="2" charset="-122"/>
              </a:rPr>
              <a:t>FMI_dct</a:t>
            </a:r>
            <a:r>
              <a:rPr lang="en-US" altLang="zh-CN" sz="1800" dirty="0">
                <a:effectLst/>
                <a:latin typeface="Times New Roman" panose="02020603050405020304" pitchFamily="18" charset="0"/>
                <a:ea typeface="等线" panose="02010600030101010101" pitchFamily="2" charset="-122"/>
              </a:rPr>
              <a:t>).</a:t>
            </a:r>
            <a:endParaRPr lang="zh-CN" altLang="en-US" sz="2800" kern="1200" baseline="0" dirty="0">
              <a:latin typeface="+mn-lt"/>
              <a:ea typeface="宋体" panose="02010600030101010101" pitchFamily="2" charset="-122"/>
            </a:endParaRPr>
          </a:p>
        </p:txBody>
      </p:sp>
    </p:spTree>
    <p:extLst>
      <p:ext uri="{BB962C8B-B14F-4D97-AF65-F5344CB8AC3E}">
        <p14:creationId xmlns:p14="http://schemas.microsoft.com/office/powerpoint/2010/main" val="1458358049"/>
      </p:ext>
    </p:extLst>
  </p:cSld>
  <p:clrMapOvr>
    <a:masterClrMapping/>
  </p:clrMapOvr>
  <p:transition spd="med">
    <p:fade/>
  </p:transition>
</p:sld>
</file>

<file path=ppt/theme/theme1.xml><?xml version="1.0" encoding="utf-8"?>
<a:theme xmlns:a="http://schemas.openxmlformats.org/drawingml/2006/main" name="Lock And Key">
  <a:themeElements>
    <a:clrScheme name="">
      <a:dk1>
        <a:srgbClr val="393939"/>
      </a:dk1>
      <a:lt1>
        <a:srgbClr val="FFFFFF"/>
      </a:lt1>
      <a:dk2>
        <a:srgbClr val="6600CC"/>
      </a:dk2>
      <a:lt2>
        <a:srgbClr val="CCCCFF"/>
      </a:lt2>
      <a:accent1>
        <a:srgbClr val="F9D87E"/>
      </a:accent1>
      <a:accent2>
        <a:srgbClr val="FFCCCC"/>
      </a:accent2>
      <a:accent3>
        <a:srgbClr val="FFFFFF"/>
      </a:accent3>
      <a:accent4>
        <a:srgbClr val="303030"/>
      </a:accent4>
      <a:accent5>
        <a:srgbClr val="FBE8C0"/>
      </a:accent5>
      <a:accent6>
        <a:srgbClr val="E5B7B7"/>
      </a:accent6>
      <a:hlink>
        <a:srgbClr val="FFCCFF"/>
      </a:hlink>
      <a:folHlink>
        <a:srgbClr val="99CCFF"/>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EAEAEA"/>
        </a:dk1>
        <a:lt1>
          <a:srgbClr val="6600FF"/>
        </a:lt1>
        <a:dk2>
          <a:srgbClr val="FFCC66"/>
        </a:dk2>
        <a:lt2>
          <a:srgbClr val="200B5B"/>
        </a:lt2>
        <a:accent1>
          <a:srgbClr val="EEB00B"/>
        </a:accent1>
        <a:accent2>
          <a:srgbClr val="6600CC"/>
        </a:accent2>
        <a:accent3>
          <a:srgbClr val="B9AAFF"/>
        </a:accent3>
        <a:accent4>
          <a:srgbClr val="CACACA"/>
        </a:accent4>
        <a:accent5>
          <a:srgbClr val="F5D4AA"/>
        </a:accent5>
        <a:accent6>
          <a:srgbClr val="5B00B7"/>
        </a:accent6>
        <a:hlink>
          <a:srgbClr val="FF33CC"/>
        </a:hlink>
        <a:folHlink>
          <a:srgbClr val="CC99FF"/>
        </a:folHlink>
      </a:clrScheme>
      <a:clrMap bg1="lt1" tx1="dk1" bg2="lt2" tx2="dk2" accent1="accent1" accent2="accent2" accent3="accent3" accent4="accent4" accent5="accent5" accent6="accent6" hlink="hlink" folHlink="folHlink"/>
    </a:extraClrScheme>
    <a:extraClrScheme>
      <a:clrScheme name="">
        <a:dk1>
          <a:srgbClr val="393939"/>
        </a:dk1>
        <a:lt1>
          <a:srgbClr val="FFFFFF"/>
        </a:lt1>
        <a:dk2>
          <a:srgbClr val="6600CC"/>
        </a:dk2>
        <a:lt2>
          <a:srgbClr val="CCCCFF"/>
        </a:lt2>
        <a:accent1>
          <a:srgbClr val="F9D87E"/>
        </a:accent1>
        <a:accent2>
          <a:srgbClr val="FFCCCC"/>
        </a:accent2>
        <a:accent3>
          <a:srgbClr val="FFFFFF"/>
        </a:accent3>
        <a:accent4>
          <a:srgbClr val="303030"/>
        </a:accent4>
        <a:accent5>
          <a:srgbClr val="FBE8C0"/>
        </a:accent5>
        <a:accent6>
          <a:srgbClr val="E5B7B7"/>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1E1E1"/>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
        <a:dk1>
          <a:srgbClr val="FFFFCC"/>
        </a:dk1>
        <a:lt1>
          <a:srgbClr val="000000"/>
        </a:lt1>
        <a:dk2>
          <a:srgbClr val="FFCC00"/>
        </a:dk2>
        <a:lt2>
          <a:srgbClr val="330000"/>
        </a:lt2>
        <a:accent1>
          <a:srgbClr val="FF9900"/>
        </a:accent1>
        <a:accent2>
          <a:srgbClr val="330099"/>
        </a:accent2>
        <a:accent3>
          <a:srgbClr val="AAAAAA"/>
        </a:accent3>
        <a:accent4>
          <a:srgbClr val="DCDCAF"/>
        </a:accent4>
        <a:accent5>
          <a:srgbClr val="FFCAAA"/>
        </a:accent5>
        <a:accent6>
          <a:srgbClr val="2D0089"/>
        </a:accent6>
        <a:hlink>
          <a:srgbClr val="FF6633"/>
        </a:hlink>
        <a:folHlink>
          <a:srgbClr val="669900"/>
        </a:folHlink>
      </a:clrScheme>
      <a:clrMap bg1="lt1" tx1="dk1" bg2="lt2" tx2="dk2" accent1="accent1" accent2="accent2" accent3="accent3" accent4="accent4" accent5="accent5" accent6="accent6" hlink="hlink" folHlink="folHlink"/>
    </a:extraClrScheme>
    <a:extraClrScheme>
      <a:clrScheme name="">
        <a:dk1>
          <a:srgbClr val="DDDDDD"/>
        </a:dk1>
        <a:lt1>
          <a:srgbClr val="996600"/>
        </a:lt1>
        <a:dk2>
          <a:srgbClr val="FFCC66"/>
        </a:dk2>
        <a:lt2>
          <a:srgbClr val="333300"/>
        </a:lt2>
        <a:accent1>
          <a:srgbClr val="EEB00B"/>
        </a:accent1>
        <a:accent2>
          <a:srgbClr val="330099"/>
        </a:accent2>
        <a:accent3>
          <a:srgbClr val="CAB9AA"/>
        </a:accent3>
        <a:accent4>
          <a:srgbClr val="BEBEBE"/>
        </a:accent4>
        <a:accent5>
          <a:srgbClr val="F5D4AA"/>
        </a:accent5>
        <a:accent6>
          <a:srgbClr val="2D0089"/>
        </a:accent6>
        <a:hlink>
          <a:srgbClr val="FF6633"/>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CC"/>
        </a:dk1>
        <a:lt1>
          <a:srgbClr val="999933"/>
        </a:lt1>
        <a:dk2>
          <a:srgbClr val="FFFF66"/>
        </a:dk2>
        <a:lt2>
          <a:srgbClr val="003300"/>
        </a:lt2>
        <a:accent1>
          <a:srgbClr val="CC9900"/>
        </a:accent1>
        <a:accent2>
          <a:srgbClr val="330099"/>
        </a:accent2>
        <a:accent3>
          <a:srgbClr val="CACAAD"/>
        </a:accent3>
        <a:accent4>
          <a:srgbClr val="DCDCAF"/>
        </a:accent4>
        <a:accent5>
          <a:srgbClr val="E2CAAA"/>
        </a:accent5>
        <a:accent6>
          <a:srgbClr val="2D0089"/>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738</Words>
  <Application>Microsoft Office PowerPoint</Application>
  <PresentationFormat>全屏显示(4:3)</PresentationFormat>
  <Paragraphs>60</Paragraphs>
  <Slides>14</Slides>
  <Notes>0</Notes>
  <HiddenSlides>0</HiddenSlides>
  <MMClips>0</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19" baseType="lpstr">
      <vt:lpstr>Arial</vt:lpstr>
      <vt:lpstr>Symbol</vt:lpstr>
      <vt:lpstr>Times New Roman</vt:lpstr>
      <vt:lpstr>Lock And Key</vt:lpstr>
      <vt:lpstr>Equation</vt:lpstr>
      <vt:lpstr>CSpA-DN: Channel and Spatial Attention Dense Network for Fusing PET and MRI Images</vt:lpstr>
      <vt:lpstr>Introduction As we know, CT is anatomy image, to show the structure information of human organs or tissues. The PET images can provide the functional information. Different medical images can provide complementary information. Integration of these information is necessary.  In this paper, we propose a novel fusion framework based on a dense network with channel and spatial attention (CSpA-DN) for PET and MR images. </vt:lpstr>
      <vt:lpstr>Proposed CSPA-DN Model  We will describe in details the network architecture of our proposed CSpA-DN fusion model, a typical encoder-decoder structure as shown in Fig. 1, which consists of an encoder network, an attention network and a decoder.</vt:lpstr>
      <vt:lpstr>Proposed CSPA-DN Model A. Encoder Network As is shown in Fig. 2, our encoder consists of two parts: the common block 1 and the dense block containing four modules.  </vt:lpstr>
      <vt:lpstr>Proposed CSPA-DN Model  B. Self-Attention Network The upper and lower parts in Fig. 3 represent the spatial and channel attention modules, respectively. </vt:lpstr>
      <vt:lpstr>Proposed CSPA-DN Model  C. Decoder Network The decoder network consists of five blocks.</vt:lpstr>
      <vt:lpstr>Proposed CSPA-DN Model  D. Loss function We minimize the following loss function L to train our fusion model.</vt:lpstr>
      <vt:lpstr>Experimental results A. Dataset and Parameter Setting The dataset used for medical image fusion in this work is obtained from the database of Whole Brain Atlas [28]. Among these data, 58 pairs of PET and MRI images are selected as the training data and 20 pairs are employed as test images to evaluate the performance of our fusion model.</vt:lpstr>
      <vt:lpstr>Experimental results A. Dataset and Parameter Setting To evaluate the quality of the fused image and assess the performance of different fusion methods, four objective evaluation metrics are considered to evaluate quantitatively our fusion model and other methods in this work, i.e., entropy measure (EN) , Xydeas and Petrovic metric (Qabf) , feature mutual information using image pixels (FMI_pixel) , FMI with discrete cosine transformation (FMI_dct).</vt:lpstr>
      <vt:lpstr>Experimental results B. Qualitative Assessments</vt:lpstr>
      <vt:lpstr>Experimental results C. Quantitative Evaluations</vt:lpstr>
      <vt:lpstr>Experimental results D. Ablation study</vt:lpstr>
      <vt:lpstr>PowerPoint 演示文稿</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 Defect Detection Based on Visual Saliency Using Deep Feature and Low-rank Recovery </dc:title>
  <dc:creator/>
  <cp:keywords>绉戞妧杩涙 灞曡鐞嗗康 鍙樿縼 </cp:keywords>
  <cp:lastModifiedBy>Li bc</cp:lastModifiedBy>
  <cp:revision>36</cp:revision>
  <dcterms:created xsi:type="dcterms:W3CDTF">2017-03-30T05:53:00Z</dcterms:created>
  <dcterms:modified xsi:type="dcterms:W3CDTF">2020-12-05T09:11:57Z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