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6" r:id="rId2"/>
    <p:sldId id="295" r:id="rId3"/>
    <p:sldId id="308" r:id="rId4"/>
    <p:sldId id="268" r:id="rId5"/>
    <p:sldId id="258" r:id="rId6"/>
    <p:sldId id="312" r:id="rId7"/>
    <p:sldId id="271" r:id="rId8"/>
    <p:sldId id="313" r:id="rId9"/>
    <p:sldId id="307" r:id="rId10"/>
    <p:sldId id="309" r:id="rId11"/>
    <p:sldId id="305" r:id="rId12"/>
    <p:sldId id="304" r:id="rId13"/>
    <p:sldId id="302" r:id="rId14"/>
    <p:sldId id="269" r:id="rId15"/>
    <p:sldId id="31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337"/>
  </p:normalViewPr>
  <p:slideViewPr>
    <p:cSldViewPr snapToGrid="0" snapToObjects="1">
      <p:cViewPr>
        <p:scale>
          <a:sx n="98" d="100"/>
          <a:sy n="98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BE04E-3062-3745-8F15-4736279DC295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EB12E-B576-764F-86CA-F4DA8B12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D6A15-59E9-3540-AEB7-9B21C38AD3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3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AE74-6BE2-8448-A976-323DD68B0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097B7-F042-B144-9CD8-91532FA6F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2052-1B45-DF4D-89E3-23194E02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BF7AE-951B-4A46-8FB3-F7524968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69EA-42E0-D64F-B9AB-C796672F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004E-3AD9-774F-B854-8BEC1B98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2D899-27CB-B342-A9ED-66A7309D0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5A95-B9BD-534A-BBE6-5F37C7F2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06537-1C32-7140-B44F-DDE103A1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2908-21DF-FB4A-8BCC-532E1402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620E8-DB9C-FB40-9B17-CABAA7311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6A3F-CA70-2D49-B892-E182AAB02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757A-586B-594F-B837-B590E417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A763B-7B1C-8E49-B6FE-86DD215D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22D42-1F7C-F244-A9B6-F6D549BB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AD94-8CA0-C04F-A5A0-DE56DD1E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F18B-7D3E-3E42-8D12-35D0E6A3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5EE33-E862-9849-967C-C30964DE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FB8E4-5AFB-DF4F-8B5B-544D6055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2D73E-6631-3749-A65C-3E418524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142D-9855-7443-8ED1-00FB3C03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5286-CEF1-C94B-9FEA-45308A1B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B719-2599-5941-A6F5-0DF2A011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446FA-E623-F044-9C3C-8D7CFD88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E626C-A4AA-7446-BB76-1026B644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0D0C-C021-5340-B992-60F8CE6C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F24E-065E-D140-9010-9059459B5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7B84E-FE48-0E44-ACA2-396770EF4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91BA1-F05A-3744-83BB-F192797E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597B7-D408-E34D-93A3-8EA8129B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692A0-8181-D441-8C99-77B444CE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0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3C45-1F35-344A-9D75-24FAC7BE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7B213-AB6C-9E47-BD34-45C2E49D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9E259-B6BE-044D-8AB0-71B42D9F0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EE123-D29F-8048-830A-FF924A74B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F1A7D-94C4-704A-9BB9-49B0AD89B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2185C-0175-8D4A-8511-190BEA21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A05DD-0CCA-6F4C-A9D5-EB932CC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B5FAA-ECC2-0247-88CC-55217AE8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9CD5-71CE-1F47-A9AB-026E2068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4ED32-8630-5D4E-B776-15DF9A2D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67A0A-C893-D04D-9F28-135814D5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C6C7A-0A3D-6444-988B-A0915F83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6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7AA7F-6CBB-2248-A3E0-F4B44891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F7018-999D-AE4A-A139-CE57A69D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35A1C-79D4-A241-AA62-C41ED512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8769-87DB-1848-881C-F3E19368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7625-13C2-8148-93C4-EC8DE0C49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F18E6-6626-0943-A1C9-557952F8D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798A9-A60B-AF49-ABF9-F501CB0C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8C02F-4BD5-A24C-9D65-8B026BDC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3D9A6-6ADA-7140-A7AF-20CDD4E5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E919-9032-D94E-9B1F-3B33FB2A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93C86-94E9-0041-888C-A994C6D85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3069-EABA-2248-93AD-16525BF8B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2807-0FDD-3F42-BDF1-497F02D9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97502-2CC2-FE46-A34B-7B927D39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CCA63-61CB-DF4F-878F-5FDFE94B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5038-0461-544A-9489-C01D6087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3074D-A6B0-A14A-8392-A5E542B0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E165-8631-F441-AFAA-136A15B3A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EC0D-7009-B944-9B9B-211174974FE0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5CC0B-3F14-C743-844F-0C4A7EE1A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93CD2-8A4B-4345-9F24-5AF3DA9F1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4837-2BC5-C948-9412-26FC7C3A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762A-40F1-EF43-9AC2-3D090ADFB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GAP: Quantifying the Generative Adversarial Set and Class Feature Applicability of Deep Neural Networks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E787-20D0-164D-91AA-BA9795FA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1435" y="4027340"/>
            <a:ext cx="2537637" cy="1267674"/>
          </a:xfrm>
        </p:spPr>
        <p:txBody>
          <a:bodyPr>
            <a:normAutofit/>
          </a:bodyPr>
          <a:lstStyle/>
          <a:p>
            <a:r>
              <a:rPr lang="en-US" sz="2800" dirty="0"/>
              <a:t>Edward Collier</a:t>
            </a:r>
          </a:p>
          <a:p>
            <a:r>
              <a:rPr lang="en-US" sz="2000" i="1" dirty="0"/>
              <a:t>Louisiana State University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1FCE487-2BAF-D44F-9B60-E6F827CFBB77}"/>
              </a:ext>
            </a:extLst>
          </p:cNvPr>
          <p:cNvSpPr txBox="1">
            <a:spLocks/>
          </p:cNvSpPr>
          <p:nvPr/>
        </p:nvSpPr>
        <p:spPr>
          <a:xfrm>
            <a:off x="7052930" y="4027340"/>
            <a:ext cx="2346253" cy="1267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Supratik</a:t>
            </a:r>
            <a:r>
              <a:rPr lang="en-US" sz="2800" dirty="0"/>
              <a:t> </a:t>
            </a:r>
            <a:r>
              <a:rPr lang="en-US" sz="2800" dirty="0" err="1"/>
              <a:t>Mukhopadhay</a:t>
            </a:r>
            <a:endParaRPr lang="en-US" sz="2800" dirty="0"/>
          </a:p>
          <a:p>
            <a:r>
              <a:rPr lang="en-US" i="1" dirty="0"/>
              <a:t>Louisiana State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D6FF4-E683-6141-B046-1FCC909C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FF68-A082-E143-B82D-CC563D1C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6BEBE-19A6-9043-A672-F3C6361F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2981"/>
            <a:ext cx="6096000" cy="3879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FB1B5-2523-0049-9BCF-B23E563E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8CFC46-39C8-2F42-BCF7-C8104769F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Classification is a good task to measure differentiation and thus applicability.</a:t>
            </a:r>
          </a:p>
          <a:p>
            <a:r>
              <a:rPr lang="en-US" dirty="0"/>
              <a:t>Applying the features learned by the generator and discriminator to classification allows for measuring their applicability at the different levels.</a:t>
            </a:r>
          </a:p>
        </p:txBody>
      </p:sp>
    </p:spTree>
    <p:extLst>
      <p:ext uri="{BB962C8B-B14F-4D97-AF65-F5344CB8AC3E}">
        <p14:creationId xmlns:p14="http://schemas.microsoft.com/office/powerpoint/2010/main" val="166580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0EDF-673B-F047-9FB8-D9172415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Set Applicability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6F733-C06C-1E4B-AA54-B2D477B4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8542D-C2D2-9D48-B5AF-F080E31C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512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Apply the learned weights from both Generator G and Discriminator D to classification of the unknown data set.</a:t>
            </a:r>
          </a:p>
          <a:p>
            <a:r>
              <a:rPr lang="en-US" sz="2400" dirty="0"/>
              <a:t>Weights are transferred layer by layer.</a:t>
            </a:r>
          </a:p>
          <a:p>
            <a:r>
              <a:rPr lang="en-US" sz="2400" dirty="0"/>
              <a:t>The set applicability for each network is then the ability to use those features at each layer to differentiate known from unknown.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3F2E27-D673-8640-B893-8F1A84C2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22" y="1814273"/>
            <a:ext cx="5267674" cy="32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890D-57BE-C041-B61F-6BC3F362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Class Applicability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CA030-C2EC-DE40-B545-2CBCB31F4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C1DC0B-1D7E-4D47-9069-FF3EF3F0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13512"/>
            <a:ext cx="6096001" cy="3476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9475E-90C3-1647-9819-0522440C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72" y="1813512"/>
            <a:ext cx="5855527" cy="3476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C96CE1-7321-5042-96C1-6497F48BF2C2}"/>
              </a:ext>
            </a:extLst>
          </p:cNvPr>
          <p:cNvSpPr txBox="1"/>
          <p:nvPr/>
        </p:nvSpPr>
        <p:spPr>
          <a:xfrm>
            <a:off x="2325462" y="530881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A5043-58AD-4544-8C6E-A4514024E511}"/>
              </a:ext>
            </a:extLst>
          </p:cNvPr>
          <p:cNvSpPr txBox="1"/>
          <p:nvPr/>
        </p:nvSpPr>
        <p:spPr>
          <a:xfrm>
            <a:off x="8421462" y="5315033"/>
            <a:ext cx="71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CIFAR</a:t>
            </a:r>
          </a:p>
        </p:txBody>
      </p:sp>
    </p:spTree>
    <p:extLst>
      <p:ext uri="{BB962C8B-B14F-4D97-AF65-F5344CB8AC3E}">
        <p14:creationId xmlns:p14="http://schemas.microsoft.com/office/powerpoint/2010/main" val="69761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911-2714-7D44-8761-5BDF4F6E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Layer Applicability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DDBE4-6774-7849-A751-9A968CAA4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B416D-4CCC-CC4E-BCEE-BCB9799F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65823"/>
            <a:ext cx="6096001" cy="3316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E02E-4A36-2D40-BC63-8124C562F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5824"/>
            <a:ext cx="6096000" cy="33169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304758-3033-EF45-90A3-2FE4AD6E72A2}"/>
              </a:ext>
            </a:extLst>
          </p:cNvPr>
          <p:cNvSpPr txBox="1"/>
          <p:nvPr/>
        </p:nvSpPr>
        <p:spPr>
          <a:xfrm>
            <a:off x="2325462" y="5034489"/>
            <a:ext cx="14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Discriminator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07B45-88AF-094E-8EAF-F4351C0E95F5}"/>
              </a:ext>
            </a:extLst>
          </p:cNvPr>
          <p:cNvSpPr txBox="1"/>
          <p:nvPr/>
        </p:nvSpPr>
        <p:spPr>
          <a:xfrm>
            <a:off x="8421462" y="5040711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292906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B130-9336-8C4B-AA62-23AA3ABC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9C4F1-3C45-2C48-8A31-71C3378F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B94496-1DBA-CF49-827E-780E0582C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9" y="1690688"/>
            <a:ext cx="6096000" cy="3860800"/>
          </a:xfr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4CF03E5-C698-B447-95AB-D344C442C2E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95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have seen that there is high applicability between the generator and discriminator for similar tasks.</a:t>
            </a:r>
          </a:p>
          <a:p>
            <a:r>
              <a:rPr lang="en-US" sz="2400" dirty="0"/>
              <a:t>Given the relationship between the tasks it goes to reason that they learn similar features and apply them differently. </a:t>
            </a:r>
          </a:p>
          <a:p>
            <a:r>
              <a:rPr lang="en-US" sz="2400" dirty="0"/>
              <a:t>We swapped roles of the generator and discriminator to measure how well the learned features could be transferred to the opposite task.</a:t>
            </a:r>
          </a:p>
        </p:txBody>
      </p:sp>
    </p:spTree>
    <p:extLst>
      <p:ext uri="{BB962C8B-B14F-4D97-AF65-F5344CB8AC3E}">
        <p14:creationId xmlns:p14="http://schemas.microsoft.com/office/powerpoint/2010/main" val="162179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B130-9336-8C4B-AA62-23AA3ABC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8F484-8136-E240-950D-01E94322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Presented, to the best of our knowledge, the first results on evaluation of feature applicability and transferability in generative adversarial networks. </a:t>
            </a:r>
          </a:p>
          <a:p>
            <a:r>
              <a:rPr lang="en-US" dirty="0"/>
              <a:t>Demonstrated a discriminator and a generator can both be applicable to classification tasks. </a:t>
            </a:r>
          </a:p>
          <a:p>
            <a:r>
              <a:rPr lang="en-US" dirty="0"/>
              <a:t>Provided resented insights into how applicable they are to a classification task from both a set and class applicability perspective.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9C4F1-3C45-2C48-8A31-71C3378F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8E20-712E-7B46-A525-361483AB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693BA-030E-F445-B3F9-B55F8790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7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3BB1-F14B-B54D-B690-9E3A0664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14A1D-5399-AE44-BD64-4DF4A110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Generative Adversarial Networks, Transferability and Applicability</a:t>
            </a:r>
          </a:p>
          <a:p>
            <a:pPr lvl="1"/>
            <a:r>
              <a:rPr lang="en-US" dirty="0"/>
              <a:t>Contributions</a:t>
            </a:r>
          </a:p>
          <a:p>
            <a:pPr lvl="1"/>
            <a:r>
              <a:rPr lang="en-US" dirty="0"/>
              <a:t>GAN Applicability</a:t>
            </a:r>
          </a:p>
          <a:p>
            <a:pPr lvl="1"/>
            <a:r>
              <a:rPr lang="en-US" dirty="0"/>
              <a:t>Experimental Setup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865A-F40C-3B40-A569-F8B2874AD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4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7F6B-B2A4-C04B-B6F3-B545C7FF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Adversarial Networks (GAN)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F1D2-F17A-CF4F-A428-9777A17C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5239" cy="4351338"/>
          </a:xfrm>
        </p:spPr>
        <p:txBody>
          <a:bodyPr>
            <a:normAutofit/>
          </a:bodyPr>
          <a:lstStyle/>
          <a:p>
            <a:r>
              <a:rPr lang="en-US" dirty="0"/>
              <a:t>GANs are a semi supervised neural network model that consists two competing networks; a generator and a discriminator.</a:t>
            </a:r>
          </a:p>
          <a:p>
            <a:r>
              <a:rPr lang="en-US" dirty="0"/>
              <a:t>The Generator’s objective is to produce products almost identical to the ground truth.</a:t>
            </a:r>
          </a:p>
          <a:p>
            <a:r>
              <a:rPr lang="en-US" dirty="0"/>
              <a:t>The Discriminator’s objective is to discriminate between the ground truth and the generator’s output.</a:t>
            </a:r>
          </a:p>
          <a:p>
            <a:r>
              <a:rPr lang="en-US" dirty="0"/>
              <a:t>The two competing networks eventually converge at the Nash equilibrium.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0763-9573-284A-A7A2-3D4B9F53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611C-1A2D-3548-95D0-E6AFE03F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C399-9017-664E-95EA-D07246A9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are able to discern what previous knowledge might apply to new problems.</a:t>
            </a:r>
          </a:p>
          <a:p>
            <a:r>
              <a:rPr lang="en-US" dirty="0"/>
              <a:t>The brain will ”fit” previous knowledge to new tasks where it applies.  </a:t>
            </a:r>
          </a:p>
          <a:p>
            <a:r>
              <a:rPr lang="en-US" dirty="0"/>
              <a:t>This same idea can apply to neural networks, which we know as transferability.</a:t>
            </a:r>
          </a:p>
          <a:p>
            <a:r>
              <a:rPr lang="en-US" dirty="0"/>
              <a:t>Transferability utilizes the idea that certain features overlap many classes.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CCF48-F707-BB4E-8B3D-AF1AF5654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7F6B-B2A4-C04B-B6F3-B545C7FF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F1D2-F17A-CF4F-A428-9777A17CA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define applicability as how well known features at a specific layer can be used to differentiate.</a:t>
            </a:r>
          </a:p>
          <a:p>
            <a:r>
              <a:rPr lang="en-US" dirty="0"/>
              <a:t>In neural networks this can be broken down into three sub-groups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 applicability: How well does a network apply to a whole task?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Class applicability: How well can the known features be used to differentiate an input class from all other input classes?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Input applicability: How well can the known features be used to differentiate a single input from all other inputs?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0763-9573-284A-A7A2-3D4B9F53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4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7F6B-B2A4-C04B-B6F3-B545C7FF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Applicability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0763-9573-284A-A7A2-3D4B9F53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865E332-F077-D341-94E8-9C81ACE2F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7993" y="1461053"/>
            <a:ext cx="7196011" cy="4351338"/>
          </a:xfrm>
        </p:spPr>
      </p:pic>
    </p:spTree>
    <p:extLst>
      <p:ext uri="{BB962C8B-B14F-4D97-AF65-F5344CB8AC3E}">
        <p14:creationId xmlns:p14="http://schemas.microsoft.com/office/powerpoint/2010/main" val="244161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BEB8-B545-B64F-89C4-BDCEAA97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Applicability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E4D3C-90B1-8847-9D8A-4702D06A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A8FAD38-70FA-7B4D-B2EE-04131A696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6976" y="1425607"/>
            <a:ext cx="7068106" cy="4351338"/>
          </a:xfrm>
        </p:spPr>
      </p:pic>
    </p:spTree>
    <p:extLst>
      <p:ext uri="{BB962C8B-B14F-4D97-AF65-F5344CB8AC3E}">
        <p14:creationId xmlns:p14="http://schemas.microsoft.com/office/powerpoint/2010/main" val="340146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BEB8-B545-B64F-89C4-BDCEAA97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FF1B-28F8-D749-845E-9EE92103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freezing and retraining layers we measure how well a network </a:t>
            </a:r>
            <a:r>
              <a:rPr lang="en-US" i="1" dirty="0"/>
              <a:t>N</a:t>
            </a:r>
            <a:r>
              <a:rPr lang="en-US" dirty="0"/>
              <a:t> can separate input </a:t>
            </a:r>
            <a:r>
              <a:rPr lang="en-US" i="1" dirty="0"/>
              <a:t>x</a:t>
            </a:r>
            <a:r>
              <a:rPr lang="en-US" dirty="0"/>
              <a:t> from a class from the unknown set </a:t>
            </a:r>
            <a:r>
              <a:rPr lang="en-US" i="1" dirty="0" err="1"/>
              <a:t>un</a:t>
            </a:r>
            <a:r>
              <a:rPr lang="en-US" i="1" baseline="-25000" dirty="0" err="1"/>
              <a:t>j</a:t>
            </a:r>
            <a:r>
              <a:rPr lang="en-US" dirty="0"/>
              <a:t> at layer 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 applicability is then the average separability between </a:t>
            </a:r>
            <a:r>
              <a:rPr lang="en-US" i="1" dirty="0"/>
              <a:t>x</a:t>
            </a:r>
            <a:r>
              <a:rPr lang="en-US" dirty="0"/>
              <a:t> and all </a:t>
            </a:r>
            <a:r>
              <a:rPr lang="en-US" i="1" dirty="0" err="1"/>
              <a:t>un</a:t>
            </a:r>
            <a:r>
              <a:rPr lang="en-US" i="1" baseline="-25000" dirty="0" err="1"/>
              <a:t>j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D5975-8622-284D-BBA8-60526655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76" y="2934585"/>
            <a:ext cx="2931413" cy="63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EB6A6-6286-6B4E-936A-443392B4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76" y="4558612"/>
            <a:ext cx="2931413" cy="1181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E4D3C-90B1-8847-9D8A-4702D06AD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7F6B-B2A4-C04B-B6F3-B545C7FF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F1D2-F17A-CF4F-A428-9777A17CA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the applicability of features between discriminative networks non-</a:t>
            </a:r>
            <a:r>
              <a:rPr lang="en-US" dirty="0" err="1"/>
              <a:t>adversarially</a:t>
            </a:r>
            <a:r>
              <a:rPr lang="en-US" dirty="0"/>
              <a:t> trained classification networks.  </a:t>
            </a:r>
          </a:p>
          <a:p>
            <a:r>
              <a:rPr lang="en-US" dirty="0"/>
              <a:t>Demonstrate the differences between the learned features in a discriminative and a classification process.</a:t>
            </a:r>
          </a:p>
          <a:p>
            <a:r>
              <a:rPr lang="en-US" dirty="0"/>
              <a:t> Transferability of features to a GAN is judged by measuring the applicability of features to the generator and discriminator.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0763-9573-284A-A7A2-3D4B9F53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4" y="5812391"/>
            <a:ext cx="1807030" cy="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569</Words>
  <Application>Microsoft Macintosh PowerPoint</Application>
  <PresentationFormat>Widescreen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GAP: Quantifying the Generative Adversarial Set and Class Feature Applicability of Deep Neural Networks</vt:lpstr>
      <vt:lpstr>Outline</vt:lpstr>
      <vt:lpstr>Generative Adversarial Networks (GAN)</vt:lpstr>
      <vt:lpstr>Transferability</vt:lpstr>
      <vt:lpstr>Applicability</vt:lpstr>
      <vt:lpstr>Set Applicability</vt:lpstr>
      <vt:lpstr>Class Applicability</vt:lpstr>
      <vt:lpstr>Measuring Applicability</vt:lpstr>
      <vt:lpstr>Contributions</vt:lpstr>
      <vt:lpstr>Experimental Setup</vt:lpstr>
      <vt:lpstr>GAN Set Applicability</vt:lpstr>
      <vt:lpstr>GAN Class Applicability</vt:lpstr>
      <vt:lpstr>GAN Layer Applicability</vt:lpstr>
      <vt:lpstr>GAN Transfer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Applicability to Quantifying Octave Resonance in Deep Neural Networks</dc:title>
  <dc:creator>Ed Collier</dc:creator>
  <cp:lastModifiedBy>Ed Collier</cp:lastModifiedBy>
  <cp:revision>27</cp:revision>
  <dcterms:created xsi:type="dcterms:W3CDTF">2020-11-07T01:34:13Z</dcterms:created>
  <dcterms:modified xsi:type="dcterms:W3CDTF">2020-12-10T04:56:56Z</dcterms:modified>
</cp:coreProperties>
</file>