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kyWqdRM2BHRvkei+hI2BwL6US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33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customschemas.google.com/relationships/presentationmetadata" Target="metadata"/><Relationship Id="rId2" Type="http://schemas.openxmlformats.org/officeDocument/2006/relationships/slideMaster" Target="slideMasters/slideMaster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Welcome, the title of our paper is «Two-dimensional Discrete Mirror Transform for Image Non-Linear Approximation».</a:t>
            </a:r>
            <a:endParaRPr/>
          </a:p>
          <a:p>
            <a:pPr marL="0" lvl="0" indent="0" algn="l" rtl="0">
              <a:spcBef>
                <a:spcPts val="0"/>
              </a:spcBef>
              <a:spcAft>
                <a:spcPts val="0"/>
              </a:spcAft>
              <a:buNone/>
            </a:pPr>
            <a:r>
              <a:rPr lang="it-IT"/>
              <a:t>The authors are Alessandro Gnutti, Fabrizio Guerrini and Riccardo Leonardi, from University of Brescia.</a:t>
            </a:r>
            <a:endParaRPr/>
          </a:p>
        </p:txBody>
      </p:sp>
      <p:sp>
        <p:nvSpPr>
          <p:cNvPr id="119" name="Google Shape;11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What is the challenge of this work?</a:t>
            </a:r>
            <a:endParaRPr/>
          </a:p>
          <a:p>
            <a:pPr marL="0" lvl="0" indent="0" algn="l" rtl="0">
              <a:spcBef>
                <a:spcPts val="0"/>
              </a:spcBef>
              <a:spcAft>
                <a:spcPts val="0"/>
              </a:spcAft>
              <a:buNone/>
            </a:pPr>
            <a:r>
              <a:rPr lang="it-IT"/>
              <a:t>Well, in order to reconstrcut the signal we need both the single coefficients of the transform and their position in the binary tree.</a:t>
            </a:r>
            <a:endParaRPr/>
          </a:p>
          <a:p>
            <a:pPr marL="0" lvl="0" indent="0" algn="l" rtl="0">
              <a:spcBef>
                <a:spcPts val="0"/>
              </a:spcBef>
              <a:spcAft>
                <a:spcPts val="0"/>
              </a:spcAft>
              <a:buNone/>
            </a:pPr>
            <a:r>
              <a:rPr lang="it-IT"/>
              <a:t>It means that, in a compression scenario, for example, we should send also the structure of the decomposition tree, and not just the transform coefficients.</a:t>
            </a:r>
            <a:endParaRPr/>
          </a:p>
          <a:p>
            <a:pPr marL="0" lvl="0" indent="0" algn="l" rtl="0">
              <a:spcBef>
                <a:spcPts val="0"/>
              </a:spcBef>
              <a:spcAft>
                <a:spcPts val="0"/>
              </a:spcAft>
              <a:buNone/>
            </a:pPr>
            <a:r>
              <a:rPr lang="it-IT"/>
              <a:t>How to efficently represent the decomposition binary tree is not trivial, and it is indeed the main focus of our current research.</a:t>
            </a:r>
            <a:endParaRPr/>
          </a:p>
        </p:txBody>
      </p:sp>
      <p:sp>
        <p:nvSpPr>
          <p:cNvPr id="251" name="Google Shape;25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Thanks, and see you in our poster session!</a:t>
            </a:r>
            <a:endParaRPr/>
          </a:p>
        </p:txBody>
      </p:sp>
      <p:sp>
        <p:nvSpPr>
          <p:cNvPr id="266" name="Google Shape;26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Let me start with a very brief introduction: in many signal processing ields, such as signal approximation, data compression, denoising, and so on, we are interested in efficient transforms, namely those transforms that are able to generate a sparse representation of a signal.</a:t>
            </a:r>
            <a:endParaRPr/>
          </a:p>
          <a:p>
            <a:pPr marL="0" lvl="0" indent="0" algn="l" rtl="0">
              <a:spcBef>
                <a:spcPts val="0"/>
              </a:spcBef>
              <a:spcAft>
                <a:spcPts val="0"/>
              </a:spcAft>
              <a:buNone/>
            </a:pPr>
            <a:r>
              <a:rPr lang="it-IT"/>
              <a:t>There are two families of transforms, the ones that assume an a priori knwoledge of a good statistical model (you can see some popular examples of this family in the set on the left), and others that try to capture the statistics specific for a particular set of data (you can see some other examples of this category in the set on the right).</a:t>
            </a:r>
            <a:endParaRPr/>
          </a:p>
        </p:txBody>
      </p:sp>
      <p:sp>
        <p:nvSpPr>
          <p:cNvPr id="129" name="Google Shape;12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In our paper we have proposed a new transfrom that we have called two-dimensional Discrete Mirror Transform.</a:t>
            </a:r>
            <a:endParaRPr/>
          </a:p>
          <a:p>
            <a:pPr marL="0" lvl="0" indent="0" algn="l" rtl="0">
              <a:spcBef>
                <a:spcPts val="0"/>
              </a:spcBef>
              <a:spcAft>
                <a:spcPts val="0"/>
              </a:spcAft>
              <a:buNone/>
            </a:pPr>
            <a:r>
              <a:rPr lang="it-IT"/>
              <a:t>It is generated by iterating the optimal even/odd decomposition with respect to a given direction.</a:t>
            </a:r>
            <a:endParaRPr/>
          </a:p>
          <a:p>
            <a:pPr marL="0" marR="0" lvl="0" indent="0" algn="l" rtl="0">
              <a:lnSpc>
                <a:spcPct val="100000"/>
              </a:lnSpc>
              <a:spcBef>
                <a:spcPts val="0"/>
              </a:spcBef>
              <a:spcAft>
                <a:spcPts val="0"/>
              </a:spcAft>
              <a:buClr>
                <a:schemeClr val="dk1"/>
              </a:buClr>
              <a:buSzPts val="1200"/>
              <a:buFont typeface="Calibri"/>
              <a:buNone/>
            </a:pPr>
            <a:r>
              <a:rPr lang="it-IT"/>
              <a:t>Let’s consider, for example, an image x: the equation on the left shows all the potential even/odd decompositions when considering the symmetry axes as the different columns of the image.</a:t>
            </a:r>
            <a:endParaRPr/>
          </a:p>
          <a:p>
            <a:pPr marL="0" lvl="0" indent="0" algn="l" rtl="0">
              <a:spcBef>
                <a:spcPts val="0"/>
              </a:spcBef>
              <a:spcAft>
                <a:spcPts val="0"/>
              </a:spcAft>
              <a:buNone/>
            </a:pPr>
            <a:r>
              <a:rPr lang="it-IT"/>
              <a:t>For «optimal decomposition», we mean that we are interested in obtaining the maximal energy distribution from the original signal to the even or the odd part.</a:t>
            </a:r>
            <a:endParaRPr/>
          </a:p>
          <a:p>
            <a:pPr marL="0" marR="0" lvl="0" indent="0" algn="l" rtl="0">
              <a:lnSpc>
                <a:spcPct val="100000"/>
              </a:lnSpc>
              <a:spcBef>
                <a:spcPts val="0"/>
              </a:spcBef>
              <a:spcAft>
                <a:spcPts val="0"/>
              </a:spcAft>
              <a:buClr>
                <a:schemeClr val="dk1"/>
              </a:buClr>
              <a:buSzPts val="1200"/>
              <a:buFont typeface="Calibri"/>
              <a:buNone/>
            </a:pPr>
            <a:r>
              <a:rPr lang="it-IT"/>
              <a:t>It can be proven that this optimal position can be found by identifying the maximum of the convolution modulus of the signal, in this case just in the «horizontal» direction.</a:t>
            </a:r>
            <a:endParaRPr/>
          </a:p>
          <a:p>
            <a:pPr marL="0" lvl="0" indent="0" algn="l" rtl="0">
              <a:spcBef>
                <a:spcPts val="0"/>
              </a:spcBef>
              <a:spcAft>
                <a:spcPts val="0"/>
              </a:spcAft>
              <a:buNone/>
            </a:pPr>
            <a:r>
              <a:rPr lang="it-IT"/>
              <a:t>Of course, we will give some more details on the proof in our poster session.</a:t>
            </a:r>
            <a:endParaRPr/>
          </a:p>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Here, we show a visual example. The figure on the bottom left  is the convolution of the top left image. Tha maximum identifies the symmetry axis around which we can compute the optimal even/odd decomposition of the image.</a:t>
            </a:r>
            <a:endParaRPr/>
          </a:p>
          <a:p>
            <a:pPr marL="0" lvl="0" indent="0" algn="l" rtl="0">
              <a:spcBef>
                <a:spcPts val="0"/>
              </a:spcBef>
              <a:spcAft>
                <a:spcPts val="0"/>
              </a:spcAft>
              <a:buNone/>
            </a:pPr>
            <a:r>
              <a:rPr lang="it-IT"/>
              <a:t>In particular, this symmetry axis allows to distribute the 86% of the signal energy into the even part, and the remaining in the odd part.</a:t>
            </a:r>
            <a:endParaRPr/>
          </a:p>
          <a:p>
            <a:pPr marL="0" lvl="0" indent="0" algn="l" rtl="0">
              <a:spcBef>
                <a:spcPts val="0"/>
              </a:spcBef>
              <a:spcAft>
                <a:spcPts val="0"/>
              </a:spcAft>
              <a:buNone/>
            </a:pPr>
            <a:r>
              <a:rPr lang="it-IT"/>
              <a:t>Note that both the even and the odd part contains a shared portion of columns, that we call tail and that is marked by these blue lines.</a:t>
            </a:r>
            <a:endParaRPr/>
          </a:p>
          <a:p>
            <a:pPr marL="0" lvl="0" indent="0" algn="l" rtl="0">
              <a:spcBef>
                <a:spcPts val="0"/>
              </a:spcBef>
              <a:spcAft>
                <a:spcPts val="0"/>
              </a:spcAft>
              <a:buNone/>
            </a:pPr>
            <a:endParaRPr/>
          </a:p>
        </p:txBody>
      </p:sp>
      <p:sp>
        <p:nvSpPr>
          <p:cNvPr id="170" name="Google Shape;17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sz="1200" b="0" i="0" u="none" strike="noStrike">
                <a:solidFill>
                  <a:schemeClr val="dk1"/>
                </a:solidFill>
                <a:latin typeface="Calibri"/>
                <a:ea typeface="Calibri"/>
                <a:cs typeface="Calibri"/>
                <a:sym typeface="Calibri"/>
              </a:rPr>
              <a:t>At this point, we may wonder how to regenerate the original image by minimizing as much as possible the information contained into the even and odd components.</a:t>
            </a:r>
            <a:endParaRPr/>
          </a:p>
          <a:p>
            <a:pPr marL="0" lvl="0" indent="0" algn="l" rtl="0">
              <a:spcBef>
                <a:spcPts val="0"/>
              </a:spcBef>
              <a:spcAft>
                <a:spcPts val="0"/>
              </a:spcAft>
              <a:buNone/>
            </a:pPr>
            <a:r>
              <a:rPr lang="it-IT" sz="1200" b="0" i="0" u="none" strike="noStrike">
                <a:solidFill>
                  <a:schemeClr val="dk1"/>
                </a:solidFill>
                <a:latin typeface="Calibri"/>
                <a:ea typeface="Calibri"/>
                <a:cs typeface="Calibri"/>
                <a:sym typeface="Calibri"/>
              </a:rPr>
              <a:t>Two considerations: the first is that both even and odd parts are completely defined by the last (or the first) half of the columns. And the second is that it is sufficient to consider the tail just in the even or the odd part, since that information is the same in the two decompositions as said before.</a:t>
            </a:r>
            <a:endParaRPr/>
          </a:p>
          <a:p>
            <a:pPr marL="0" lvl="0" indent="0" algn="l" rtl="0">
              <a:spcBef>
                <a:spcPts val="0"/>
              </a:spcBef>
              <a:spcAft>
                <a:spcPts val="0"/>
              </a:spcAft>
              <a:buNone/>
            </a:pPr>
            <a:r>
              <a:rPr lang="it-IT" sz="1200" b="0" i="0" u="none" strike="noStrike">
                <a:solidFill>
                  <a:schemeClr val="dk1"/>
                </a:solidFill>
                <a:latin typeface="Calibri"/>
                <a:ea typeface="Calibri"/>
                <a:cs typeface="Calibri"/>
                <a:sym typeface="Calibri"/>
              </a:rPr>
              <a:t>In the end, to regenerate the original signal, we need just to consider the causal even part, tail included, and the causal odd part with no tail.</a:t>
            </a:r>
            <a:endParaRPr/>
          </a:p>
        </p:txBody>
      </p:sp>
      <p:sp>
        <p:nvSpPr>
          <p:cNvPr id="192" name="Google Shape;1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But, what is the improvement of representing a signal with this representation.</a:t>
            </a:r>
            <a:endParaRPr/>
          </a:p>
          <a:p>
            <a:pPr marL="0" lvl="0" indent="0" algn="l" rtl="0">
              <a:spcBef>
                <a:spcPts val="0"/>
              </a:spcBef>
              <a:spcAft>
                <a:spcPts val="0"/>
              </a:spcAft>
              <a:buNone/>
            </a:pPr>
            <a:r>
              <a:rPr lang="it-IT"/>
              <a:t>As said before, we have moved the 86% of the energy in a smaller set of samples.</a:t>
            </a:r>
            <a:endParaRPr/>
          </a:p>
          <a:p>
            <a:pPr marL="0" lvl="0" indent="0" algn="l" rtl="0">
              <a:spcBef>
                <a:spcPts val="0"/>
              </a:spcBef>
              <a:spcAft>
                <a:spcPts val="0"/>
              </a:spcAft>
              <a:buNone/>
            </a:pPr>
            <a:r>
              <a:rPr lang="it-IT"/>
              <a:t>In other words, consider this figure: the blue line shows the ratio between </a:t>
            </a:r>
            <a:r>
              <a:rPr lang="it-IT" sz="1200" b="0" i="0" u="none" strike="noStrike">
                <a:solidFill>
                  <a:schemeClr val="dk1"/>
                </a:solidFill>
                <a:latin typeface="Calibri"/>
                <a:ea typeface="Calibri"/>
                <a:cs typeface="Calibri"/>
                <a:sym typeface="Calibri"/>
              </a:rPr>
              <a:t>the energy of the image when keeping just a certain percentage of the largest pixel values and the total energy of the image. The red curve evaluates the same ratio, but considering the “concatenation” of the two decomposition instead of the original image. The fact that the second curve overcomes the first one, shows that the energy of this new representation is more concentrated in a few samples with respect to how much it is in the original image.</a:t>
            </a:r>
            <a:endParaRPr/>
          </a:p>
        </p:txBody>
      </p:sp>
      <p:sp>
        <p:nvSpPr>
          <p:cNvPr id="209" name="Google Shape;20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sz="1200" b="0" i="0" u="none" strike="noStrike">
                <a:solidFill>
                  <a:schemeClr val="dk1"/>
                </a:solidFill>
                <a:latin typeface="Calibri"/>
                <a:ea typeface="Calibri"/>
                <a:cs typeface="Calibri"/>
                <a:sym typeface="Calibri"/>
              </a:rPr>
              <a:t>Starting from this observation, we propose to iterate the even/odd decomposition up to when single coefficients are achieved. In this way, we generate a binary tree, whose</a:t>
            </a:r>
            <a:endParaRPr/>
          </a:p>
          <a:p>
            <a:pPr marL="0" lvl="0" indent="0" algn="l" rtl="0">
              <a:spcBef>
                <a:spcPts val="0"/>
              </a:spcBef>
              <a:spcAft>
                <a:spcPts val="0"/>
              </a:spcAft>
              <a:buNone/>
            </a:pPr>
            <a:r>
              <a:rPr lang="it-IT" sz="1200" b="0" i="0" u="none" strike="noStrike">
                <a:solidFill>
                  <a:schemeClr val="dk1"/>
                </a:solidFill>
                <a:latin typeface="Calibri"/>
                <a:ea typeface="Calibri"/>
                <a:cs typeface="Calibri"/>
                <a:sym typeface="Calibri"/>
              </a:rPr>
              <a:t>nodes represent the even or the odd part obtained from a previous decomposition. We call this procedure the Discrete Mirror Transform (DMT) of a signal.</a:t>
            </a:r>
            <a:endParaRPr/>
          </a:p>
          <a:p>
            <a:pPr marL="0" lvl="0" indent="0" algn="l" rtl="0">
              <a:spcBef>
                <a:spcPts val="0"/>
              </a:spcBef>
              <a:spcAft>
                <a:spcPts val="0"/>
              </a:spcAft>
              <a:buNone/>
            </a:pPr>
            <a:r>
              <a:rPr lang="it-IT" sz="1200" b="0" i="0" u="none" strike="noStrike">
                <a:solidFill>
                  <a:schemeClr val="dk1"/>
                </a:solidFill>
                <a:latin typeface="Calibri"/>
                <a:ea typeface="Calibri"/>
                <a:cs typeface="Calibri"/>
                <a:sym typeface="Calibri"/>
              </a:rPr>
              <a:t>This figure depicts this process: we start from the original image, here in the first level we have the two decompositions described earlier, and the procedure continues until we reach single coefficients that are indicated with these circles.</a:t>
            </a:r>
            <a:endParaRPr/>
          </a:p>
        </p:txBody>
      </p:sp>
      <p:sp>
        <p:nvSpPr>
          <p:cNvPr id="217" name="Google Shape;21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sz="1200" b="0" i="0" u="none" strike="noStrike">
                <a:solidFill>
                  <a:schemeClr val="dk1"/>
                </a:solidFill>
                <a:latin typeface="Calibri"/>
                <a:ea typeface="Calibri"/>
                <a:cs typeface="Calibri"/>
                <a:sym typeface="Calibri"/>
              </a:rPr>
              <a:t>This figure presents the curves related to the energy functions when varying the number of the kept largest coefficients (in modulus) for each level. What emerges is that the higher is the level, namely, the deeper is the decomposition, the sparser is the signal representation at that corresponding level, proving the strong sparsity property of the Discrete Mirror Transform.</a:t>
            </a:r>
            <a:endParaRPr/>
          </a:p>
        </p:txBody>
      </p:sp>
      <p:sp>
        <p:nvSpPr>
          <p:cNvPr id="228" name="Google Shape;22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sz="1200" b="0" i="0" u="none" strike="noStrike">
                <a:solidFill>
                  <a:schemeClr val="dk1"/>
                </a:solidFill>
                <a:latin typeface="Calibri"/>
                <a:ea typeface="Calibri"/>
                <a:cs typeface="Calibri"/>
                <a:sym typeface="Calibri"/>
              </a:rPr>
              <a:t>We have carried out some experiments on various databases aimed to highlight the sparsity properties of the Discrete Mirror Transform.</a:t>
            </a:r>
            <a:endParaRPr/>
          </a:p>
          <a:p>
            <a:pPr marL="0" lvl="0" indent="0" algn="l" rtl="0">
              <a:spcBef>
                <a:spcPts val="0"/>
              </a:spcBef>
              <a:spcAft>
                <a:spcPts val="0"/>
              </a:spcAft>
              <a:buNone/>
            </a:pPr>
            <a:r>
              <a:rPr lang="it-IT" sz="1200" b="0" i="0" u="none" strike="noStrike">
                <a:solidFill>
                  <a:schemeClr val="dk1"/>
                </a:solidFill>
                <a:latin typeface="Calibri"/>
                <a:ea typeface="Calibri"/>
                <a:cs typeface="Calibri"/>
                <a:sym typeface="Calibri"/>
              </a:rPr>
              <a:t>To measure the ability of the DMT to compact the energy, it has been compared with other two popular transforms: the</a:t>
            </a:r>
            <a:endParaRPr/>
          </a:p>
          <a:p>
            <a:pPr marL="0" lvl="0" indent="0" algn="l" rtl="0">
              <a:spcBef>
                <a:spcPts val="0"/>
              </a:spcBef>
              <a:spcAft>
                <a:spcPts val="0"/>
              </a:spcAft>
              <a:buNone/>
            </a:pPr>
            <a:r>
              <a:rPr lang="it-IT" sz="1200" b="0" i="0" u="none" strike="noStrike">
                <a:solidFill>
                  <a:schemeClr val="dk1"/>
                </a:solidFill>
                <a:latin typeface="Calibri"/>
                <a:ea typeface="Calibri"/>
                <a:cs typeface="Calibri"/>
                <a:sym typeface="Calibri"/>
              </a:rPr>
              <a:t>Discrete Cosine Transform (DCT) and the Discrete Wavelet Transform (DWT). </a:t>
            </a:r>
            <a:endParaRPr/>
          </a:p>
          <a:p>
            <a:pPr marL="0" lvl="0" indent="0" algn="l" rtl="0">
              <a:spcBef>
                <a:spcPts val="0"/>
              </a:spcBef>
              <a:spcAft>
                <a:spcPts val="0"/>
              </a:spcAft>
              <a:buNone/>
            </a:pPr>
            <a:r>
              <a:rPr lang="it-IT" sz="1200" b="0" i="0" u="none" strike="noStrike">
                <a:solidFill>
                  <a:schemeClr val="dk1"/>
                </a:solidFill>
                <a:latin typeface="Calibri"/>
                <a:ea typeface="Calibri"/>
                <a:cs typeface="Calibri"/>
                <a:sym typeface="Calibri"/>
              </a:rPr>
              <a:t>Note that an optimized version of the DMT has been implemented as well, and we refer to it as Optimized DMT or ODMT. This transform differs with respect to the DMT based on the fact that for each symmetry decomposition the system decides in which direction to perform the decomposition itself. Again, we will give more details in the poster session.</a:t>
            </a:r>
            <a:endParaRPr/>
          </a:p>
          <a:p>
            <a:pPr marL="0" lvl="0" indent="0" algn="l" rtl="0">
              <a:spcBef>
                <a:spcPts val="0"/>
              </a:spcBef>
              <a:spcAft>
                <a:spcPts val="0"/>
              </a:spcAft>
              <a:buNone/>
            </a:pPr>
            <a:r>
              <a:rPr lang="it-IT" sz="1200" b="0" i="0" u="none" strike="noStrike">
                <a:solidFill>
                  <a:schemeClr val="dk1"/>
                </a:solidFill>
                <a:latin typeface="Calibri"/>
                <a:ea typeface="Calibri"/>
                <a:cs typeface="Calibri"/>
                <a:sym typeface="Calibri"/>
              </a:rPr>
              <a:t>In the end, the experiments show that the DCT and DWT performance are consistently worse than those given by both DMT and ODMT, independently by the image class.</a:t>
            </a:r>
            <a:endParaRPr/>
          </a:p>
        </p:txBody>
      </p:sp>
      <p:sp>
        <p:nvSpPr>
          <p:cNvPr id="236" name="Google Shape;23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8"/>
        <p:cNvGrpSpPr/>
        <p:nvPr/>
      </p:nvGrpSpPr>
      <p:grpSpPr>
        <a:xfrm>
          <a:off x="0" y="0"/>
          <a:ext cx="0" cy="0"/>
          <a:chOff x="0" y="0"/>
          <a:chExt cx="0" cy="0"/>
        </a:xfrm>
      </p:grpSpPr>
      <p:sp>
        <p:nvSpPr>
          <p:cNvPr id="19" name="Google Shape;19;p13"/>
          <p:cNvSpPr/>
          <p:nvPr/>
        </p:nvSpPr>
        <p:spPr>
          <a:xfrm>
            <a:off x="2581" y="6400800"/>
            <a:ext cx="990342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3"/>
          <p:cNvSpPr/>
          <p:nvPr/>
        </p:nvSpPr>
        <p:spPr>
          <a:xfrm>
            <a:off x="13" y="6334316"/>
            <a:ext cx="990342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3"/>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24"/>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4"/>
          <p:cNvSpPr txBox="1">
            <a:spLocks noGrp="1"/>
          </p:cNvSpPr>
          <p:nvPr>
            <p:ph type="body" idx="1"/>
          </p:nvPr>
        </p:nvSpPr>
        <p:spPr>
          <a:xfrm rot="5400000">
            <a:off x="2966084" y="-228812"/>
            <a:ext cx="4023360" cy="817245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24"/>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4"/>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4"/>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25"/>
          <p:cNvSpPr/>
          <p:nvPr/>
        </p:nvSpPr>
        <p:spPr>
          <a:xfrm>
            <a:off x="2581" y="6400800"/>
            <a:ext cx="990342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5"/>
          <p:cNvSpPr/>
          <p:nvPr/>
        </p:nvSpPr>
        <p:spPr>
          <a:xfrm>
            <a:off x="13" y="6334316"/>
            <a:ext cx="990342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5"/>
          <p:cNvSpPr txBox="1">
            <a:spLocks noGrp="1"/>
          </p:cNvSpPr>
          <p:nvPr>
            <p:ph type="title"/>
          </p:nvPr>
        </p:nvSpPr>
        <p:spPr>
          <a:xfrm rot="5400000">
            <a:off x="5277024" y="2224260"/>
            <a:ext cx="5759898" cy="2135981"/>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5"/>
          <p:cNvSpPr txBox="1">
            <a:spLocks noGrp="1"/>
          </p:cNvSpPr>
          <p:nvPr>
            <p:ph type="body" idx="1"/>
          </p:nvPr>
        </p:nvSpPr>
        <p:spPr>
          <a:xfrm rot="5400000">
            <a:off x="943149" y="150192"/>
            <a:ext cx="5759898" cy="6284119"/>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25"/>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5"/>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5"/>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10"/>
        <p:cNvGrpSpPr/>
        <p:nvPr/>
      </p:nvGrpSpPr>
      <p:grpSpPr>
        <a:xfrm>
          <a:off x="0" y="0"/>
          <a:ext cx="0" cy="0"/>
          <a:chOff x="0" y="0"/>
          <a:chExt cx="0" cy="0"/>
        </a:xfrm>
      </p:grpSpPr>
      <p:sp>
        <p:nvSpPr>
          <p:cNvPr id="111" name="Google Shape;111;p16"/>
          <p:cNvSpPr/>
          <p:nvPr/>
        </p:nvSpPr>
        <p:spPr>
          <a:xfrm>
            <a:off x="2581" y="6400800"/>
            <a:ext cx="990342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13" y="6334316"/>
            <a:ext cx="990342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6"/>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891539" y="1845734"/>
            <a:ext cx="817245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7" name="Google Shape;27;p14"/>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0"/>
        <p:cNvGrpSpPr/>
        <p:nvPr/>
      </p:nvGrpSpPr>
      <p:grpSpPr>
        <a:xfrm>
          <a:off x="0" y="0"/>
          <a:ext cx="0" cy="0"/>
          <a:chOff x="0" y="0"/>
          <a:chExt cx="0" cy="0"/>
        </a:xfrm>
      </p:grpSpPr>
      <p:sp>
        <p:nvSpPr>
          <p:cNvPr id="31" name="Google Shape;31;p17"/>
          <p:cNvSpPr/>
          <p:nvPr/>
        </p:nvSpPr>
        <p:spPr>
          <a:xfrm>
            <a:off x="2581" y="6400800"/>
            <a:ext cx="990342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7"/>
          <p:cNvSpPr/>
          <p:nvPr/>
        </p:nvSpPr>
        <p:spPr>
          <a:xfrm>
            <a:off x="13" y="6334316"/>
            <a:ext cx="990342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7"/>
          <p:cNvSpPr txBox="1">
            <a:spLocks noGrp="1"/>
          </p:cNvSpPr>
          <p:nvPr>
            <p:ph type="ctrTitle"/>
          </p:nvPr>
        </p:nvSpPr>
        <p:spPr>
          <a:xfrm>
            <a:off x="891540" y="758952"/>
            <a:ext cx="817245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7"/>
          <p:cNvSpPr txBox="1">
            <a:spLocks noGrp="1"/>
          </p:cNvSpPr>
          <p:nvPr>
            <p:ph type="subTitle" idx="1"/>
          </p:nvPr>
        </p:nvSpPr>
        <p:spPr>
          <a:xfrm>
            <a:off x="893791" y="4455621"/>
            <a:ext cx="817245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35" name="Google Shape;35;p17"/>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7"/>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cxnSp>
        <p:nvCxnSpPr>
          <p:cNvPr id="38" name="Google Shape;38;p17"/>
          <p:cNvCxnSpPr/>
          <p:nvPr/>
        </p:nvCxnSpPr>
        <p:spPr>
          <a:xfrm>
            <a:off x="981223" y="4343400"/>
            <a:ext cx="802386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9"/>
        <p:cNvGrpSpPr/>
        <p:nvPr/>
      </p:nvGrpSpPr>
      <p:grpSpPr>
        <a:xfrm>
          <a:off x="0" y="0"/>
          <a:ext cx="0" cy="0"/>
          <a:chOff x="0" y="0"/>
          <a:chExt cx="0" cy="0"/>
        </a:xfrm>
      </p:grpSpPr>
      <p:sp>
        <p:nvSpPr>
          <p:cNvPr id="40" name="Google Shape;40;p18"/>
          <p:cNvSpPr/>
          <p:nvPr/>
        </p:nvSpPr>
        <p:spPr>
          <a:xfrm>
            <a:off x="2581" y="6400800"/>
            <a:ext cx="990342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8"/>
          <p:cNvSpPr/>
          <p:nvPr/>
        </p:nvSpPr>
        <p:spPr>
          <a:xfrm>
            <a:off x="13" y="6334316"/>
            <a:ext cx="990342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8"/>
          <p:cNvSpPr txBox="1">
            <a:spLocks noGrp="1"/>
          </p:cNvSpPr>
          <p:nvPr>
            <p:ph type="title"/>
          </p:nvPr>
        </p:nvSpPr>
        <p:spPr>
          <a:xfrm>
            <a:off x="891540" y="758952"/>
            <a:ext cx="817245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8"/>
          <p:cNvSpPr txBox="1">
            <a:spLocks noGrp="1"/>
          </p:cNvSpPr>
          <p:nvPr>
            <p:ph type="body" idx="1"/>
          </p:nvPr>
        </p:nvSpPr>
        <p:spPr>
          <a:xfrm>
            <a:off x="891540" y="4453128"/>
            <a:ext cx="817245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4" name="Google Shape;44;p18"/>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8"/>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8"/>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cxnSp>
        <p:nvCxnSpPr>
          <p:cNvPr id="47" name="Google Shape;47;p18"/>
          <p:cNvCxnSpPr/>
          <p:nvPr/>
        </p:nvCxnSpPr>
        <p:spPr>
          <a:xfrm>
            <a:off x="981223" y="4343400"/>
            <a:ext cx="802386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19"/>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9"/>
          <p:cNvSpPr txBox="1">
            <a:spLocks noGrp="1"/>
          </p:cNvSpPr>
          <p:nvPr>
            <p:ph type="body" idx="1"/>
          </p:nvPr>
        </p:nvSpPr>
        <p:spPr>
          <a:xfrm>
            <a:off x="891540" y="1845736"/>
            <a:ext cx="4011930" cy="402335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19"/>
          <p:cNvSpPr txBox="1">
            <a:spLocks noGrp="1"/>
          </p:cNvSpPr>
          <p:nvPr>
            <p:ph type="body" idx="2"/>
          </p:nvPr>
        </p:nvSpPr>
        <p:spPr>
          <a:xfrm>
            <a:off x="5052060" y="1845735"/>
            <a:ext cx="401193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19"/>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9"/>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20"/>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0"/>
          <p:cNvSpPr txBox="1">
            <a:spLocks noGrp="1"/>
          </p:cNvSpPr>
          <p:nvPr>
            <p:ph type="body" idx="1"/>
          </p:nvPr>
        </p:nvSpPr>
        <p:spPr>
          <a:xfrm>
            <a:off x="891540" y="1846052"/>
            <a:ext cx="401193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20"/>
          <p:cNvSpPr txBox="1">
            <a:spLocks noGrp="1"/>
          </p:cNvSpPr>
          <p:nvPr>
            <p:ph type="body" idx="2"/>
          </p:nvPr>
        </p:nvSpPr>
        <p:spPr>
          <a:xfrm>
            <a:off x="891540" y="2582335"/>
            <a:ext cx="401193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20"/>
          <p:cNvSpPr txBox="1">
            <a:spLocks noGrp="1"/>
          </p:cNvSpPr>
          <p:nvPr>
            <p:ph type="body" idx="3"/>
          </p:nvPr>
        </p:nvSpPr>
        <p:spPr>
          <a:xfrm>
            <a:off x="5052060" y="1846052"/>
            <a:ext cx="401193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0" name="Google Shape;60;p20"/>
          <p:cNvSpPr txBox="1">
            <a:spLocks noGrp="1"/>
          </p:cNvSpPr>
          <p:nvPr>
            <p:ph type="body" idx="4"/>
          </p:nvPr>
        </p:nvSpPr>
        <p:spPr>
          <a:xfrm>
            <a:off x="5052060" y="2582334"/>
            <a:ext cx="401193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20"/>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0"/>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21"/>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1"/>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22"/>
          <p:cNvSpPr/>
          <p:nvPr/>
        </p:nvSpPr>
        <p:spPr>
          <a:xfrm>
            <a:off x="15" y="0"/>
            <a:ext cx="3291267"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2"/>
          <p:cNvSpPr/>
          <p:nvPr/>
        </p:nvSpPr>
        <p:spPr>
          <a:xfrm>
            <a:off x="3282557" y="0"/>
            <a:ext cx="52007"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2"/>
          <p:cNvSpPr txBox="1">
            <a:spLocks noGrp="1"/>
          </p:cNvSpPr>
          <p:nvPr>
            <p:ph type="title"/>
          </p:nvPr>
        </p:nvSpPr>
        <p:spPr>
          <a:xfrm>
            <a:off x="371475" y="594359"/>
            <a:ext cx="2600325"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2"/>
          <p:cNvSpPr txBox="1">
            <a:spLocks noGrp="1"/>
          </p:cNvSpPr>
          <p:nvPr>
            <p:ph type="body" idx="1"/>
          </p:nvPr>
        </p:nvSpPr>
        <p:spPr>
          <a:xfrm>
            <a:off x="3900488" y="731520"/>
            <a:ext cx="5274945"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22"/>
          <p:cNvSpPr txBox="1">
            <a:spLocks noGrp="1"/>
          </p:cNvSpPr>
          <p:nvPr>
            <p:ph type="body" idx="2"/>
          </p:nvPr>
        </p:nvSpPr>
        <p:spPr>
          <a:xfrm>
            <a:off x="371475" y="2926080"/>
            <a:ext cx="2600325"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22"/>
          <p:cNvSpPr txBox="1">
            <a:spLocks noGrp="1"/>
          </p:cNvSpPr>
          <p:nvPr>
            <p:ph type="dt" idx="10"/>
          </p:nvPr>
        </p:nvSpPr>
        <p:spPr>
          <a:xfrm>
            <a:off x="378229" y="6459787"/>
            <a:ext cx="212754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3900487" y="6459787"/>
            <a:ext cx="37766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23"/>
          <p:cNvSpPr/>
          <p:nvPr/>
        </p:nvSpPr>
        <p:spPr>
          <a:xfrm>
            <a:off x="0" y="4953000"/>
            <a:ext cx="9903421"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3"/>
          <p:cNvSpPr/>
          <p:nvPr/>
        </p:nvSpPr>
        <p:spPr>
          <a:xfrm>
            <a:off x="13" y="4915076"/>
            <a:ext cx="9903421"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3"/>
          <p:cNvSpPr txBox="1">
            <a:spLocks noGrp="1"/>
          </p:cNvSpPr>
          <p:nvPr>
            <p:ph type="title"/>
          </p:nvPr>
        </p:nvSpPr>
        <p:spPr>
          <a:xfrm>
            <a:off x="891540" y="5074920"/>
            <a:ext cx="8221980"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3"/>
          <p:cNvSpPr>
            <a:spLocks noGrp="1"/>
          </p:cNvSpPr>
          <p:nvPr>
            <p:ph type="pic" idx="2"/>
          </p:nvPr>
        </p:nvSpPr>
        <p:spPr>
          <a:xfrm>
            <a:off x="14" y="0"/>
            <a:ext cx="9905988" cy="4915076"/>
          </a:xfrm>
          <a:prstGeom prst="rect">
            <a:avLst/>
          </a:prstGeom>
          <a:solidFill>
            <a:srgbClr val="BECAD4"/>
          </a:solid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Google Shape;83;p23"/>
          <p:cNvSpPr txBox="1">
            <a:spLocks noGrp="1"/>
          </p:cNvSpPr>
          <p:nvPr>
            <p:ph type="body" idx="1"/>
          </p:nvPr>
        </p:nvSpPr>
        <p:spPr>
          <a:xfrm>
            <a:off x="891540" y="5907024"/>
            <a:ext cx="822198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23"/>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p:nvPr/>
        </p:nvSpPr>
        <p:spPr>
          <a:xfrm>
            <a:off x="1" y="6400800"/>
            <a:ext cx="990600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2"/>
          <p:cNvSpPr/>
          <p:nvPr/>
        </p:nvSpPr>
        <p:spPr>
          <a:xfrm>
            <a:off x="1" y="6334316"/>
            <a:ext cx="9906001"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2"/>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2"/>
          <p:cNvSpPr txBox="1">
            <a:spLocks noGrp="1"/>
          </p:cNvSpPr>
          <p:nvPr>
            <p:ph type="body" idx="1"/>
          </p:nvPr>
        </p:nvSpPr>
        <p:spPr>
          <a:xfrm>
            <a:off x="891539" y="1845734"/>
            <a:ext cx="8172451"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2"/>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2"/>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2"/>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cxnSp>
        <p:nvCxnSpPr>
          <p:cNvPr id="17" name="Google Shape;17;p12"/>
          <p:cNvCxnSpPr/>
          <p:nvPr/>
        </p:nvCxnSpPr>
        <p:spPr>
          <a:xfrm>
            <a:off x="969745" y="1737845"/>
            <a:ext cx="8098155"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1"/>
        <p:cNvGrpSpPr/>
        <p:nvPr/>
      </p:nvGrpSpPr>
      <p:grpSpPr>
        <a:xfrm>
          <a:off x="0" y="0"/>
          <a:ext cx="0" cy="0"/>
          <a:chOff x="0" y="0"/>
          <a:chExt cx="0" cy="0"/>
        </a:xfrm>
      </p:grpSpPr>
      <p:sp>
        <p:nvSpPr>
          <p:cNvPr id="102" name="Google Shape;102;p15"/>
          <p:cNvSpPr/>
          <p:nvPr/>
        </p:nvSpPr>
        <p:spPr>
          <a:xfrm>
            <a:off x="1" y="6400800"/>
            <a:ext cx="990600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1" y="6334316"/>
            <a:ext cx="9906001"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FEFEFE"/>
              </a:buClr>
              <a:buSzPts val="4800"/>
              <a:buFont typeface="Calibri"/>
              <a:buNone/>
              <a:defRPr sz="4800" b="0" i="0" u="none" strike="noStrike" cap="none">
                <a:solidFill>
                  <a:srgbClr val="FEFEF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15"/>
          <p:cNvSpPr txBox="1">
            <a:spLocks noGrp="1"/>
          </p:cNvSpPr>
          <p:nvPr>
            <p:ph type="body" idx="1"/>
          </p:nvPr>
        </p:nvSpPr>
        <p:spPr>
          <a:xfrm>
            <a:off x="891539" y="1845734"/>
            <a:ext cx="8172451"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FEFEFE"/>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FEFEFE"/>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Calibri"/>
                <a:ea typeface="Calibri"/>
                <a:cs typeface="Calibri"/>
                <a:sym typeface="Calibri"/>
              </a:defRPr>
            </a:lvl9pPr>
          </a:lstStyle>
          <a:p>
            <a:endParaRPr/>
          </a:p>
        </p:txBody>
      </p:sp>
      <p:sp>
        <p:nvSpPr>
          <p:cNvPr id="106" name="Google Shape;106;p15"/>
          <p:cNvSpPr txBox="1">
            <a:spLocks noGrp="1"/>
          </p:cNvSpPr>
          <p:nvPr>
            <p:ph type="dt" idx="10"/>
          </p:nvPr>
        </p:nvSpPr>
        <p:spPr>
          <a:xfrm>
            <a:off x="891542" y="6459787"/>
            <a:ext cx="200872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7" name="Google Shape;107;p15"/>
          <p:cNvSpPr txBox="1">
            <a:spLocks noGrp="1"/>
          </p:cNvSpPr>
          <p:nvPr>
            <p:ph type="ftr" idx="11"/>
          </p:nvPr>
        </p:nvSpPr>
        <p:spPr>
          <a:xfrm>
            <a:off x="2995026" y="6459787"/>
            <a:ext cx="3918528"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8" name="Google Shape;108;p15"/>
          <p:cNvSpPr txBox="1">
            <a:spLocks noGrp="1"/>
          </p:cNvSpPr>
          <p:nvPr>
            <p:ph type="sldNum" idx="12"/>
          </p:nvPr>
        </p:nvSpPr>
        <p:spPr>
          <a:xfrm>
            <a:off x="8044123" y="6459787"/>
            <a:ext cx="10660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u="none">
                <a:solidFill>
                  <a:srgbClr val="FFFFFF"/>
                </a:solidFill>
                <a:latin typeface="Calibri"/>
                <a:ea typeface="Calibri"/>
                <a:cs typeface="Calibri"/>
                <a:sym typeface="Calibri"/>
              </a:defRPr>
            </a:lvl1pPr>
            <a:lvl2pPr marL="0" marR="0" lvl="1" indent="0" algn="r" rtl="0">
              <a:spcBef>
                <a:spcPts val="0"/>
              </a:spcBef>
              <a:buNone/>
              <a:defRPr sz="1050" b="0" u="none">
                <a:solidFill>
                  <a:srgbClr val="FFFFFF"/>
                </a:solidFill>
                <a:latin typeface="Calibri"/>
                <a:ea typeface="Calibri"/>
                <a:cs typeface="Calibri"/>
                <a:sym typeface="Calibri"/>
              </a:defRPr>
            </a:lvl2pPr>
            <a:lvl3pPr marL="0" marR="0" lvl="2" indent="0" algn="r" rtl="0">
              <a:spcBef>
                <a:spcPts val="0"/>
              </a:spcBef>
              <a:buNone/>
              <a:defRPr sz="1050" b="0" u="none">
                <a:solidFill>
                  <a:srgbClr val="FFFFFF"/>
                </a:solidFill>
                <a:latin typeface="Calibri"/>
                <a:ea typeface="Calibri"/>
                <a:cs typeface="Calibri"/>
                <a:sym typeface="Calibri"/>
              </a:defRPr>
            </a:lvl3pPr>
            <a:lvl4pPr marL="0" marR="0" lvl="3" indent="0" algn="r" rtl="0">
              <a:spcBef>
                <a:spcPts val="0"/>
              </a:spcBef>
              <a:buNone/>
              <a:defRPr sz="1050" b="0" u="none">
                <a:solidFill>
                  <a:srgbClr val="FFFFFF"/>
                </a:solidFill>
                <a:latin typeface="Calibri"/>
                <a:ea typeface="Calibri"/>
                <a:cs typeface="Calibri"/>
                <a:sym typeface="Calibri"/>
              </a:defRPr>
            </a:lvl4pPr>
            <a:lvl5pPr marL="0" marR="0" lvl="4" indent="0" algn="r" rtl="0">
              <a:spcBef>
                <a:spcPts val="0"/>
              </a:spcBef>
              <a:buNone/>
              <a:defRPr sz="1050" b="0" u="none">
                <a:solidFill>
                  <a:srgbClr val="FFFFFF"/>
                </a:solidFill>
                <a:latin typeface="Calibri"/>
                <a:ea typeface="Calibri"/>
                <a:cs typeface="Calibri"/>
                <a:sym typeface="Calibri"/>
              </a:defRPr>
            </a:lvl5pPr>
            <a:lvl6pPr marL="0" marR="0" lvl="5" indent="0" algn="r" rtl="0">
              <a:spcBef>
                <a:spcPts val="0"/>
              </a:spcBef>
              <a:buNone/>
              <a:defRPr sz="1050" b="0" u="none">
                <a:solidFill>
                  <a:srgbClr val="FFFFFF"/>
                </a:solidFill>
                <a:latin typeface="Calibri"/>
                <a:ea typeface="Calibri"/>
                <a:cs typeface="Calibri"/>
                <a:sym typeface="Calibri"/>
              </a:defRPr>
            </a:lvl6pPr>
            <a:lvl7pPr marL="0" marR="0" lvl="6" indent="0" algn="r" rtl="0">
              <a:spcBef>
                <a:spcPts val="0"/>
              </a:spcBef>
              <a:buNone/>
              <a:defRPr sz="1050" b="0" u="none">
                <a:solidFill>
                  <a:srgbClr val="FFFFFF"/>
                </a:solidFill>
                <a:latin typeface="Calibri"/>
                <a:ea typeface="Calibri"/>
                <a:cs typeface="Calibri"/>
                <a:sym typeface="Calibri"/>
              </a:defRPr>
            </a:lvl7pPr>
            <a:lvl8pPr marL="0" marR="0" lvl="7" indent="0" algn="r" rtl="0">
              <a:spcBef>
                <a:spcPts val="0"/>
              </a:spcBef>
              <a:buNone/>
              <a:defRPr sz="1050" b="0" u="none">
                <a:solidFill>
                  <a:srgbClr val="FFFFFF"/>
                </a:solidFill>
                <a:latin typeface="Calibri"/>
                <a:ea typeface="Calibri"/>
                <a:cs typeface="Calibri"/>
                <a:sym typeface="Calibri"/>
              </a:defRPr>
            </a:lvl8pPr>
            <a:lvl9pPr marL="0" marR="0" lvl="8" indent="0" algn="r" rtl="0">
              <a:spcBef>
                <a:spcPts val="0"/>
              </a:spcBef>
              <a:buNone/>
              <a:defRPr sz="1050" b="0" u="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cxnSp>
        <p:nvCxnSpPr>
          <p:cNvPr id="109" name="Google Shape;109;p15"/>
          <p:cNvCxnSpPr/>
          <p:nvPr/>
        </p:nvCxnSpPr>
        <p:spPr>
          <a:xfrm>
            <a:off x="969745" y="1737845"/>
            <a:ext cx="8098155" cy="0"/>
          </a:xfrm>
          <a:prstGeom prst="straightConnector1">
            <a:avLst/>
          </a:prstGeom>
          <a:noFill/>
          <a:ln w="9525"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oleObject" Target="../embeddings/oleObject2.bin"/><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oleObject" Target="../embeddings/oleObject4.bin"/><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oleObject" Target="../embeddings/oleObject6.bin"/><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oleObject" Target="../embeddings/oleObject8.bin"/><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oleObject" Target="../embeddings/oleObject12.bin"/><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
          <p:cNvSpPr txBox="1"/>
          <p:nvPr/>
        </p:nvSpPr>
        <p:spPr>
          <a:xfrm>
            <a:off x="1058149" y="2600325"/>
            <a:ext cx="7789697"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4400" b="0" i="0" u="none" strike="noStrike" cap="none">
                <a:solidFill>
                  <a:schemeClr val="dk1"/>
                </a:solidFill>
                <a:latin typeface="Calibri"/>
                <a:ea typeface="Calibri"/>
                <a:cs typeface="Calibri"/>
                <a:sym typeface="Calibri"/>
              </a:rPr>
              <a:t>2D-Discrete Mirror Transform for</a:t>
            </a:r>
            <a:endParaRPr/>
          </a:p>
          <a:p>
            <a:pPr marL="0" marR="0" lvl="0" indent="0" algn="ctr" rtl="0">
              <a:spcBef>
                <a:spcPts val="0"/>
              </a:spcBef>
              <a:spcAft>
                <a:spcPts val="0"/>
              </a:spcAft>
              <a:buNone/>
            </a:pPr>
            <a:r>
              <a:rPr lang="it-IT" sz="4400" b="0" i="0" u="none" strike="noStrike" cap="none">
                <a:solidFill>
                  <a:schemeClr val="dk1"/>
                </a:solidFill>
                <a:latin typeface="Calibri"/>
                <a:ea typeface="Calibri"/>
                <a:cs typeface="Calibri"/>
                <a:sym typeface="Calibri"/>
              </a:rPr>
              <a:t>Image Non-Linear Approximation</a:t>
            </a:r>
            <a:endParaRPr/>
          </a:p>
        </p:txBody>
      </p:sp>
      <p:sp>
        <p:nvSpPr>
          <p:cNvPr id="122" name="Google Shape;122;p1"/>
          <p:cNvSpPr txBox="1"/>
          <p:nvPr/>
        </p:nvSpPr>
        <p:spPr>
          <a:xfrm>
            <a:off x="1021312" y="4204604"/>
            <a:ext cx="786337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0" i="0" u="none" strike="noStrike" cap="none">
                <a:solidFill>
                  <a:schemeClr val="dk1"/>
                </a:solidFill>
                <a:latin typeface="Calibri"/>
                <a:ea typeface="Calibri"/>
                <a:cs typeface="Calibri"/>
                <a:sym typeface="Calibri"/>
              </a:rPr>
              <a:t>Alessandro Gnutti, Fabrizio Guerrini, and Riccardo Leonardi</a:t>
            </a:r>
            <a:endParaRPr/>
          </a:p>
          <a:p>
            <a:pPr marL="0" marR="0" lvl="0" indent="0" algn="ctr" rtl="0">
              <a:spcBef>
                <a:spcPts val="0"/>
              </a:spcBef>
              <a:spcAft>
                <a:spcPts val="0"/>
              </a:spcAft>
              <a:buNone/>
            </a:pPr>
            <a:r>
              <a:rPr lang="it-IT" sz="2000" b="0" i="0" u="none" strike="noStrike" cap="none">
                <a:solidFill>
                  <a:schemeClr val="dk1"/>
                </a:solidFill>
                <a:latin typeface="Calibri"/>
                <a:ea typeface="Calibri"/>
                <a:cs typeface="Calibri"/>
                <a:sym typeface="Calibri"/>
              </a:rPr>
              <a:t>Department of Information Engineering, CNIT – University of Brescia, Italy</a:t>
            </a:r>
            <a:endParaRPr/>
          </a:p>
        </p:txBody>
      </p:sp>
      <p:sp>
        <p:nvSpPr>
          <p:cNvPr id="123" name="Google Shape;123;p1"/>
          <p:cNvSpPr txBox="1"/>
          <p:nvPr/>
        </p:nvSpPr>
        <p:spPr>
          <a:xfrm>
            <a:off x="1481175" y="722750"/>
            <a:ext cx="68784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0" i="0" u="none" strike="noStrike" cap="none">
                <a:solidFill>
                  <a:schemeClr val="dk1"/>
                </a:solidFill>
                <a:latin typeface="Calibri"/>
                <a:ea typeface="Calibri"/>
                <a:cs typeface="Calibri"/>
                <a:sym typeface="Calibri"/>
              </a:rPr>
              <a:t>25th International Conference on Pattern Recognition</a:t>
            </a:r>
            <a:endParaRPr/>
          </a:p>
          <a:p>
            <a:pPr marL="0" marR="0" lvl="0" indent="0" algn="ctr" rtl="0">
              <a:spcBef>
                <a:spcPts val="0"/>
              </a:spcBef>
              <a:spcAft>
                <a:spcPts val="0"/>
              </a:spcAft>
              <a:buNone/>
            </a:pPr>
            <a:r>
              <a:rPr lang="it-IT" sz="2400" b="0" i="0" u="none" strike="noStrike" cap="none">
                <a:solidFill>
                  <a:schemeClr val="dk1"/>
                </a:solidFill>
                <a:latin typeface="Calibri"/>
                <a:ea typeface="Calibri"/>
                <a:cs typeface="Calibri"/>
                <a:sym typeface="Calibri"/>
              </a:rPr>
              <a:t>Milan, Italy 10|15 January 2021</a:t>
            </a:r>
            <a:endParaRPr/>
          </a:p>
        </p:txBody>
      </p:sp>
      <p:pic>
        <p:nvPicPr>
          <p:cNvPr id="124" name="Google Shape;124;p1"/>
          <p:cNvPicPr preferRelativeResize="0"/>
          <p:nvPr/>
        </p:nvPicPr>
        <p:blipFill rotWithShape="1">
          <a:blip r:embed="rId3">
            <a:alphaModFix/>
          </a:blip>
          <a:srcRect/>
          <a:stretch/>
        </p:blipFill>
        <p:spPr>
          <a:xfrm>
            <a:off x="8272702" y="438150"/>
            <a:ext cx="1528763" cy="1400175"/>
          </a:xfrm>
          <a:prstGeom prst="rect">
            <a:avLst/>
          </a:prstGeom>
          <a:noFill/>
          <a:ln>
            <a:noFill/>
          </a:ln>
        </p:spPr>
      </p:pic>
      <p:pic>
        <p:nvPicPr>
          <p:cNvPr id="125" name="Google Shape;125;p1" descr="unibs-logo.png"/>
          <p:cNvPicPr preferRelativeResize="0"/>
          <p:nvPr/>
        </p:nvPicPr>
        <p:blipFill rotWithShape="1">
          <a:blip r:embed="rId4">
            <a:alphaModFix/>
          </a:blip>
          <a:srcRect/>
          <a:stretch/>
        </p:blipFill>
        <p:spPr>
          <a:xfrm>
            <a:off x="104534" y="438150"/>
            <a:ext cx="1492001" cy="14432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10"/>
          <p:cNvSpPr/>
          <p:nvPr/>
        </p:nvSpPr>
        <p:spPr>
          <a:xfrm>
            <a:off x="0" y="6400800"/>
            <a:ext cx="9906000" cy="457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10"/>
          <p:cNvSpPr/>
          <p:nvPr/>
        </p:nvSpPr>
        <p:spPr>
          <a:xfrm>
            <a:off x="0" y="6334316"/>
            <a:ext cx="9906000" cy="6648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cxnSp>
        <p:nvCxnSpPr>
          <p:cNvPr id="255" name="Google Shape;255;p10"/>
          <p:cNvCxnSpPr/>
          <p:nvPr/>
        </p:nvCxnSpPr>
        <p:spPr>
          <a:xfrm>
            <a:off x="981222" y="4343400"/>
            <a:ext cx="8023860" cy="0"/>
          </a:xfrm>
          <a:prstGeom prst="straightConnector1">
            <a:avLst/>
          </a:prstGeom>
          <a:noFill/>
          <a:ln w="9525" cap="flat" cmpd="sng">
            <a:solidFill>
              <a:srgbClr val="7F7F7F"/>
            </a:solidFill>
            <a:prstDash val="solid"/>
            <a:round/>
            <a:headEnd type="none" w="sm" len="sm"/>
            <a:tailEnd type="none" w="sm" len="sm"/>
          </a:ln>
        </p:spPr>
      </p:cxnSp>
      <p:sp>
        <p:nvSpPr>
          <p:cNvPr id="256" name="Google Shape;256;p10"/>
          <p:cNvSpPr/>
          <p:nvPr/>
        </p:nvSpPr>
        <p:spPr>
          <a:xfrm>
            <a:off x="0" y="0"/>
            <a:ext cx="9906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0"/>
          <p:cNvSpPr txBox="1">
            <a:spLocks noGrp="1"/>
          </p:cNvSpPr>
          <p:nvPr>
            <p:ph type="title"/>
          </p:nvPr>
        </p:nvSpPr>
        <p:spPr>
          <a:xfrm>
            <a:off x="4297925" y="639100"/>
            <a:ext cx="5286300" cy="3686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it-IT" sz="8000">
                <a:solidFill>
                  <a:srgbClr val="262626"/>
                </a:solidFill>
              </a:rPr>
              <a:t>CHALLENGE</a:t>
            </a:r>
            <a:endParaRPr/>
          </a:p>
        </p:txBody>
      </p:sp>
      <p:sp>
        <p:nvSpPr>
          <p:cNvPr id="258" name="Google Shape;258;p10"/>
          <p:cNvSpPr txBox="1">
            <a:spLocks noGrp="1"/>
          </p:cNvSpPr>
          <p:nvPr>
            <p:ph type="body" idx="1"/>
          </p:nvPr>
        </p:nvSpPr>
        <p:spPr>
          <a:xfrm>
            <a:off x="4297924" y="4455621"/>
            <a:ext cx="5093844" cy="12386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it-IT" sz="2400" cap="none">
                <a:solidFill>
                  <a:srgbClr val="262626"/>
                </a:solidFill>
                <a:latin typeface="Calibri"/>
                <a:ea typeface="Calibri"/>
                <a:cs typeface="Calibri"/>
                <a:sym typeface="Calibri"/>
              </a:rPr>
              <a:t>HOW TO EFFICIENTLY REPRESENT THE DECOMPOSITION BINARY TREE?</a:t>
            </a:r>
            <a:endParaRPr sz="2400" u="sng" cap="none">
              <a:solidFill>
                <a:srgbClr val="262626"/>
              </a:solidFill>
              <a:latin typeface="Calibri"/>
              <a:ea typeface="Calibri"/>
              <a:cs typeface="Calibri"/>
              <a:sym typeface="Calibri"/>
            </a:endParaRPr>
          </a:p>
        </p:txBody>
      </p:sp>
      <p:pic>
        <p:nvPicPr>
          <p:cNvPr id="259" name="Google Shape;259;p10"/>
          <p:cNvPicPr preferRelativeResize="0"/>
          <p:nvPr/>
        </p:nvPicPr>
        <p:blipFill rotWithShape="1">
          <a:blip r:embed="rId3">
            <a:alphaModFix/>
          </a:blip>
          <a:srcRect/>
          <a:stretch/>
        </p:blipFill>
        <p:spPr>
          <a:xfrm>
            <a:off x="780846" y="620720"/>
            <a:ext cx="2719623" cy="5086933"/>
          </a:xfrm>
          <a:prstGeom prst="rect">
            <a:avLst/>
          </a:prstGeom>
          <a:noFill/>
          <a:ln>
            <a:noFill/>
          </a:ln>
        </p:spPr>
      </p:pic>
      <p:cxnSp>
        <p:nvCxnSpPr>
          <p:cNvPr id="260" name="Google Shape;260;p10"/>
          <p:cNvCxnSpPr/>
          <p:nvPr/>
        </p:nvCxnSpPr>
        <p:spPr>
          <a:xfrm>
            <a:off x="4425745" y="4343400"/>
            <a:ext cx="4579337"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261" name="Google Shape;261;p10"/>
          <p:cNvSpPr/>
          <p:nvPr/>
        </p:nvSpPr>
        <p:spPr>
          <a:xfrm>
            <a:off x="12" y="6334316"/>
            <a:ext cx="9905988" cy="6648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0"/>
          <p:cNvSpPr/>
          <p:nvPr/>
        </p:nvSpPr>
        <p:spPr>
          <a:xfrm>
            <a:off x="0" y="6400800"/>
            <a:ext cx="9906000" cy="457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434E79"/>
            </a:gs>
            <a:gs pos="80000">
              <a:srgbClr val="263564"/>
            </a:gs>
            <a:gs pos="100000">
              <a:srgbClr val="212A4D"/>
            </a:gs>
          </a:gsLst>
          <a:lin ang="16200000" scaled="0"/>
        </a:gradFill>
        <a:effectLst/>
      </p:bgPr>
    </p:bg>
    <p:spTree>
      <p:nvGrpSpPr>
        <p:cNvPr id="1" name="Shape 267"/>
        <p:cNvGrpSpPr/>
        <p:nvPr/>
      </p:nvGrpSpPr>
      <p:grpSpPr>
        <a:xfrm>
          <a:off x="0" y="0"/>
          <a:ext cx="0" cy="0"/>
          <a:chOff x="0" y="0"/>
          <a:chExt cx="0" cy="0"/>
        </a:xfrm>
      </p:grpSpPr>
      <p:sp>
        <p:nvSpPr>
          <p:cNvPr id="268" name="Google Shape;268;p11"/>
          <p:cNvSpPr/>
          <p:nvPr/>
        </p:nvSpPr>
        <p:spPr>
          <a:xfrm>
            <a:off x="0" y="6400800"/>
            <a:ext cx="9906000" cy="457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11"/>
          <p:cNvSpPr/>
          <p:nvPr/>
        </p:nvSpPr>
        <p:spPr>
          <a:xfrm>
            <a:off x="0" y="6334316"/>
            <a:ext cx="9906000" cy="6648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cxnSp>
        <p:nvCxnSpPr>
          <p:cNvPr id="270" name="Google Shape;270;p11"/>
          <p:cNvCxnSpPr/>
          <p:nvPr/>
        </p:nvCxnSpPr>
        <p:spPr>
          <a:xfrm>
            <a:off x="981222" y="4343400"/>
            <a:ext cx="8023860" cy="0"/>
          </a:xfrm>
          <a:prstGeom prst="straightConnector1">
            <a:avLst/>
          </a:prstGeom>
          <a:noFill/>
          <a:ln w="9525" cap="flat" cmpd="sng">
            <a:solidFill>
              <a:srgbClr val="FEFEFE"/>
            </a:solidFill>
            <a:prstDash val="solid"/>
            <a:round/>
            <a:headEnd type="none" w="sm" len="sm"/>
            <a:tailEnd type="none" w="sm" len="sm"/>
          </a:ln>
        </p:spPr>
      </p:cxnSp>
      <p:sp>
        <p:nvSpPr>
          <p:cNvPr id="271" name="Google Shape;271;p11"/>
          <p:cNvSpPr/>
          <p:nvPr/>
        </p:nvSpPr>
        <p:spPr>
          <a:xfrm>
            <a:off x="1224" y="0"/>
            <a:ext cx="9906000" cy="6858000"/>
          </a:xfrm>
          <a:prstGeom prst="rect">
            <a:avLst/>
          </a:prstGeom>
          <a:gradFill>
            <a:gsLst>
              <a:gs pos="0">
                <a:srgbClr val="434E79"/>
              </a:gs>
              <a:gs pos="80000">
                <a:srgbClr val="263564"/>
              </a:gs>
              <a:gs pos="100000">
                <a:srgbClr val="212A4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1"/>
          <p:cNvSpPr/>
          <p:nvPr/>
        </p:nvSpPr>
        <p:spPr>
          <a:xfrm>
            <a:off x="1224" y="4953000"/>
            <a:ext cx="9903523" cy="1905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11"/>
          <p:cNvSpPr/>
          <p:nvPr/>
        </p:nvSpPr>
        <p:spPr>
          <a:xfrm>
            <a:off x="1224" y="0"/>
            <a:ext cx="9903523" cy="497018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11"/>
          <p:cNvSpPr txBox="1"/>
          <p:nvPr/>
        </p:nvSpPr>
        <p:spPr>
          <a:xfrm>
            <a:off x="891540" y="758952"/>
            <a:ext cx="8172450" cy="3892168"/>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None/>
            </a:pPr>
            <a:r>
              <a:rPr lang="it-IT" sz="8000">
                <a:solidFill>
                  <a:srgbClr val="FFFFFF"/>
                </a:solidFill>
                <a:latin typeface="Calibri"/>
                <a:ea typeface="Calibri"/>
                <a:cs typeface="Calibri"/>
                <a:sym typeface="Calibri"/>
              </a:rPr>
              <a:t>THANKS!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800"/>
              <a:buFont typeface="Calibri"/>
              <a:buNone/>
            </a:pPr>
            <a:r>
              <a:rPr lang="it-IT">
                <a:solidFill>
                  <a:schemeClr val="dk1"/>
                </a:solidFill>
              </a:rPr>
              <a:t>INTRODUCTION</a:t>
            </a:r>
            <a:endParaRPr/>
          </a:p>
        </p:txBody>
      </p:sp>
      <p:sp>
        <p:nvSpPr>
          <p:cNvPr id="132" name="Google Shape;132;p2"/>
          <p:cNvSpPr txBox="1">
            <a:spLocks noGrp="1"/>
          </p:cNvSpPr>
          <p:nvPr>
            <p:ph type="body" idx="1"/>
          </p:nvPr>
        </p:nvSpPr>
        <p:spPr>
          <a:xfrm>
            <a:off x="891539" y="1845734"/>
            <a:ext cx="8172451"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Font typeface="Noto Sans Symbols"/>
              <a:buChar char="⮚"/>
            </a:pPr>
            <a:r>
              <a:rPr lang="it-IT">
                <a:solidFill>
                  <a:schemeClr val="dk1"/>
                </a:solidFill>
              </a:rPr>
              <a:t> Efficient transform → generation of a sparse representation</a:t>
            </a:r>
            <a:endParaRPr/>
          </a:p>
          <a:p>
            <a:pPr marL="384048" lvl="1" indent="-182880" algn="l" rtl="0">
              <a:lnSpc>
                <a:spcPct val="90000"/>
              </a:lnSpc>
              <a:spcBef>
                <a:spcPts val="400"/>
              </a:spcBef>
              <a:spcAft>
                <a:spcPts val="0"/>
              </a:spcAft>
              <a:buSzPts val="1800"/>
              <a:buFont typeface="Noto Sans Symbols"/>
              <a:buChar char="⮚"/>
            </a:pPr>
            <a:r>
              <a:rPr lang="it-IT">
                <a:solidFill>
                  <a:schemeClr val="dk1"/>
                </a:solidFill>
              </a:rPr>
              <a:t> Signal approximation</a:t>
            </a:r>
            <a:endParaRPr/>
          </a:p>
          <a:p>
            <a:pPr marL="384048" lvl="1" indent="-182880" algn="l" rtl="0">
              <a:lnSpc>
                <a:spcPct val="90000"/>
              </a:lnSpc>
              <a:spcBef>
                <a:spcPts val="600"/>
              </a:spcBef>
              <a:spcAft>
                <a:spcPts val="0"/>
              </a:spcAft>
              <a:buSzPts val="1800"/>
              <a:buFont typeface="Noto Sans Symbols"/>
              <a:buChar char="⮚"/>
            </a:pPr>
            <a:r>
              <a:rPr lang="it-IT">
                <a:solidFill>
                  <a:schemeClr val="dk1"/>
                </a:solidFill>
              </a:rPr>
              <a:t> Data compression</a:t>
            </a:r>
            <a:endParaRPr>
              <a:solidFill>
                <a:schemeClr val="dk1"/>
              </a:solidFill>
            </a:endParaRPr>
          </a:p>
          <a:p>
            <a:pPr marL="384048" lvl="1" indent="-182880" algn="l" rtl="0">
              <a:lnSpc>
                <a:spcPct val="90000"/>
              </a:lnSpc>
              <a:spcBef>
                <a:spcPts val="600"/>
              </a:spcBef>
              <a:spcAft>
                <a:spcPts val="0"/>
              </a:spcAft>
              <a:buSzPts val="1800"/>
              <a:buFont typeface="Noto Sans Symbols"/>
              <a:buChar char="⮚"/>
            </a:pPr>
            <a:r>
              <a:rPr lang="it-IT">
                <a:solidFill>
                  <a:schemeClr val="dk1"/>
                </a:solidFill>
              </a:rPr>
              <a:t> Denoising</a:t>
            </a:r>
            <a:endParaRPr/>
          </a:p>
          <a:p>
            <a:pPr marL="384048" lvl="1" indent="-182880" algn="l" rtl="0">
              <a:lnSpc>
                <a:spcPct val="90000"/>
              </a:lnSpc>
              <a:spcBef>
                <a:spcPts val="600"/>
              </a:spcBef>
              <a:spcAft>
                <a:spcPts val="0"/>
              </a:spcAft>
              <a:buSzPts val="1800"/>
              <a:buFont typeface="Noto Sans Symbols"/>
              <a:buChar char="⮚"/>
            </a:pPr>
            <a:r>
              <a:rPr lang="it-IT">
                <a:solidFill>
                  <a:schemeClr val="dk1"/>
                </a:solidFill>
              </a:rPr>
              <a:t> …</a:t>
            </a:r>
            <a:endParaRPr/>
          </a:p>
        </p:txBody>
      </p:sp>
      <p:sp>
        <p:nvSpPr>
          <p:cNvPr id="133" name="Google Shape;133;p2"/>
          <p:cNvSpPr/>
          <p:nvPr/>
        </p:nvSpPr>
        <p:spPr>
          <a:xfrm>
            <a:off x="5724525" y="3581400"/>
            <a:ext cx="2333625" cy="1819275"/>
          </a:xfrm>
          <a:prstGeom prst="ellipse">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2"/>
          <p:cNvSpPr/>
          <p:nvPr/>
        </p:nvSpPr>
        <p:spPr>
          <a:xfrm>
            <a:off x="1847851" y="3581400"/>
            <a:ext cx="2333625" cy="1819275"/>
          </a:xfrm>
          <a:prstGeom prst="ellipse">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2"/>
          <p:cNvSpPr txBox="1"/>
          <p:nvPr/>
        </p:nvSpPr>
        <p:spPr>
          <a:xfrm>
            <a:off x="3152775" y="3963425"/>
            <a:ext cx="5641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0" i="0" u="none" strike="noStrike" cap="none">
                <a:solidFill>
                  <a:schemeClr val="dk1"/>
                </a:solidFill>
                <a:latin typeface="Calibri"/>
                <a:ea typeface="Calibri"/>
                <a:cs typeface="Calibri"/>
                <a:sym typeface="Calibri"/>
              </a:rPr>
              <a:t>DCT</a:t>
            </a:r>
            <a:endParaRPr/>
          </a:p>
        </p:txBody>
      </p:sp>
      <p:sp>
        <p:nvSpPr>
          <p:cNvPr id="136" name="Google Shape;136;p2"/>
          <p:cNvSpPr txBox="1"/>
          <p:nvPr/>
        </p:nvSpPr>
        <p:spPr>
          <a:xfrm>
            <a:off x="2401948" y="3871092"/>
            <a:ext cx="5453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Calibri"/>
                <a:ea typeface="Calibri"/>
                <a:cs typeface="Calibri"/>
                <a:sym typeface="Calibri"/>
              </a:rPr>
              <a:t>DFT</a:t>
            </a:r>
            <a:endParaRPr/>
          </a:p>
        </p:txBody>
      </p:sp>
      <p:sp>
        <p:nvSpPr>
          <p:cNvPr id="137" name="Google Shape;137;p2"/>
          <p:cNvSpPr txBox="1"/>
          <p:nvPr/>
        </p:nvSpPr>
        <p:spPr>
          <a:xfrm>
            <a:off x="2109695" y="4530115"/>
            <a:ext cx="6431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Calibri"/>
                <a:ea typeface="Calibri"/>
                <a:cs typeface="Calibri"/>
                <a:sym typeface="Calibri"/>
              </a:rPr>
              <a:t>DWT</a:t>
            </a:r>
            <a:endParaRPr/>
          </a:p>
        </p:txBody>
      </p:sp>
      <p:sp>
        <p:nvSpPr>
          <p:cNvPr id="138" name="Google Shape;138;p2"/>
          <p:cNvSpPr txBox="1"/>
          <p:nvPr/>
        </p:nvSpPr>
        <p:spPr>
          <a:xfrm>
            <a:off x="3014663" y="4714781"/>
            <a:ext cx="6290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i="1">
                <a:solidFill>
                  <a:schemeClr val="dk1"/>
                </a:solidFill>
                <a:latin typeface="Calibri"/>
                <a:ea typeface="Calibri"/>
                <a:cs typeface="Calibri"/>
                <a:sym typeface="Calibri"/>
              </a:rPr>
              <a:t>*lets</a:t>
            </a:r>
            <a:endParaRPr sz="1800" i="1">
              <a:solidFill>
                <a:schemeClr val="dk1"/>
              </a:solidFill>
              <a:latin typeface="Calibri"/>
              <a:ea typeface="Calibri"/>
              <a:cs typeface="Calibri"/>
              <a:sym typeface="Calibri"/>
            </a:endParaRPr>
          </a:p>
        </p:txBody>
      </p:sp>
      <p:sp>
        <p:nvSpPr>
          <p:cNvPr id="139" name="Google Shape;139;p2"/>
          <p:cNvSpPr txBox="1"/>
          <p:nvPr/>
        </p:nvSpPr>
        <p:spPr>
          <a:xfrm>
            <a:off x="1782229" y="5425752"/>
            <a:ext cx="23992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i="1" dirty="0">
                <a:solidFill>
                  <a:schemeClr val="dk1"/>
                </a:solidFill>
                <a:latin typeface="Calibri"/>
                <a:ea typeface="Calibri"/>
                <a:cs typeface="Calibri"/>
                <a:sym typeface="Calibri"/>
              </a:rPr>
              <a:t>A priori</a:t>
            </a:r>
            <a:r>
              <a:rPr lang="it-IT" sz="1800" dirty="0">
                <a:solidFill>
                  <a:schemeClr val="dk1"/>
                </a:solidFill>
                <a:latin typeface="Calibri"/>
                <a:ea typeface="Calibri"/>
                <a:cs typeface="Calibri"/>
                <a:sym typeface="Calibri"/>
              </a:rPr>
              <a:t> knowledge of</a:t>
            </a:r>
            <a:endParaRPr dirty="0"/>
          </a:p>
          <a:p>
            <a:pPr marL="0" marR="0" lvl="0" indent="0" algn="ctr" rtl="0">
              <a:spcBef>
                <a:spcPts val="0"/>
              </a:spcBef>
              <a:spcAft>
                <a:spcPts val="0"/>
              </a:spcAft>
              <a:buNone/>
            </a:pPr>
            <a:r>
              <a:rPr lang="it-IT" sz="1800" dirty="0">
                <a:solidFill>
                  <a:schemeClr val="dk1"/>
                </a:solidFill>
                <a:latin typeface="Calibri"/>
                <a:ea typeface="Calibri"/>
                <a:cs typeface="Calibri"/>
                <a:sym typeface="Calibri"/>
              </a:rPr>
              <a:t>a good </a:t>
            </a:r>
            <a:r>
              <a:rPr lang="it-IT" sz="1800" dirty="0" err="1">
                <a:solidFill>
                  <a:schemeClr val="dk1"/>
                </a:solidFill>
                <a:latin typeface="Calibri"/>
                <a:ea typeface="Calibri"/>
                <a:cs typeface="Calibri"/>
                <a:sym typeface="Calibri"/>
              </a:rPr>
              <a:t>statistical</a:t>
            </a:r>
            <a:r>
              <a:rPr lang="it-IT" sz="1800" dirty="0">
                <a:solidFill>
                  <a:schemeClr val="dk1"/>
                </a:solidFill>
                <a:latin typeface="Calibri"/>
                <a:ea typeface="Calibri"/>
                <a:cs typeface="Calibri"/>
                <a:sym typeface="Calibri"/>
              </a:rPr>
              <a:t> model</a:t>
            </a:r>
            <a:endParaRPr sz="1800" i="1" dirty="0">
              <a:solidFill>
                <a:schemeClr val="dk1"/>
              </a:solidFill>
              <a:latin typeface="Calibri"/>
              <a:ea typeface="Calibri"/>
              <a:cs typeface="Calibri"/>
              <a:sym typeface="Calibri"/>
            </a:endParaRPr>
          </a:p>
        </p:txBody>
      </p:sp>
      <p:sp>
        <p:nvSpPr>
          <p:cNvPr id="140" name="Google Shape;140;p2"/>
          <p:cNvSpPr txBox="1"/>
          <p:nvPr/>
        </p:nvSpPr>
        <p:spPr>
          <a:xfrm>
            <a:off x="5721420" y="5524978"/>
            <a:ext cx="233673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a:solidFill>
                  <a:schemeClr val="dk1"/>
                </a:solidFill>
                <a:latin typeface="Calibri"/>
                <a:ea typeface="Calibri"/>
                <a:cs typeface="Calibri"/>
                <a:sym typeface="Calibri"/>
              </a:rPr>
              <a:t>Data-driven algorithms</a:t>
            </a:r>
            <a:endParaRPr/>
          </a:p>
        </p:txBody>
      </p:sp>
      <p:sp>
        <p:nvSpPr>
          <p:cNvPr id="141" name="Google Shape;141;p2"/>
          <p:cNvSpPr txBox="1"/>
          <p:nvPr/>
        </p:nvSpPr>
        <p:spPr>
          <a:xfrm>
            <a:off x="6238096" y="4064165"/>
            <a:ext cx="4979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Calibri"/>
                <a:ea typeface="Calibri"/>
                <a:cs typeface="Calibri"/>
                <a:sym typeface="Calibri"/>
              </a:rPr>
              <a:t>KLT</a:t>
            </a:r>
            <a:endParaRPr/>
          </a:p>
        </p:txBody>
      </p:sp>
      <p:sp>
        <p:nvSpPr>
          <p:cNvPr id="142" name="Google Shape;142;p2"/>
          <p:cNvSpPr txBox="1"/>
          <p:nvPr/>
        </p:nvSpPr>
        <p:spPr>
          <a:xfrm>
            <a:off x="7070950" y="4500468"/>
            <a:ext cx="6811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Calibri"/>
                <a:ea typeface="Calibri"/>
                <a:cs typeface="Calibri"/>
                <a:sym typeface="Calibri"/>
              </a:rPr>
              <a:t>KSVD</a:t>
            </a:r>
            <a:endParaRPr/>
          </a:p>
        </p:txBody>
      </p:sp>
      <p:sp>
        <p:nvSpPr>
          <p:cNvPr id="143" name="Google Shape;143;p2"/>
          <p:cNvSpPr txBox="1"/>
          <p:nvPr/>
        </p:nvSpPr>
        <p:spPr>
          <a:xfrm>
            <a:off x="6282631" y="4774920"/>
            <a:ext cx="5597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Calibri"/>
                <a:ea typeface="Calibri"/>
                <a:cs typeface="Calibri"/>
                <a:sym typeface="Calibri"/>
              </a:rPr>
              <a:t>PCA</a:t>
            </a:r>
            <a:endParaRPr/>
          </a:p>
        </p:txBody>
      </p:sp>
      <p:sp>
        <p:nvSpPr>
          <p:cNvPr id="144" name="Google Shape;144;p2"/>
          <p:cNvSpPr txBox="1"/>
          <p:nvPr/>
        </p:nvSpPr>
        <p:spPr>
          <a:xfrm>
            <a:off x="6975254" y="3892284"/>
            <a:ext cx="5487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Calibri"/>
                <a:ea typeface="Calibri"/>
                <a:cs typeface="Calibri"/>
                <a:sym typeface="Calibri"/>
              </a:rPr>
              <a:t>SOT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800"/>
              <a:buFont typeface="Calibri"/>
              <a:buNone/>
            </a:pPr>
            <a:r>
              <a:rPr lang="it-IT">
                <a:solidFill>
                  <a:schemeClr val="dk1"/>
                </a:solidFill>
              </a:rPr>
              <a:t>GENERAL IDEA</a:t>
            </a:r>
            <a:endParaRPr/>
          </a:p>
        </p:txBody>
      </p:sp>
      <p:sp>
        <p:nvSpPr>
          <p:cNvPr id="151" name="Google Shape;151;p3"/>
          <p:cNvSpPr txBox="1">
            <a:spLocks noGrp="1"/>
          </p:cNvSpPr>
          <p:nvPr>
            <p:ph type="body" idx="1"/>
          </p:nvPr>
        </p:nvSpPr>
        <p:spPr>
          <a:xfrm>
            <a:off x="891539" y="1845734"/>
            <a:ext cx="8172451"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Font typeface="Noto Sans Symbols"/>
              <a:buChar char="⮚"/>
            </a:pPr>
            <a:r>
              <a:rPr lang="it-IT">
                <a:solidFill>
                  <a:schemeClr val="dk1"/>
                </a:solidFill>
              </a:rPr>
              <a:t> 2D - Discrete Mirror Transform (2D - DMT)</a:t>
            </a:r>
            <a:endParaRPr/>
          </a:p>
          <a:p>
            <a:pPr marL="384048" lvl="1" indent="-182880" algn="l" rtl="0">
              <a:lnSpc>
                <a:spcPct val="90000"/>
              </a:lnSpc>
              <a:spcBef>
                <a:spcPts val="400"/>
              </a:spcBef>
              <a:spcAft>
                <a:spcPts val="0"/>
              </a:spcAft>
              <a:buSzPts val="1800"/>
              <a:buFont typeface="Noto Sans Symbols"/>
              <a:buChar char="⮚"/>
            </a:pPr>
            <a:r>
              <a:rPr lang="it-IT">
                <a:solidFill>
                  <a:schemeClr val="dk1"/>
                </a:solidFill>
              </a:rPr>
              <a:t> Iterative </a:t>
            </a:r>
            <a:r>
              <a:rPr lang="it-IT">
                <a:solidFill>
                  <a:srgbClr val="00B0F0"/>
                </a:solidFill>
              </a:rPr>
              <a:t>optimal</a:t>
            </a:r>
            <a:r>
              <a:rPr lang="it-IT">
                <a:solidFill>
                  <a:schemeClr val="dk1"/>
                </a:solidFill>
              </a:rPr>
              <a:t> </a:t>
            </a:r>
            <a:r>
              <a:rPr lang="it-IT">
                <a:solidFill>
                  <a:srgbClr val="FF0000"/>
                </a:solidFill>
              </a:rPr>
              <a:t>even/odd decomposition</a:t>
            </a:r>
            <a:r>
              <a:rPr lang="it-IT">
                <a:solidFill>
                  <a:schemeClr val="dk1"/>
                </a:solidFill>
              </a:rPr>
              <a:t> </a:t>
            </a:r>
            <a:r>
              <a:rPr lang="it-IT" i="1">
                <a:solidFill>
                  <a:schemeClr val="dk1"/>
                </a:solidFill>
              </a:rPr>
              <a:t>wrt</a:t>
            </a:r>
            <a:r>
              <a:rPr lang="it-IT">
                <a:solidFill>
                  <a:schemeClr val="dk1"/>
                </a:solidFill>
              </a:rPr>
              <a:t> a given direction</a:t>
            </a:r>
            <a:endParaRPr>
              <a:solidFill>
                <a:schemeClr val="dk1"/>
              </a:solidFill>
            </a:endParaRPr>
          </a:p>
        </p:txBody>
      </p:sp>
      <p:sp>
        <p:nvSpPr>
          <p:cNvPr id="152" name="Google Shape;152;p3"/>
          <p:cNvSpPr/>
          <p:nvPr/>
        </p:nvSpPr>
        <p:spPr>
          <a:xfrm>
            <a:off x="698224" y="3714750"/>
            <a:ext cx="4168203" cy="200977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53" name="Google Shape;153;p3"/>
          <p:cNvCxnSpPr>
            <a:endCxn id="152" idx="0"/>
          </p:cNvCxnSpPr>
          <p:nvPr/>
        </p:nvCxnSpPr>
        <p:spPr>
          <a:xfrm rot="5400000">
            <a:off x="2699975" y="2557200"/>
            <a:ext cx="1239900" cy="1075200"/>
          </a:xfrm>
          <a:prstGeom prst="bentConnector3">
            <a:avLst>
              <a:gd name="adj1" fmla="val 49998"/>
            </a:avLst>
          </a:prstGeom>
          <a:noFill/>
          <a:ln w="28575" cap="flat" cmpd="sng">
            <a:solidFill>
              <a:srgbClr val="FF0000"/>
            </a:solidFill>
            <a:prstDash val="solid"/>
            <a:round/>
            <a:headEnd type="none" w="sm" len="sm"/>
            <a:tailEnd type="triangle" w="med" len="med"/>
          </a:ln>
        </p:spPr>
      </p:cxnSp>
      <p:sp>
        <p:nvSpPr>
          <p:cNvPr id="154" name="Google Shape;154;p3"/>
          <p:cNvSpPr/>
          <p:nvPr/>
        </p:nvSpPr>
        <p:spPr>
          <a:xfrm>
            <a:off x="5591175" y="4391026"/>
            <a:ext cx="3105150" cy="666750"/>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55" name="Google Shape;155;p3"/>
          <p:cNvCxnSpPr/>
          <p:nvPr/>
        </p:nvCxnSpPr>
        <p:spPr>
          <a:xfrm>
            <a:off x="2505075" y="2647950"/>
            <a:ext cx="3810000" cy="0"/>
          </a:xfrm>
          <a:prstGeom prst="straightConnector1">
            <a:avLst/>
          </a:prstGeom>
          <a:noFill/>
          <a:ln w="28575" cap="flat" cmpd="sng">
            <a:solidFill>
              <a:schemeClr val="accent1"/>
            </a:solidFill>
            <a:prstDash val="solid"/>
            <a:round/>
            <a:headEnd type="none" w="sm" len="sm"/>
            <a:tailEnd type="none" w="sm" len="sm"/>
          </a:ln>
        </p:spPr>
      </p:cxnSp>
      <p:cxnSp>
        <p:nvCxnSpPr>
          <p:cNvPr id="156" name="Google Shape;156;p3"/>
          <p:cNvCxnSpPr/>
          <p:nvPr/>
        </p:nvCxnSpPr>
        <p:spPr>
          <a:xfrm>
            <a:off x="2505075" y="2474804"/>
            <a:ext cx="0" cy="173146"/>
          </a:xfrm>
          <a:prstGeom prst="straightConnector1">
            <a:avLst/>
          </a:prstGeom>
          <a:noFill/>
          <a:ln w="28575" cap="flat" cmpd="sng">
            <a:solidFill>
              <a:schemeClr val="accent1"/>
            </a:solidFill>
            <a:prstDash val="solid"/>
            <a:round/>
            <a:headEnd type="none" w="sm" len="sm"/>
            <a:tailEnd type="none" w="sm" len="sm"/>
          </a:ln>
        </p:spPr>
      </p:cxnSp>
      <p:cxnSp>
        <p:nvCxnSpPr>
          <p:cNvPr id="157" name="Google Shape;157;p3"/>
          <p:cNvCxnSpPr/>
          <p:nvPr/>
        </p:nvCxnSpPr>
        <p:spPr>
          <a:xfrm>
            <a:off x="6315075" y="2647950"/>
            <a:ext cx="0" cy="1743076"/>
          </a:xfrm>
          <a:prstGeom prst="straightConnector1">
            <a:avLst/>
          </a:prstGeom>
          <a:noFill/>
          <a:ln w="28575" cap="flat" cmpd="sng">
            <a:solidFill>
              <a:schemeClr val="accent1"/>
            </a:solidFill>
            <a:prstDash val="solid"/>
            <a:round/>
            <a:headEnd type="none" w="sm" len="sm"/>
            <a:tailEnd type="triangle" w="med" len="med"/>
          </a:ln>
        </p:spPr>
      </p:cxnSp>
      <p:sp>
        <p:nvSpPr>
          <p:cNvPr id="158" name="Google Shape;158;p3"/>
          <p:cNvSpPr/>
          <p:nvPr/>
        </p:nvSpPr>
        <p:spPr>
          <a:xfrm>
            <a:off x="5003592" y="4518573"/>
            <a:ext cx="458885" cy="402126"/>
          </a:xfrm>
          <a:prstGeom prst="rightArrow">
            <a:avLst>
              <a:gd name="adj1" fmla="val 50000"/>
              <a:gd name="adj2" fmla="val 50000"/>
            </a:avLst>
          </a:prstGeom>
          <a:no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3"/>
          <p:cNvSpPr txBox="1"/>
          <p:nvPr/>
        </p:nvSpPr>
        <p:spPr>
          <a:xfrm>
            <a:off x="6302791" y="3255334"/>
            <a:ext cx="304589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a:solidFill>
                  <a:schemeClr val="dk1"/>
                </a:solidFill>
                <a:latin typeface="Calibri"/>
                <a:ea typeface="Calibri"/>
                <a:cs typeface="Calibri"/>
                <a:sym typeface="Calibri"/>
              </a:rPr>
              <a:t>Maximal energy concentration</a:t>
            </a:r>
            <a:endParaRPr/>
          </a:p>
          <a:p>
            <a:pPr marL="0" marR="0" lvl="0" indent="0" algn="ctr" rtl="0">
              <a:spcBef>
                <a:spcPts val="0"/>
              </a:spcBef>
              <a:spcAft>
                <a:spcPts val="0"/>
              </a:spcAft>
              <a:buNone/>
            </a:pPr>
            <a:r>
              <a:rPr lang="it-IT" sz="1800">
                <a:solidFill>
                  <a:schemeClr val="dk1"/>
                </a:solidFill>
                <a:latin typeface="Calibri"/>
                <a:ea typeface="Calibri"/>
                <a:cs typeface="Calibri"/>
                <a:sym typeface="Calibri"/>
              </a:rPr>
              <a:t>into the even or odd part</a:t>
            </a:r>
            <a:endParaRPr/>
          </a:p>
        </p:txBody>
      </p:sp>
      <p:grpSp>
        <p:nvGrpSpPr>
          <p:cNvPr id="160" name="Google Shape;160;p3"/>
          <p:cNvGrpSpPr/>
          <p:nvPr/>
        </p:nvGrpSpPr>
        <p:grpSpPr>
          <a:xfrm>
            <a:off x="769458" y="3996196"/>
            <a:ext cx="3953198" cy="1570705"/>
            <a:chOff x="1506559" y="4044115"/>
            <a:chExt cx="3953198" cy="1570705"/>
          </a:xfrm>
        </p:grpSpPr>
        <p:sp>
          <p:nvSpPr>
            <p:cNvPr id="161" name="Google Shape;161;p3"/>
            <p:cNvSpPr txBox="1"/>
            <p:nvPr/>
          </p:nvSpPr>
          <p:spPr>
            <a:xfrm>
              <a:off x="1506559" y="4044115"/>
              <a:ext cx="3902350" cy="8133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a:latin typeface="Calibri"/>
                  <a:ea typeface="Calibri"/>
                  <a:cs typeface="Calibri"/>
                  <a:sym typeface="Calibri"/>
                </a:rPr>
                <a:t> </a:t>
              </a:r>
              <a:endParaRPr/>
            </a:p>
          </p:txBody>
        </p:sp>
        <p:sp>
          <p:nvSpPr>
            <p:cNvPr id="162" name="Google Shape;162;p3"/>
            <p:cNvSpPr txBox="1"/>
            <p:nvPr/>
          </p:nvSpPr>
          <p:spPr>
            <a:xfrm>
              <a:off x="1524000" y="5078519"/>
              <a:ext cx="3935757" cy="536301"/>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a:latin typeface="Calibri"/>
                  <a:ea typeface="Calibri"/>
                  <a:cs typeface="Calibri"/>
                  <a:sym typeface="Calibri"/>
                </a:rPr>
                <a:t> </a:t>
              </a:r>
              <a:endParaRPr/>
            </a:p>
          </p:txBody>
        </p:sp>
      </p:grpSp>
      <p:sp>
        <p:nvSpPr>
          <p:cNvPr id="163" name="Google Shape;163;p3"/>
          <p:cNvSpPr txBox="1"/>
          <p:nvPr/>
        </p:nvSpPr>
        <p:spPr>
          <a:xfrm>
            <a:off x="5756351" y="4585901"/>
            <a:ext cx="2774798" cy="276999"/>
          </a:xfrm>
          <a:prstGeom prst="rect">
            <a:avLst/>
          </a:prstGeom>
          <a:blipFill rotWithShape="1">
            <a:blip r:embed="rId5">
              <a:alphaModFix/>
            </a:blip>
            <a:stretch>
              <a:fillRect l="-1536" t="-2173" r="-2636" b="-3695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a:latin typeface="Calibri"/>
                <a:ea typeface="Calibri"/>
                <a:cs typeface="Calibri"/>
                <a:sym typeface="Calibri"/>
              </a:rPr>
              <a:t> </a:t>
            </a:r>
            <a:endParaRPr/>
          </a:p>
        </p:txBody>
      </p:sp>
      <p:sp>
        <p:nvSpPr>
          <p:cNvPr id="164" name="Google Shape;164;p3"/>
          <p:cNvSpPr txBox="1"/>
          <p:nvPr/>
        </p:nvSpPr>
        <p:spPr>
          <a:xfrm>
            <a:off x="5685891" y="5341071"/>
            <a:ext cx="3662798" cy="680123"/>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a:latin typeface="Calibri"/>
                <a:ea typeface="Calibri"/>
                <a:cs typeface="Calibri"/>
                <a:sym typeface="Calibri"/>
              </a:rPr>
              <a:t> </a:t>
            </a:r>
            <a:endParaRPr/>
          </a:p>
        </p:txBody>
      </p:sp>
      <p:sp>
        <p:nvSpPr>
          <p:cNvPr id="165" name="Google Shape;165;p3"/>
          <p:cNvSpPr/>
          <p:nvPr/>
        </p:nvSpPr>
        <p:spPr>
          <a:xfrm>
            <a:off x="7354521" y="4492394"/>
            <a:ext cx="1227938" cy="462715"/>
          </a:xfrm>
          <a:prstGeom prst="ellipse">
            <a:avLst/>
          </a:prstGeom>
          <a:noFill/>
          <a:ln w="158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66" name="Google Shape;166;p3"/>
          <p:cNvCxnSpPr/>
          <p:nvPr/>
        </p:nvCxnSpPr>
        <p:spPr>
          <a:xfrm>
            <a:off x="7968490" y="4960071"/>
            <a:ext cx="0" cy="495849"/>
          </a:xfrm>
          <a:prstGeom prst="straightConnector1">
            <a:avLst/>
          </a:prstGeom>
          <a:noFill/>
          <a:ln w="28575" cap="flat" cmpd="sng">
            <a:solidFill>
              <a:srgbClr val="002060"/>
            </a:solidFill>
            <a:prstDash val="solid"/>
            <a:round/>
            <a:headEnd type="none" w="sm" len="sm"/>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it-IT"/>
              <a:t>OPTIMAL EVEN/ODD DEC.</a:t>
            </a:r>
            <a:endParaRPr/>
          </a:p>
        </p:txBody>
      </p:sp>
      <p:graphicFrame>
        <p:nvGraphicFramePr>
          <p:cNvPr id="173" name="Google Shape;173;p4"/>
          <p:cNvGraphicFramePr/>
          <p:nvPr/>
        </p:nvGraphicFramePr>
        <p:xfrm>
          <a:off x="2262188" y="2193925"/>
          <a:ext cx="1875949" cy="1739501"/>
        </p:xfrm>
        <a:graphic>
          <a:graphicData uri="http://schemas.openxmlformats.org/presentationml/2006/ole">
            <mc:AlternateContent xmlns:mc="http://schemas.openxmlformats.org/markup-compatibility/2006">
              <mc:Choice xmlns:v="urn:schemas-microsoft-com:vml" Requires="v">
                <p:oleObj r:id="rId3" imgW="1875949" imgH="1739501" progId="AcroExch.Document.DC">
                  <p:embed/>
                </p:oleObj>
              </mc:Choice>
              <mc:Fallback>
                <p:oleObj r:id="rId3" imgW="1875949" imgH="1739501" progId="AcroExch.Document.DC">
                  <p:embed/>
                  <p:pic>
                    <p:nvPicPr>
                      <p:cNvPr id="173" name="Google Shape;173;p4"/>
                      <p:cNvPicPr preferRelativeResize="0"/>
                      <p:nvPr/>
                    </p:nvPicPr>
                    <p:blipFill rotWithShape="1">
                      <a:blip r:embed="rId4">
                        <a:alphaModFix/>
                      </a:blip>
                      <a:srcRect/>
                      <a:stretch/>
                    </p:blipFill>
                    <p:spPr>
                      <a:xfrm>
                        <a:off x="2262188" y="2193925"/>
                        <a:ext cx="1875949" cy="1739501"/>
                      </a:xfrm>
                      <a:prstGeom prst="rect">
                        <a:avLst/>
                      </a:prstGeom>
                      <a:noFill/>
                      <a:ln>
                        <a:noFill/>
                      </a:ln>
                    </p:spPr>
                  </p:pic>
                </p:oleObj>
              </mc:Fallback>
            </mc:AlternateContent>
          </a:graphicData>
        </a:graphic>
      </p:graphicFrame>
      <p:graphicFrame>
        <p:nvGraphicFramePr>
          <p:cNvPr id="174" name="Google Shape;174;p4"/>
          <p:cNvGraphicFramePr/>
          <p:nvPr/>
        </p:nvGraphicFramePr>
        <p:xfrm>
          <a:off x="5767865" y="2193925"/>
          <a:ext cx="2018348" cy="1739501"/>
        </p:xfrm>
        <a:graphic>
          <a:graphicData uri="http://schemas.openxmlformats.org/presentationml/2006/ole">
            <mc:AlternateContent xmlns:mc="http://schemas.openxmlformats.org/markup-compatibility/2006">
              <mc:Choice xmlns:v="urn:schemas-microsoft-com:vml" Requires="v">
                <p:oleObj r:id="rId5" imgW="2018348" imgH="1739501" progId="AcroExch.Document.DC">
                  <p:embed/>
                </p:oleObj>
              </mc:Choice>
              <mc:Fallback>
                <p:oleObj r:id="rId5" imgW="2018348" imgH="1739501" progId="AcroExch.Document.DC">
                  <p:embed/>
                  <p:pic>
                    <p:nvPicPr>
                      <p:cNvPr id="174" name="Google Shape;174;p4"/>
                      <p:cNvPicPr preferRelativeResize="0"/>
                      <p:nvPr/>
                    </p:nvPicPr>
                    <p:blipFill rotWithShape="1">
                      <a:blip r:embed="rId6">
                        <a:alphaModFix/>
                      </a:blip>
                      <a:srcRect/>
                      <a:stretch/>
                    </p:blipFill>
                    <p:spPr>
                      <a:xfrm>
                        <a:off x="5767865" y="2193925"/>
                        <a:ext cx="2018348" cy="1739501"/>
                      </a:xfrm>
                      <a:prstGeom prst="rect">
                        <a:avLst/>
                      </a:prstGeom>
                      <a:noFill/>
                      <a:ln>
                        <a:noFill/>
                      </a:ln>
                    </p:spPr>
                  </p:pic>
                </p:oleObj>
              </mc:Fallback>
            </mc:AlternateContent>
          </a:graphicData>
        </a:graphic>
      </p:graphicFrame>
      <p:graphicFrame>
        <p:nvGraphicFramePr>
          <p:cNvPr id="175" name="Google Shape;175;p4"/>
          <p:cNvGraphicFramePr/>
          <p:nvPr/>
        </p:nvGraphicFramePr>
        <p:xfrm>
          <a:off x="5832872" y="4433913"/>
          <a:ext cx="2018348" cy="1739501"/>
        </p:xfrm>
        <a:graphic>
          <a:graphicData uri="http://schemas.openxmlformats.org/presentationml/2006/ole">
            <mc:AlternateContent xmlns:mc="http://schemas.openxmlformats.org/markup-compatibility/2006">
              <mc:Choice xmlns:v="urn:schemas-microsoft-com:vml" Requires="v">
                <p:oleObj r:id="rId7" imgW="2018348" imgH="1739501" progId="AcroExch.Document.DC">
                  <p:embed/>
                </p:oleObj>
              </mc:Choice>
              <mc:Fallback>
                <p:oleObj r:id="rId7" imgW="2018348" imgH="1739501" progId="AcroExch.Document.DC">
                  <p:embed/>
                  <p:pic>
                    <p:nvPicPr>
                      <p:cNvPr id="175" name="Google Shape;175;p4"/>
                      <p:cNvPicPr preferRelativeResize="0"/>
                      <p:nvPr/>
                    </p:nvPicPr>
                    <p:blipFill rotWithShape="1">
                      <a:blip r:embed="rId8">
                        <a:alphaModFix/>
                      </a:blip>
                      <a:srcRect/>
                      <a:stretch/>
                    </p:blipFill>
                    <p:spPr>
                      <a:xfrm>
                        <a:off x="5832872" y="4433913"/>
                        <a:ext cx="2018348" cy="1739501"/>
                      </a:xfrm>
                      <a:prstGeom prst="rect">
                        <a:avLst/>
                      </a:prstGeom>
                      <a:noFill/>
                      <a:ln>
                        <a:noFill/>
                      </a:ln>
                    </p:spPr>
                  </p:pic>
                </p:oleObj>
              </mc:Fallback>
            </mc:AlternateContent>
          </a:graphicData>
        </a:graphic>
      </p:graphicFrame>
      <p:graphicFrame>
        <p:nvGraphicFramePr>
          <p:cNvPr id="176" name="Google Shape;176;p4"/>
          <p:cNvGraphicFramePr/>
          <p:nvPr/>
        </p:nvGraphicFramePr>
        <p:xfrm>
          <a:off x="2054780" y="4285212"/>
          <a:ext cx="2290763" cy="1888202"/>
        </p:xfrm>
        <a:graphic>
          <a:graphicData uri="http://schemas.openxmlformats.org/presentationml/2006/ole">
            <mc:AlternateContent xmlns:mc="http://schemas.openxmlformats.org/markup-compatibility/2006">
              <mc:Choice xmlns:v="urn:schemas-microsoft-com:vml" Requires="v">
                <p:oleObj r:id="rId9" imgW="2290763" imgH="1888202" progId="AcroExch.Document.DC">
                  <p:embed/>
                </p:oleObj>
              </mc:Choice>
              <mc:Fallback>
                <p:oleObj r:id="rId9" imgW="2290763" imgH="1888202" progId="AcroExch.Document.DC">
                  <p:embed/>
                  <p:pic>
                    <p:nvPicPr>
                      <p:cNvPr id="176" name="Google Shape;176;p4"/>
                      <p:cNvPicPr preferRelativeResize="0"/>
                      <p:nvPr/>
                    </p:nvPicPr>
                    <p:blipFill rotWithShape="1">
                      <a:blip r:embed="rId10">
                        <a:alphaModFix/>
                      </a:blip>
                      <a:srcRect/>
                      <a:stretch/>
                    </p:blipFill>
                    <p:spPr>
                      <a:xfrm>
                        <a:off x="2054780" y="4285212"/>
                        <a:ext cx="2290763" cy="1888202"/>
                      </a:xfrm>
                      <a:prstGeom prst="rect">
                        <a:avLst/>
                      </a:prstGeom>
                      <a:noFill/>
                      <a:ln>
                        <a:noFill/>
                      </a:ln>
                    </p:spPr>
                  </p:pic>
                </p:oleObj>
              </mc:Fallback>
            </mc:AlternateContent>
          </a:graphicData>
        </a:graphic>
      </p:graphicFrame>
      <p:sp>
        <p:nvSpPr>
          <p:cNvPr id="177" name="Google Shape;177;p4"/>
          <p:cNvSpPr txBox="1"/>
          <p:nvPr/>
        </p:nvSpPr>
        <p:spPr>
          <a:xfrm>
            <a:off x="2920489" y="1842137"/>
            <a:ext cx="8960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Calibri"/>
                <a:ea typeface="Calibri"/>
                <a:cs typeface="Calibri"/>
                <a:sym typeface="Calibri"/>
              </a:rPr>
              <a:t>(image)</a:t>
            </a:r>
            <a:endParaRPr/>
          </a:p>
        </p:txBody>
      </p:sp>
      <p:sp>
        <p:nvSpPr>
          <p:cNvPr id="178" name="Google Shape;178;p4"/>
          <p:cNvSpPr txBox="1"/>
          <p:nvPr/>
        </p:nvSpPr>
        <p:spPr>
          <a:xfrm>
            <a:off x="6427294" y="1842137"/>
            <a:ext cx="12216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Calibri"/>
                <a:ea typeface="Calibri"/>
                <a:cs typeface="Calibri"/>
                <a:sym typeface="Calibri"/>
              </a:rPr>
              <a:t>(even part)</a:t>
            </a:r>
            <a:endParaRPr/>
          </a:p>
        </p:txBody>
      </p:sp>
      <p:sp>
        <p:nvSpPr>
          <p:cNvPr id="179" name="Google Shape;179;p4"/>
          <p:cNvSpPr txBox="1"/>
          <p:nvPr/>
        </p:nvSpPr>
        <p:spPr>
          <a:xfrm>
            <a:off x="6545831" y="4064581"/>
            <a:ext cx="11336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Calibri"/>
                <a:ea typeface="Calibri"/>
                <a:cs typeface="Calibri"/>
                <a:sym typeface="Calibri"/>
              </a:rPr>
              <a:t>(odd part)</a:t>
            </a:r>
            <a:endParaRPr/>
          </a:p>
        </p:txBody>
      </p:sp>
      <p:sp>
        <p:nvSpPr>
          <p:cNvPr id="180" name="Google Shape;180;p4"/>
          <p:cNvSpPr txBox="1"/>
          <p:nvPr/>
        </p:nvSpPr>
        <p:spPr>
          <a:xfrm>
            <a:off x="2453565" y="4100546"/>
            <a:ext cx="132004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Calibri"/>
                <a:ea typeface="Calibri"/>
                <a:cs typeface="Calibri"/>
                <a:sym typeface="Calibri"/>
              </a:rPr>
              <a:t>Convolution</a:t>
            </a:r>
            <a:endParaRPr/>
          </a:p>
        </p:txBody>
      </p:sp>
      <p:sp>
        <p:nvSpPr>
          <p:cNvPr id="181" name="Google Shape;181;p4"/>
          <p:cNvSpPr txBox="1"/>
          <p:nvPr/>
        </p:nvSpPr>
        <p:spPr>
          <a:xfrm>
            <a:off x="567451" y="4952314"/>
            <a:ext cx="1015086" cy="276999"/>
          </a:xfrm>
          <a:prstGeom prst="rect">
            <a:avLst/>
          </a:prstGeom>
          <a:blipFill rotWithShape="1">
            <a:blip r:embed="rId11">
              <a:alphaModFix/>
            </a:blip>
            <a:stretch>
              <a:fillRect b="-65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a:latin typeface="Calibri"/>
                <a:ea typeface="Calibri"/>
                <a:cs typeface="Calibri"/>
                <a:sym typeface="Calibri"/>
              </a:rPr>
              <a:t> </a:t>
            </a:r>
            <a:endParaRPr/>
          </a:p>
        </p:txBody>
      </p:sp>
      <p:cxnSp>
        <p:nvCxnSpPr>
          <p:cNvPr id="182" name="Google Shape;182;p4"/>
          <p:cNvCxnSpPr/>
          <p:nvPr/>
        </p:nvCxnSpPr>
        <p:spPr>
          <a:xfrm rot="10800000">
            <a:off x="1604963" y="5125150"/>
            <a:ext cx="1019175" cy="0"/>
          </a:xfrm>
          <a:prstGeom prst="straightConnector1">
            <a:avLst/>
          </a:prstGeom>
          <a:noFill/>
          <a:ln w="19050" cap="flat" cmpd="sng">
            <a:solidFill>
              <a:schemeClr val="dk1"/>
            </a:solidFill>
            <a:prstDash val="solid"/>
            <a:round/>
            <a:headEnd type="none" w="sm" len="sm"/>
            <a:tailEnd type="triangle" w="med" len="med"/>
          </a:ln>
        </p:spPr>
      </p:cxnSp>
      <p:sp>
        <p:nvSpPr>
          <p:cNvPr id="183" name="Google Shape;183;p4"/>
          <p:cNvSpPr/>
          <p:nvPr/>
        </p:nvSpPr>
        <p:spPr>
          <a:xfrm rot="2700000">
            <a:off x="4203368" y="3685776"/>
            <a:ext cx="1548792" cy="495300"/>
          </a:xfrm>
          <a:prstGeom prst="rightArrow">
            <a:avLst>
              <a:gd name="adj1" fmla="val 50000"/>
              <a:gd name="adj2" fmla="val 50000"/>
            </a:avLst>
          </a:prstGeom>
          <a:gradFill>
            <a:gsLst>
              <a:gs pos="0">
                <a:srgbClr val="84D1FF"/>
              </a:gs>
              <a:gs pos="50000">
                <a:srgbClr val="B5E1FF"/>
              </a:gs>
              <a:gs pos="100000">
                <a:srgbClr val="DBEFFF"/>
              </a:gs>
            </a:gsLst>
            <a:path path="circle">
              <a:fillToRect l="50000" t="50000" r="50000" b="50000"/>
            </a:path>
            <a:tileRect/>
          </a:gra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4"/>
          <p:cNvSpPr/>
          <p:nvPr/>
        </p:nvSpPr>
        <p:spPr>
          <a:xfrm>
            <a:off x="4345543" y="2837987"/>
            <a:ext cx="1217057" cy="495300"/>
          </a:xfrm>
          <a:prstGeom prst="rightArrow">
            <a:avLst>
              <a:gd name="adj1" fmla="val 50000"/>
              <a:gd name="adj2" fmla="val 50000"/>
            </a:avLst>
          </a:prstGeom>
          <a:gradFill>
            <a:gsLst>
              <a:gs pos="0">
                <a:srgbClr val="84D1FF"/>
              </a:gs>
              <a:gs pos="50000">
                <a:srgbClr val="B5E1FF"/>
              </a:gs>
              <a:gs pos="100000">
                <a:srgbClr val="DBEFFF"/>
              </a:gs>
            </a:gsLst>
            <a:path path="circle">
              <a:fillToRect l="50000" t="50000" r="50000" b="50000"/>
            </a:path>
            <a:tileRect/>
          </a:gra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4"/>
          <p:cNvSpPr txBox="1"/>
          <p:nvPr/>
        </p:nvSpPr>
        <p:spPr>
          <a:xfrm>
            <a:off x="2772115" y="1904482"/>
            <a:ext cx="148374" cy="276999"/>
          </a:xfrm>
          <a:prstGeom prst="rect">
            <a:avLst/>
          </a:prstGeom>
          <a:blipFill rotWithShape="1">
            <a:blip r:embed="rId12">
              <a:alphaModFix/>
            </a:blip>
            <a:stretch>
              <a:fillRect l="-41665" r="-29166" b="-65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a:latin typeface="Calibri"/>
                <a:ea typeface="Calibri"/>
                <a:cs typeface="Calibri"/>
                <a:sym typeface="Calibri"/>
              </a:rPr>
              <a:t> </a:t>
            </a:r>
            <a:endParaRPr/>
          </a:p>
        </p:txBody>
      </p:sp>
      <p:sp>
        <p:nvSpPr>
          <p:cNvPr id="186" name="Google Shape;186;p4"/>
          <p:cNvSpPr txBox="1"/>
          <p:nvPr/>
        </p:nvSpPr>
        <p:spPr>
          <a:xfrm>
            <a:off x="6251539" y="1890395"/>
            <a:ext cx="233525" cy="276999"/>
          </a:xfrm>
          <a:prstGeom prst="rect">
            <a:avLst/>
          </a:prstGeom>
          <a:blipFill rotWithShape="1">
            <a:blip r:embed="rId13">
              <a:alphaModFix/>
            </a:blip>
            <a:stretch>
              <a:fillRect l="-26315" b="-1086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a:latin typeface="Calibri"/>
                <a:ea typeface="Calibri"/>
                <a:cs typeface="Calibri"/>
                <a:sym typeface="Calibri"/>
              </a:rPr>
              <a:t> </a:t>
            </a:r>
            <a:endParaRPr/>
          </a:p>
        </p:txBody>
      </p:sp>
      <p:sp>
        <p:nvSpPr>
          <p:cNvPr id="187" name="Google Shape;187;p4"/>
          <p:cNvSpPr txBox="1"/>
          <p:nvPr/>
        </p:nvSpPr>
        <p:spPr>
          <a:xfrm>
            <a:off x="6364967" y="4112990"/>
            <a:ext cx="240194" cy="276999"/>
          </a:xfrm>
          <a:prstGeom prst="rect">
            <a:avLst/>
          </a:prstGeom>
          <a:blipFill rotWithShape="1">
            <a:blip r:embed="rId14">
              <a:alphaModFix/>
            </a:blip>
            <a:stretch>
              <a:fillRect l="-22499" b="-11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a:latin typeface="Calibri"/>
                <a:ea typeface="Calibri"/>
                <a:cs typeface="Calibri"/>
                <a:sym typeface="Calibri"/>
              </a:rPr>
              <a:t> </a:t>
            </a:r>
            <a:endParaRPr/>
          </a:p>
        </p:txBody>
      </p:sp>
      <p:sp>
        <p:nvSpPr>
          <p:cNvPr id="188" name="Google Shape;188;p4"/>
          <p:cNvSpPr/>
          <p:nvPr/>
        </p:nvSpPr>
        <p:spPr>
          <a:xfrm>
            <a:off x="3176948" y="4428182"/>
            <a:ext cx="1891415" cy="369332"/>
          </a:xfrm>
          <a:prstGeom prst="rect">
            <a:avLst/>
          </a:prstGeom>
          <a:blipFill rotWithShape="1">
            <a:blip r:embed="rId15">
              <a:alphaModFix/>
            </a:blip>
            <a:stretch>
              <a:fillRect t="-116380" b="-1753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a:latin typeface="Calibri"/>
                <a:ea typeface="Calibri"/>
                <a:cs typeface="Calibri"/>
                <a:sym typeface="Calibri"/>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5"/>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it-IT"/>
              <a:t>ONE-STEP ITERATION</a:t>
            </a:r>
            <a:endParaRPr/>
          </a:p>
        </p:txBody>
      </p:sp>
      <p:graphicFrame>
        <p:nvGraphicFramePr>
          <p:cNvPr id="195" name="Google Shape;195;p5"/>
          <p:cNvGraphicFramePr/>
          <p:nvPr/>
        </p:nvGraphicFramePr>
        <p:xfrm>
          <a:off x="4322522" y="2193925"/>
          <a:ext cx="2018348" cy="1739501"/>
        </p:xfrm>
        <a:graphic>
          <a:graphicData uri="http://schemas.openxmlformats.org/presentationml/2006/ole">
            <mc:AlternateContent xmlns:mc="http://schemas.openxmlformats.org/markup-compatibility/2006">
              <mc:Choice xmlns:v="urn:schemas-microsoft-com:vml" Requires="v">
                <p:oleObj r:id="rId3" imgW="2018348" imgH="1739501" progId="AcroExch.Document.DC">
                  <p:embed/>
                </p:oleObj>
              </mc:Choice>
              <mc:Fallback>
                <p:oleObj r:id="rId3" imgW="2018348" imgH="1739501" progId="AcroExch.Document.DC">
                  <p:embed/>
                  <p:pic>
                    <p:nvPicPr>
                      <p:cNvPr id="195" name="Google Shape;195;p5"/>
                      <p:cNvPicPr preferRelativeResize="0"/>
                      <p:nvPr/>
                    </p:nvPicPr>
                    <p:blipFill rotWithShape="1">
                      <a:blip r:embed="rId4">
                        <a:alphaModFix/>
                      </a:blip>
                      <a:srcRect/>
                      <a:stretch/>
                    </p:blipFill>
                    <p:spPr>
                      <a:xfrm>
                        <a:off x="4322522" y="2193925"/>
                        <a:ext cx="2018348" cy="1739501"/>
                      </a:xfrm>
                      <a:prstGeom prst="rect">
                        <a:avLst/>
                      </a:prstGeom>
                      <a:noFill/>
                      <a:ln>
                        <a:noFill/>
                      </a:ln>
                    </p:spPr>
                  </p:pic>
                </p:oleObj>
              </mc:Fallback>
            </mc:AlternateContent>
          </a:graphicData>
        </a:graphic>
      </p:graphicFrame>
      <p:graphicFrame>
        <p:nvGraphicFramePr>
          <p:cNvPr id="196" name="Google Shape;196;p5"/>
          <p:cNvGraphicFramePr/>
          <p:nvPr/>
        </p:nvGraphicFramePr>
        <p:xfrm>
          <a:off x="4387529" y="4433913"/>
          <a:ext cx="2018348" cy="1739501"/>
        </p:xfrm>
        <a:graphic>
          <a:graphicData uri="http://schemas.openxmlformats.org/presentationml/2006/ole">
            <mc:AlternateContent xmlns:mc="http://schemas.openxmlformats.org/markup-compatibility/2006">
              <mc:Choice xmlns:v="urn:schemas-microsoft-com:vml" Requires="v">
                <p:oleObj r:id="rId5" imgW="2018348" imgH="1739501" progId="AcroExch.Document.DC">
                  <p:embed/>
                </p:oleObj>
              </mc:Choice>
              <mc:Fallback>
                <p:oleObj r:id="rId5" imgW="2018348" imgH="1739501" progId="AcroExch.Document.DC">
                  <p:embed/>
                  <p:pic>
                    <p:nvPicPr>
                      <p:cNvPr id="196" name="Google Shape;196;p5"/>
                      <p:cNvPicPr preferRelativeResize="0"/>
                      <p:nvPr/>
                    </p:nvPicPr>
                    <p:blipFill rotWithShape="1">
                      <a:blip r:embed="rId6">
                        <a:alphaModFix/>
                      </a:blip>
                      <a:srcRect/>
                      <a:stretch/>
                    </p:blipFill>
                    <p:spPr>
                      <a:xfrm>
                        <a:off x="4387529" y="4433913"/>
                        <a:ext cx="2018348" cy="1739501"/>
                      </a:xfrm>
                      <a:prstGeom prst="rect">
                        <a:avLst/>
                      </a:prstGeom>
                      <a:noFill/>
                      <a:ln>
                        <a:noFill/>
                      </a:ln>
                    </p:spPr>
                  </p:pic>
                </p:oleObj>
              </mc:Fallback>
            </mc:AlternateContent>
          </a:graphicData>
        </a:graphic>
      </p:graphicFrame>
      <p:graphicFrame>
        <p:nvGraphicFramePr>
          <p:cNvPr id="197" name="Google Shape;197;p5"/>
          <p:cNvGraphicFramePr/>
          <p:nvPr/>
        </p:nvGraphicFramePr>
        <p:xfrm>
          <a:off x="7618025" y="2191503"/>
          <a:ext cx="1014408" cy="1738800"/>
        </p:xfrm>
        <a:graphic>
          <a:graphicData uri="http://schemas.openxmlformats.org/presentationml/2006/ole">
            <mc:AlternateContent xmlns:mc="http://schemas.openxmlformats.org/markup-compatibility/2006">
              <mc:Choice xmlns:v="urn:schemas-microsoft-com:vml" Requires="v">
                <p:oleObj r:id="rId7" imgW="1014408" imgH="1738800" progId="AcroExch.Document.DC">
                  <p:embed/>
                </p:oleObj>
              </mc:Choice>
              <mc:Fallback>
                <p:oleObj r:id="rId7" imgW="1014408" imgH="1738800" progId="AcroExch.Document.DC">
                  <p:embed/>
                  <p:pic>
                    <p:nvPicPr>
                      <p:cNvPr id="197" name="Google Shape;197;p5"/>
                      <p:cNvPicPr preferRelativeResize="0"/>
                      <p:nvPr/>
                    </p:nvPicPr>
                    <p:blipFill rotWithShape="1">
                      <a:blip r:embed="rId8">
                        <a:alphaModFix/>
                      </a:blip>
                      <a:srcRect/>
                      <a:stretch/>
                    </p:blipFill>
                    <p:spPr>
                      <a:xfrm>
                        <a:off x="7618025" y="2191503"/>
                        <a:ext cx="1014408" cy="1738800"/>
                      </a:xfrm>
                      <a:prstGeom prst="rect">
                        <a:avLst/>
                      </a:prstGeom>
                      <a:noFill/>
                      <a:ln>
                        <a:noFill/>
                      </a:ln>
                    </p:spPr>
                  </p:pic>
                </p:oleObj>
              </mc:Fallback>
            </mc:AlternateContent>
          </a:graphicData>
        </a:graphic>
      </p:graphicFrame>
      <p:graphicFrame>
        <p:nvGraphicFramePr>
          <p:cNvPr id="198" name="Google Shape;198;p5"/>
          <p:cNvGraphicFramePr/>
          <p:nvPr/>
        </p:nvGraphicFramePr>
        <p:xfrm>
          <a:off x="7686340" y="4433913"/>
          <a:ext cx="877778" cy="1738800"/>
        </p:xfrm>
        <a:graphic>
          <a:graphicData uri="http://schemas.openxmlformats.org/presentationml/2006/ole">
            <mc:AlternateContent xmlns:mc="http://schemas.openxmlformats.org/markup-compatibility/2006">
              <mc:Choice xmlns:v="urn:schemas-microsoft-com:vml" Requires="v">
                <p:oleObj r:id="rId9" imgW="877778" imgH="1738800" progId="AcroExch.Document.DC">
                  <p:embed/>
                </p:oleObj>
              </mc:Choice>
              <mc:Fallback>
                <p:oleObj r:id="rId9" imgW="877778" imgH="1738800" progId="AcroExch.Document.DC">
                  <p:embed/>
                  <p:pic>
                    <p:nvPicPr>
                      <p:cNvPr id="198" name="Google Shape;198;p5"/>
                      <p:cNvPicPr preferRelativeResize="0"/>
                      <p:nvPr/>
                    </p:nvPicPr>
                    <p:blipFill rotWithShape="1">
                      <a:blip r:embed="rId10">
                        <a:alphaModFix/>
                      </a:blip>
                      <a:srcRect/>
                      <a:stretch/>
                    </p:blipFill>
                    <p:spPr>
                      <a:xfrm>
                        <a:off x="7686340" y="4433913"/>
                        <a:ext cx="877778" cy="1738800"/>
                      </a:xfrm>
                      <a:prstGeom prst="rect">
                        <a:avLst/>
                      </a:prstGeom>
                      <a:noFill/>
                      <a:ln>
                        <a:noFill/>
                      </a:ln>
                    </p:spPr>
                  </p:pic>
                </p:oleObj>
              </mc:Fallback>
            </mc:AlternateContent>
          </a:graphicData>
        </a:graphic>
      </p:graphicFrame>
      <p:sp>
        <p:nvSpPr>
          <p:cNvPr id="199" name="Google Shape;199;p5"/>
          <p:cNvSpPr/>
          <p:nvPr/>
        </p:nvSpPr>
        <p:spPr>
          <a:xfrm>
            <a:off x="6636848" y="2813253"/>
            <a:ext cx="698405" cy="495300"/>
          </a:xfrm>
          <a:prstGeom prst="rightArrow">
            <a:avLst>
              <a:gd name="adj1" fmla="val 50000"/>
              <a:gd name="adj2" fmla="val 50000"/>
            </a:avLst>
          </a:prstGeom>
          <a:gradFill>
            <a:gsLst>
              <a:gs pos="0">
                <a:srgbClr val="84D1FF"/>
              </a:gs>
              <a:gs pos="50000">
                <a:srgbClr val="B5E1FF"/>
              </a:gs>
              <a:gs pos="100000">
                <a:srgbClr val="DBEFFF"/>
              </a:gs>
            </a:gsLst>
            <a:path path="circle">
              <a:fillToRect l="50000" t="50000" r="50000" b="50000"/>
            </a:path>
            <a:tileRect/>
          </a:gra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5"/>
          <p:cNvSpPr/>
          <p:nvPr/>
        </p:nvSpPr>
        <p:spPr>
          <a:xfrm>
            <a:off x="6636847" y="5055663"/>
            <a:ext cx="698405" cy="495300"/>
          </a:xfrm>
          <a:prstGeom prst="rightArrow">
            <a:avLst>
              <a:gd name="adj1" fmla="val 50000"/>
              <a:gd name="adj2" fmla="val 50000"/>
            </a:avLst>
          </a:prstGeom>
          <a:gradFill>
            <a:gsLst>
              <a:gs pos="0">
                <a:srgbClr val="84D1FF"/>
              </a:gs>
              <a:gs pos="50000">
                <a:srgbClr val="B5E1FF"/>
              </a:gs>
              <a:gs pos="100000">
                <a:srgbClr val="DBEFFF"/>
              </a:gs>
            </a:gsLst>
            <a:path path="circle">
              <a:fillToRect l="50000" t="50000" r="50000" b="50000"/>
            </a:path>
            <a:tileRect/>
          </a:gra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5"/>
          <p:cNvSpPr txBox="1">
            <a:spLocks noGrp="1"/>
          </p:cNvSpPr>
          <p:nvPr>
            <p:ph type="body" idx="1"/>
          </p:nvPr>
        </p:nvSpPr>
        <p:spPr>
          <a:xfrm>
            <a:off x="688259" y="1845734"/>
            <a:ext cx="3416942" cy="4023360"/>
          </a:xfrm>
          <a:prstGeom prst="rect">
            <a:avLst/>
          </a:prstGeom>
          <a:blipFill rotWithShape="1">
            <a:blip r:embed="rId11">
              <a:alphaModFix/>
            </a:blip>
            <a:stretch>
              <a:fillRect l="-4285" t="-1666" r="-1606"/>
            </a:stretch>
          </a:blip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it-IT"/>
              <a:t> </a:t>
            </a:r>
            <a:endParaRPr/>
          </a:p>
        </p:txBody>
      </p:sp>
      <p:sp>
        <p:nvSpPr>
          <p:cNvPr id="202" name="Google Shape;202;p5"/>
          <p:cNvSpPr txBox="1"/>
          <p:nvPr/>
        </p:nvSpPr>
        <p:spPr>
          <a:xfrm>
            <a:off x="5214933" y="1876362"/>
            <a:ext cx="233525" cy="276999"/>
          </a:xfrm>
          <a:prstGeom prst="rect">
            <a:avLst/>
          </a:prstGeom>
          <a:blipFill rotWithShape="1">
            <a:blip r:embed="rId12">
              <a:alphaModFix/>
            </a:blip>
            <a:stretch>
              <a:fillRect l="-23076" b="-11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a:latin typeface="Calibri"/>
                <a:ea typeface="Calibri"/>
                <a:cs typeface="Calibri"/>
                <a:sym typeface="Calibri"/>
              </a:rPr>
              <a:t> </a:t>
            </a:r>
            <a:endParaRPr/>
          </a:p>
        </p:txBody>
      </p:sp>
      <p:sp>
        <p:nvSpPr>
          <p:cNvPr id="203" name="Google Shape;203;p5"/>
          <p:cNvSpPr txBox="1"/>
          <p:nvPr/>
        </p:nvSpPr>
        <p:spPr>
          <a:xfrm>
            <a:off x="5276606" y="4112990"/>
            <a:ext cx="240194" cy="276999"/>
          </a:xfrm>
          <a:prstGeom prst="rect">
            <a:avLst/>
          </a:prstGeom>
          <a:blipFill rotWithShape="1">
            <a:blip r:embed="rId13">
              <a:alphaModFix/>
            </a:blip>
            <a:stretch>
              <a:fillRect l="-25640" b="-11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a:latin typeface="Calibri"/>
                <a:ea typeface="Calibri"/>
                <a:cs typeface="Calibri"/>
                <a:sym typeface="Calibri"/>
              </a:rPr>
              <a:t> </a:t>
            </a:r>
            <a:endParaRPr/>
          </a:p>
        </p:txBody>
      </p:sp>
      <p:sp>
        <p:nvSpPr>
          <p:cNvPr id="204" name="Google Shape;204;p5"/>
          <p:cNvSpPr/>
          <p:nvPr/>
        </p:nvSpPr>
        <p:spPr>
          <a:xfrm>
            <a:off x="7919211" y="1819343"/>
            <a:ext cx="412036" cy="369332"/>
          </a:xfrm>
          <a:prstGeom prst="rect">
            <a:avLst/>
          </a:pr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a:latin typeface="Calibri"/>
                <a:ea typeface="Calibri"/>
                <a:cs typeface="Calibri"/>
                <a:sym typeface="Calibri"/>
              </a:rPr>
              <a:t> </a:t>
            </a:r>
            <a:endParaRPr/>
          </a:p>
        </p:txBody>
      </p:sp>
      <p:sp>
        <p:nvSpPr>
          <p:cNvPr id="205" name="Google Shape;205;p5"/>
          <p:cNvSpPr/>
          <p:nvPr/>
        </p:nvSpPr>
        <p:spPr>
          <a:xfrm>
            <a:off x="7919211" y="4087351"/>
            <a:ext cx="439286" cy="369332"/>
          </a:xfrm>
          <a:prstGeom prst="rect">
            <a:avLst/>
          </a:pr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800">
                <a:latin typeface="Calibri"/>
                <a:ea typeface="Calibri"/>
                <a:cs typeface="Calibri"/>
                <a:sym typeface="Calibri"/>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6"/>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it-IT"/>
              <a:t>ENERGY COMPACTION</a:t>
            </a:r>
            <a:endParaRPr/>
          </a:p>
        </p:txBody>
      </p:sp>
      <p:sp>
        <p:nvSpPr>
          <p:cNvPr id="212" name="Google Shape;212;p6"/>
          <p:cNvSpPr txBox="1">
            <a:spLocks noGrp="1"/>
          </p:cNvSpPr>
          <p:nvPr>
            <p:ph type="body" idx="1"/>
          </p:nvPr>
        </p:nvSpPr>
        <p:spPr>
          <a:xfrm>
            <a:off x="891539" y="1845734"/>
            <a:ext cx="8172451" cy="4023360"/>
          </a:xfrm>
          <a:prstGeom prst="rect">
            <a:avLst/>
          </a:prstGeom>
          <a:blipFill rotWithShape="1">
            <a:blip r:embed="rId3">
              <a:alphaModFix/>
            </a:blip>
            <a:stretch>
              <a:fillRect l="-1789" t="-1666"/>
            </a:stretch>
          </a:blip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it-IT"/>
              <a:t> </a:t>
            </a:r>
            <a:endParaRPr/>
          </a:p>
        </p:txBody>
      </p:sp>
      <p:graphicFrame>
        <p:nvGraphicFramePr>
          <p:cNvPr id="213" name="Google Shape;213;p6"/>
          <p:cNvGraphicFramePr/>
          <p:nvPr/>
        </p:nvGraphicFramePr>
        <p:xfrm>
          <a:off x="2747023" y="2474384"/>
          <a:ext cx="4411953" cy="3394710"/>
        </p:xfrm>
        <a:graphic>
          <a:graphicData uri="http://schemas.openxmlformats.org/presentationml/2006/ole">
            <mc:AlternateContent xmlns:mc="http://schemas.openxmlformats.org/markup-compatibility/2006">
              <mc:Choice xmlns:v="urn:schemas-microsoft-com:vml" Requires="v">
                <p:oleObj r:id="rId4" imgW="4411953" imgH="3394710" progId="AcroExch.Document.DC">
                  <p:embed/>
                </p:oleObj>
              </mc:Choice>
              <mc:Fallback>
                <p:oleObj r:id="rId4" imgW="4411953" imgH="3394710" progId="AcroExch.Document.DC">
                  <p:embed/>
                  <p:pic>
                    <p:nvPicPr>
                      <p:cNvPr id="213" name="Google Shape;213;p6"/>
                      <p:cNvPicPr preferRelativeResize="0"/>
                      <p:nvPr/>
                    </p:nvPicPr>
                    <p:blipFill rotWithShape="1">
                      <a:blip r:embed="rId5">
                        <a:alphaModFix/>
                      </a:blip>
                      <a:srcRect/>
                      <a:stretch/>
                    </p:blipFill>
                    <p:spPr>
                      <a:xfrm>
                        <a:off x="2747023" y="2474384"/>
                        <a:ext cx="4411953" cy="3394710"/>
                      </a:xfrm>
                      <a:prstGeom prst="rect">
                        <a:avLst/>
                      </a:prstGeom>
                      <a:noFill/>
                      <a:ln>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7"/>
          <p:cNvSpPr/>
          <p:nvPr/>
        </p:nvSpPr>
        <p:spPr>
          <a:xfrm>
            <a:off x="0" y="0"/>
            <a:ext cx="990138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7"/>
          <p:cNvSpPr/>
          <p:nvPr/>
        </p:nvSpPr>
        <p:spPr>
          <a:xfrm>
            <a:off x="13" y="0"/>
            <a:ext cx="3291267" cy="6858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7"/>
          <p:cNvSpPr txBox="1">
            <a:spLocks noGrp="1"/>
          </p:cNvSpPr>
          <p:nvPr>
            <p:ph type="title"/>
          </p:nvPr>
        </p:nvSpPr>
        <p:spPr>
          <a:xfrm>
            <a:off x="400050" y="516835"/>
            <a:ext cx="2506436" cy="210387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2700"/>
              <a:buFont typeface="Calibri"/>
              <a:buNone/>
            </a:pPr>
            <a:r>
              <a:rPr lang="it-IT" sz="2700">
                <a:solidFill>
                  <a:srgbClr val="FFFFFF"/>
                </a:solidFill>
              </a:rPr>
              <a:t>BINARY TREE: ITERATIVE SIGNAL DECOMPOSITION</a:t>
            </a:r>
            <a:endParaRPr sz="2700">
              <a:solidFill>
                <a:srgbClr val="FFFFFF"/>
              </a:solidFill>
            </a:endParaRPr>
          </a:p>
        </p:txBody>
      </p:sp>
      <p:sp>
        <p:nvSpPr>
          <p:cNvPr id="222" name="Google Shape;222;p7"/>
          <p:cNvSpPr txBox="1">
            <a:spLocks noGrp="1"/>
          </p:cNvSpPr>
          <p:nvPr>
            <p:ph type="body" idx="1"/>
          </p:nvPr>
        </p:nvSpPr>
        <p:spPr>
          <a:xfrm>
            <a:off x="400050" y="2653800"/>
            <a:ext cx="2638117" cy="3335519"/>
          </a:xfrm>
          <a:prstGeom prst="rect">
            <a:avLst/>
          </a:prstGeom>
          <a:noFill/>
          <a:ln>
            <a:noFill/>
          </a:ln>
        </p:spPr>
        <p:txBody>
          <a:bodyPr spcFirstLastPara="1" wrap="square" lIns="0" tIns="45700" rIns="0" bIns="45700" anchor="t" anchorCtr="0">
            <a:normAutofit/>
          </a:bodyPr>
          <a:lstStyle/>
          <a:p>
            <a:pPr marL="91440" lvl="0" indent="-114300" algn="l" rtl="0">
              <a:lnSpc>
                <a:spcPct val="90000"/>
              </a:lnSpc>
              <a:spcBef>
                <a:spcPts val="0"/>
              </a:spcBef>
              <a:spcAft>
                <a:spcPts val="0"/>
              </a:spcAft>
              <a:buSzPts val="1800"/>
              <a:buFont typeface="Noto Sans Symbols"/>
              <a:buChar char="⮚"/>
            </a:pPr>
            <a:r>
              <a:rPr lang="it-IT" sz="1800">
                <a:solidFill>
                  <a:srgbClr val="FFFFFF"/>
                </a:solidFill>
              </a:rPr>
              <a:t> Discrete Mirror Transform</a:t>
            </a:r>
            <a:endParaRPr sz="1800">
              <a:solidFill>
                <a:srgbClr val="FFFFFF"/>
              </a:solidFill>
            </a:endParaRPr>
          </a:p>
          <a:p>
            <a:pPr marL="91440" lvl="0" indent="-114300" algn="l" rtl="0">
              <a:lnSpc>
                <a:spcPct val="90000"/>
              </a:lnSpc>
              <a:spcBef>
                <a:spcPts val="1400"/>
              </a:spcBef>
              <a:spcAft>
                <a:spcPts val="0"/>
              </a:spcAft>
              <a:buSzPts val="1800"/>
              <a:buFont typeface="Noto Sans Symbols"/>
              <a:buChar char="⮚"/>
            </a:pPr>
            <a:r>
              <a:rPr lang="it-IT" sz="1800">
                <a:solidFill>
                  <a:srgbClr val="FFFFFF"/>
                </a:solidFill>
              </a:rPr>
              <a:t> Even/odd decomposition </a:t>
            </a:r>
            <a:r>
              <a:rPr lang="it-IT" sz="1800" u="sng">
                <a:solidFill>
                  <a:srgbClr val="FFFFFF"/>
                </a:solidFill>
              </a:rPr>
              <a:t>iteration</a:t>
            </a:r>
            <a:r>
              <a:rPr lang="it-IT" sz="1800">
                <a:solidFill>
                  <a:srgbClr val="FFFFFF"/>
                </a:solidFill>
              </a:rPr>
              <a:t> up to achieving single coefficients</a:t>
            </a:r>
            <a:endParaRPr sz="1800">
              <a:solidFill>
                <a:srgbClr val="FFFFFF"/>
              </a:solidFill>
            </a:endParaRPr>
          </a:p>
        </p:txBody>
      </p:sp>
      <p:sp>
        <p:nvSpPr>
          <p:cNvPr id="223" name="Google Shape;223;p7"/>
          <p:cNvSpPr/>
          <p:nvPr/>
        </p:nvSpPr>
        <p:spPr>
          <a:xfrm>
            <a:off x="3282557" y="0"/>
            <a:ext cx="52007" cy="6858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24" name="Google Shape;224;p7"/>
          <p:cNvPicPr preferRelativeResize="0"/>
          <p:nvPr/>
        </p:nvPicPr>
        <p:blipFill rotWithShape="1">
          <a:blip r:embed="rId3">
            <a:alphaModFix/>
          </a:blip>
          <a:srcRect/>
          <a:stretch/>
        </p:blipFill>
        <p:spPr>
          <a:xfrm>
            <a:off x="5123570" y="640080"/>
            <a:ext cx="2982077" cy="55778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8"/>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it-IT"/>
              <a:t>ENERGY COMPACTION (2)</a:t>
            </a:r>
            <a:endParaRPr/>
          </a:p>
        </p:txBody>
      </p:sp>
      <p:graphicFrame>
        <p:nvGraphicFramePr>
          <p:cNvPr id="231" name="Google Shape;231;p8"/>
          <p:cNvGraphicFramePr/>
          <p:nvPr/>
        </p:nvGraphicFramePr>
        <p:xfrm>
          <a:off x="2747023" y="2531652"/>
          <a:ext cx="4411953" cy="3337442"/>
        </p:xfrm>
        <a:graphic>
          <a:graphicData uri="http://schemas.openxmlformats.org/presentationml/2006/ole">
            <mc:AlternateContent xmlns:mc="http://schemas.openxmlformats.org/markup-compatibility/2006">
              <mc:Choice xmlns:v="urn:schemas-microsoft-com:vml" Requires="v">
                <p:oleObj r:id="rId3" imgW="4411953" imgH="3337442" progId="AcroExch.Document.DC">
                  <p:embed/>
                </p:oleObj>
              </mc:Choice>
              <mc:Fallback>
                <p:oleObj r:id="rId3" imgW="4411953" imgH="3337442" progId="AcroExch.Document.DC">
                  <p:embed/>
                  <p:pic>
                    <p:nvPicPr>
                      <p:cNvPr id="231" name="Google Shape;231;p8"/>
                      <p:cNvPicPr preferRelativeResize="0"/>
                      <p:nvPr/>
                    </p:nvPicPr>
                    <p:blipFill rotWithShape="1">
                      <a:blip r:embed="rId4">
                        <a:alphaModFix/>
                      </a:blip>
                      <a:srcRect/>
                      <a:stretch/>
                    </p:blipFill>
                    <p:spPr>
                      <a:xfrm>
                        <a:off x="2747023" y="2531652"/>
                        <a:ext cx="4411953" cy="3337442"/>
                      </a:xfrm>
                      <a:prstGeom prst="rect">
                        <a:avLst/>
                      </a:prstGeom>
                      <a:noFill/>
                      <a:ln>
                        <a:noFill/>
                      </a:ln>
                    </p:spPr>
                  </p:pic>
                </p:oleObj>
              </mc:Fallback>
            </mc:AlternateContent>
          </a:graphicData>
        </a:graphic>
      </p:graphicFrame>
      <p:sp>
        <p:nvSpPr>
          <p:cNvPr id="232" name="Google Shape;232;p8"/>
          <p:cNvSpPr txBox="1">
            <a:spLocks noGrp="1"/>
          </p:cNvSpPr>
          <p:nvPr>
            <p:ph type="body" idx="1"/>
          </p:nvPr>
        </p:nvSpPr>
        <p:spPr>
          <a:xfrm>
            <a:off x="891539" y="1845734"/>
            <a:ext cx="8172451"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Font typeface="Noto Sans Symbols"/>
              <a:buChar char="⮚"/>
            </a:pPr>
            <a:r>
              <a:rPr lang="it-IT">
                <a:solidFill>
                  <a:schemeClr val="dk1"/>
                </a:solidFill>
              </a:rPr>
              <a:t> Measure of the energy compaction at varying of the decomposition level</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9"/>
          <p:cNvSpPr txBox="1">
            <a:spLocks noGrp="1"/>
          </p:cNvSpPr>
          <p:nvPr>
            <p:ph type="title"/>
          </p:nvPr>
        </p:nvSpPr>
        <p:spPr>
          <a:xfrm>
            <a:off x="891540" y="286605"/>
            <a:ext cx="817245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800"/>
              <a:buFont typeface="Calibri"/>
              <a:buNone/>
            </a:pPr>
            <a:r>
              <a:rPr lang="it-IT">
                <a:solidFill>
                  <a:schemeClr val="dk1"/>
                </a:solidFill>
              </a:rPr>
              <a:t>EXPERIMENTAL RESULTS	</a:t>
            </a:r>
            <a:endParaRPr/>
          </a:p>
        </p:txBody>
      </p:sp>
      <p:sp>
        <p:nvSpPr>
          <p:cNvPr id="239" name="Google Shape;239;p9"/>
          <p:cNvSpPr txBox="1">
            <a:spLocks noGrp="1"/>
          </p:cNvSpPr>
          <p:nvPr>
            <p:ph type="body" idx="1"/>
          </p:nvPr>
        </p:nvSpPr>
        <p:spPr>
          <a:xfrm>
            <a:off x="891539" y="1845734"/>
            <a:ext cx="8172451" cy="402336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Font typeface="Noto Sans Symbols"/>
              <a:buChar char="⮚"/>
            </a:pPr>
            <a:r>
              <a:rPr lang="it-IT"/>
              <a:t> Performance comparison between DCT, DWT, DMT and </a:t>
            </a:r>
            <a:r>
              <a:rPr lang="it-IT" u="sng"/>
              <a:t>ODMT</a:t>
            </a:r>
            <a:endParaRPr u="sng"/>
          </a:p>
        </p:txBody>
      </p:sp>
      <p:graphicFrame>
        <p:nvGraphicFramePr>
          <p:cNvPr id="240" name="Google Shape;240;p9"/>
          <p:cNvGraphicFramePr/>
          <p:nvPr/>
        </p:nvGraphicFramePr>
        <p:xfrm>
          <a:off x="1967379" y="2417516"/>
          <a:ext cx="2346953" cy="1804403"/>
        </p:xfrm>
        <a:graphic>
          <a:graphicData uri="http://schemas.openxmlformats.org/presentationml/2006/ole">
            <mc:AlternateContent xmlns:mc="http://schemas.openxmlformats.org/markup-compatibility/2006">
              <mc:Choice xmlns:v="urn:schemas-microsoft-com:vml" Requires="v">
                <p:oleObj r:id="rId3" imgW="2346953" imgH="1804403" progId="AcroExch.Document.DC">
                  <p:embed/>
                </p:oleObj>
              </mc:Choice>
              <mc:Fallback>
                <p:oleObj r:id="rId3" imgW="2346953" imgH="1804403" progId="AcroExch.Document.DC">
                  <p:embed/>
                  <p:pic>
                    <p:nvPicPr>
                      <p:cNvPr id="240" name="Google Shape;240;p9"/>
                      <p:cNvPicPr preferRelativeResize="0"/>
                      <p:nvPr/>
                    </p:nvPicPr>
                    <p:blipFill rotWithShape="1">
                      <a:blip r:embed="rId4">
                        <a:alphaModFix/>
                      </a:blip>
                      <a:srcRect/>
                      <a:stretch/>
                    </p:blipFill>
                    <p:spPr>
                      <a:xfrm>
                        <a:off x="1967379" y="2417516"/>
                        <a:ext cx="2346953" cy="1804403"/>
                      </a:xfrm>
                      <a:prstGeom prst="rect">
                        <a:avLst/>
                      </a:prstGeom>
                      <a:noFill/>
                      <a:ln>
                        <a:noFill/>
                      </a:ln>
                    </p:spPr>
                  </p:pic>
                </p:oleObj>
              </mc:Fallback>
            </mc:AlternateContent>
          </a:graphicData>
        </a:graphic>
      </p:graphicFrame>
      <p:graphicFrame>
        <p:nvGraphicFramePr>
          <p:cNvPr id="241" name="Google Shape;241;p9"/>
          <p:cNvGraphicFramePr/>
          <p:nvPr/>
        </p:nvGraphicFramePr>
        <p:xfrm>
          <a:off x="5390172" y="2417516"/>
          <a:ext cx="2328348" cy="1804403"/>
        </p:xfrm>
        <a:graphic>
          <a:graphicData uri="http://schemas.openxmlformats.org/presentationml/2006/ole">
            <mc:AlternateContent xmlns:mc="http://schemas.openxmlformats.org/markup-compatibility/2006">
              <mc:Choice xmlns:v="urn:schemas-microsoft-com:vml" Requires="v">
                <p:oleObj r:id="rId5" imgW="2328348" imgH="1804403" progId="AcroExch.Document.DC">
                  <p:embed/>
                </p:oleObj>
              </mc:Choice>
              <mc:Fallback>
                <p:oleObj r:id="rId5" imgW="2328348" imgH="1804403" progId="AcroExch.Document.DC">
                  <p:embed/>
                  <p:pic>
                    <p:nvPicPr>
                      <p:cNvPr id="241" name="Google Shape;241;p9"/>
                      <p:cNvPicPr preferRelativeResize="0"/>
                      <p:nvPr/>
                    </p:nvPicPr>
                    <p:blipFill rotWithShape="1">
                      <a:blip r:embed="rId6">
                        <a:alphaModFix/>
                      </a:blip>
                      <a:srcRect/>
                      <a:stretch/>
                    </p:blipFill>
                    <p:spPr>
                      <a:xfrm>
                        <a:off x="5390172" y="2417516"/>
                        <a:ext cx="2328348" cy="1804403"/>
                      </a:xfrm>
                      <a:prstGeom prst="rect">
                        <a:avLst/>
                      </a:prstGeom>
                      <a:noFill/>
                      <a:ln>
                        <a:noFill/>
                      </a:ln>
                    </p:spPr>
                  </p:pic>
                </p:oleObj>
              </mc:Fallback>
            </mc:AlternateContent>
          </a:graphicData>
        </a:graphic>
      </p:graphicFrame>
      <p:sp>
        <p:nvSpPr>
          <p:cNvPr id="242" name="Google Shape;242;p9"/>
          <p:cNvSpPr txBox="1"/>
          <p:nvPr/>
        </p:nvSpPr>
        <p:spPr>
          <a:xfrm>
            <a:off x="549267" y="2782669"/>
            <a:ext cx="124450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a:solidFill>
                  <a:schemeClr val="dk1"/>
                </a:solidFill>
                <a:latin typeface="Calibri"/>
                <a:ea typeface="Calibri"/>
                <a:cs typeface="Calibri"/>
                <a:sym typeface="Calibri"/>
              </a:rPr>
              <a:t>SD dataset:</a:t>
            </a:r>
            <a:endParaRPr/>
          </a:p>
          <a:p>
            <a:pPr marL="0" marR="0" lvl="0" indent="0" algn="ctr" rtl="0">
              <a:spcBef>
                <a:spcPts val="0"/>
              </a:spcBef>
              <a:spcAft>
                <a:spcPts val="0"/>
              </a:spcAft>
              <a:buNone/>
            </a:pPr>
            <a:r>
              <a:rPr lang="it-IT" sz="1800" i="1">
                <a:solidFill>
                  <a:schemeClr val="dk1"/>
                </a:solidFill>
                <a:latin typeface="Calibri"/>
                <a:ea typeface="Calibri"/>
                <a:cs typeface="Calibri"/>
                <a:sym typeface="Calibri"/>
              </a:rPr>
              <a:t>Baboon</a:t>
            </a:r>
            <a:endParaRPr sz="1800">
              <a:solidFill>
                <a:schemeClr val="dk1"/>
              </a:solidFill>
              <a:latin typeface="Calibri"/>
              <a:ea typeface="Calibri"/>
              <a:cs typeface="Calibri"/>
              <a:sym typeface="Calibri"/>
            </a:endParaRPr>
          </a:p>
        </p:txBody>
      </p:sp>
      <p:sp>
        <p:nvSpPr>
          <p:cNvPr id="243" name="Google Shape;243;p9"/>
          <p:cNvSpPr txBox="1"/>
          <p:nvPr/>
        </p:nvSpPr>
        <p:spPr>
          <a:xfrm>
            <a:off x="407881" y="4634603"/>
            <a:ext cx="12829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a:solidFill>
                  <a:schemeClr val="dk1"/>
                </a:solidFill>
                <a:latin typeface="Calibri"/>
                <a:ea typeface="Calibri"/>
                <a:cs typeface="Calibri"/>
                <a:sym typeface="Calibri"/>
              </a:rPr>
              <a:t>HD dataset:</a:t>
            </a:r>
            <a:endParaRPr sz="1800" i="1">
              <a:solidFill>
                <a:schemeClr val="dk1"/>
              </a:solidFill>
              <a:latin typeface="Calibri"/>
              <a:ea typeface="Calibri"/>
              <a:cs typeface="Calibri"/>
              <a:sym typeface="Calibri"/>
            </a:endParaRPr>
          </a:p>
          <a:p>
            <a:pPr marL="0" marR="0" lvl="0" indent="0" algn="ctr" rtl="0">
              <a:spcBef>
                <a:spcPts val="0"/>
              </a:spcBef>
              <a:spcAft>
                <a:spcPts val="0"/>
              </a:spcAft>
              <a:buNone/>
            </a:pPr>
            <a:r>
              <a:rPr lang="it-IT" sz="1800" i="1">
                <a:solidFill>
                  <a:schemeClr val="dk1"/>
                </a:solidFill>
                <a:latin typeface="Calibri"/>
                <a:ea typeface="Calibri"/>
                <a:cs typeface="Calibri"/>
                <a:sym typeface="Calibri"/>
              </a:rPr>
              <a:t>Cathedral</a:t>
            </a:r>
            <a:endParaRPr sz="1800" i="1">
              <a:solidFill>
                <a:schemeClr val="dk1"/>
              </a:solidFill>
              <a:latin typeface="Calibri"/>
              <a:ea typeface="Calibri"/>
              <a:cs typeface="Calibri"/>
              <a:sym typeface="Calibri"/>
            </a:endParaRPr>
          </a:p>
        </p:txBody>
      </p:sp>
      <p:sp>
        <p:nvSpPr>
          <p:cNvPr id="244" name="Google Shape;244;p9"/>
          <p:cNvSpPr txBox="1"/>
          <p:nvPr/>
        </p:nvSpPr>
        <p:spPr>
          <a:xfrm>
            <a:off x="7919141" y="2782669"/>
            <a:ext cx="168276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a:solidFill>
                  <a:schemeClr val="dk1"/>
                </a:solidFill>
                <a:latin typeface="Calibri"/>
                <a:ea typeface="Calibri"/>
                <a:cs typeface="Calibri"/>
                <a:sym typeface="Calibri"/>
              </a:rPr>
              <a:t>SD dataset:</a:t>
            </a:r>
            <a:endParaRPr/>
          </a:p>
          <a:p>
            <a:pPr marL="0" marR="0" lvl="0" indent="0" algn="ctr" rtl="0">
              <a:spcBef>
                <a:spcPts val="0"/>
              </a:spcBef>
              <a:spcAft>
                <a:spcPts val="0"/>
              </a:spcAft>
              <a:buNone/>
            </a:pPr>
            <a:r>
              <a:rPr lang="it-IT" sz="1800">
                <a:solidFill>
                  <a:schemeClr val="dk1"/>
                </a:solidFill>
                <a:latin typeface="Calibri"/>
                <a:ea typeface="Calibri"/>
                <a:cs typeface="Calibri"/>
                <a:sym typeface="Calibri"/>
              </a:rPr>
              <a:t>average and std</a:t>
            </a:r>
            <a:endParaRPr sz="1800">
              <a:solidFill>
                <a:schemeClr val="dk1"/>
              </a:solidFill>
              <a:latin typeface="Calibri"/>
              <a:ea typeface="Calibri"/>
              <a:cs typeface="Calibri"/>
              <a:sym typeface="Calibri"/>
            </a:endParaRPr>
          </a:p>
        </p:txBody>
      </p:sp>
      <p:sp>
        <p:nvSpPr>
          <p:cNvPr id="245" name="Google Shape;245;p9"/>
          <p:cNvSpPr txBox="1"/>
          <p:nvPr/>
        </p:nvSpPr>
        <p:spPr>
          <a:xfrm>
            <a:off x="7919141" y="4634601"/>
            <a:ext cx="168276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a:solidFill>
                  <a:schemeClr val="dk1"/>
                </a:solidFill>
                <a:latin typeface="Calibri"/>
                <a:ea typeface="Calibri"/>
                <a:cs typeface="Calibri"/>
                <a:sym typeface="Calibri"/>
              </a:rPr>
              <a:t>HD dataset:</a:t>
            </a:r>
            <a:endParaRPr/>
          </a:p>
          <a:p>
            <a:pPr marL="0" marR="0" lvl="0" indent="0" algn="ctr" rtl="0">
              <a:spcBef>
                <a:spcPts val="0"/>
              </a:spcBef>
              <a:spcAft>
                <a:spcPts val="0"/>
              </a:spcAft>
              <a:buNone/>
            </a:pPr>
            <a:r>
              <a:rPr lang="it-IT" sz="1800">
                <a:solidFill>
                  <a:schemeClr val="dk1"/>
                </a:solidFill>
                <a:latin typeface="Calibri"/>
                <a:ea typeface="Calibri"/>
                <a:cs typeface="Calibri"/>
                <a:sym typeface="Calibri"/>
              </a:rPr>
              <a:t>average and std</a:t>
            </a:r>
            <a:endParaRPr sz="1800">
              <a:solidFill>
                <a:schemeClr val="dk1"/>
              </a:solidFill>
              <a:latin typeface="Calibri"/>
              <a:ea typeface="Calibri"/>
              <a:cs typeface="Calibri"/>
              <a:sym typeface="Calibri"/>
            </a:endParaRPr>
          </a:p>
        </p:txBody>
      </p:sp>
      <p:graphicFrame>
        <p:nvGraphicFramePr>
          <p:cNvPr id="246" name="Google Shape;246;p9"/>
          <p:cNvGraphicFramePr/>
          <p:nvPr/>
        </p:nvGraphicFramePr>
        <p:xfrm>
          <a:off x="1967379" y="4378732"/>
          <a:ext cx="2346953" cy="1804403"/>
        </p:xfrm>
        <a:graphic>
          <a:graphicData uri="http://schemas.openxmlformats.org/presentationml/2006/ole">
            <mc:AlternateContent xmlns:mc="http://schemas.openxmlformats.org/markup-compatibility/2006">
              <mc:Choice xmlns:v="urn:schemas-microsoft-com:vml" Requires="v">
                <p:oleObj r:id="rId7" imgW="2346953" imgH="1804403" progId="AcroExch.Document.DC">
                  <p:embed/>
                </p:oleObj>
              </mc:Choice>
              <mc:Fallback>
                <p:oleObj r:id="rId7" imgW="2346953" imgH="1804403" progId="AcroExch.Document.DC">
                  <p:embed/>
                  <p:pic>
                    <p:nvPicPr>
                      <p:cNvPr id="246" name="Google Shape;246;p9"/>
                      <p:cNvPicPr preferRelativeResize="0"/>
                      <p:nvPr/>
                    </p:nvPicPr>
                    <p:blipFill rotWithShape="1">
                      <a:blip r:embed="rId8">
                        <a:alphaModFix/>
                      </a:blip>
                      <a:srcRect/>
                      <a:stretch/>
                    </p:blipFill>
                    <p:spPr>
                      <a:xfrm>
                        <a:off x="1967379" y="4378732"/>
                        <a:ext cx="2346953" cy="1804403"/>
                      </a:xfrm>
                      <a:prstGeom prst="rect">
                        <a:avLst/>
                      </a:prstGeom>
                      <a:noFill/>
                      <a:ln>
                        <a:noFill/>
                      </a:ln>
                    </p:spPr>
                  </p:pic>
                </p:oleObj>
              </mc:Fallback>
            </mc:AlternateContent>
          </a:graphicData>
        </a:graphic>
      </p:graphicFrame>
      <p:graphicFrame>
        <p:nvGraphicFramePr>
          <p:cNvPr id="247" name="Google Shape;247;p9"/>
          <p:cNvGraphicFramePr/>
          <p:nvPr/>
        </p:nvGraphicFramePr>
        <p:xfrm>
          <a:off x="5387714" y="4378731"/>
          <a:ext cx="2328348" cy="1804403"/>
        </p:xfrm>
        <a:graphic>
          <a:graphicData uri="http://schemas.openxmlformats.org/presentationml/2006/ole">
            <mc:AlternateContent xmlns:mc="http://schemas.openxmlformats.org/markup-compatibility/2006">
              <mc:Choice xmlns:v="urn:schemas-microsoft-com:vml" Requires="v">
                <p:oleObj r:id="rId9" imgW="2328348" imgH="1804403" progId="AcroExch.Document.DC">
                  <p:embed/>
                </p:oleObj>
              </mc:Choice>
              <mc:Fallback>
                <p:oleObj r:id="rId9" imgW="2328348" imgH="1804403" progId="AcroExch.Document.DC">
                  <p:embed/>
                  <p:pic>
                    <p:nvPicPr>
                      <p:cNvPr id="247" name="Google Shape;247;p9"/>
                      <p:cNvPicPr preferRelativeResize="0"/>
                      <p:nvPr/>
                    </p:nvPicPr>
                    <p:blipFill rotWithShape="1">
                      <a:blip r:embed="rId10">
                        <a:alphaModFix/>
                      </a:blip>
                      <a:srcRect/>
                      <a:stretch/>
                    </p:blipFill>
                    <p:spPr>
                      <a:xfrm>
                        <a:off x="5387714" y="4378731"/>
                        <a:ext cx="2328348" cy="1804403"/>
                      </a:xfrm>
                      <a:prstGeom prst="rect">
                        <a:avLst/>
                      </a:prstGeom>
                      <a:noFill/>
                      <a:ln>
                        <a:noFill/>
                      </a:ln>
                    </p:spPr>
                  </p:pic>
                </p:oleObj>
              </mc:Fallback>
            </mc:AlternateContent>
          </a:graphicData>
        </a:graphic>
      </p:graphicFrame>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1335</Words>
  <Application>Microsoft Office PowerPoint</Application>
  <PresentationFormat>A4 (21x29,7 cm)</PresentationFormat>
  <Paragraphs>112</Paragraphs>
  <Slides>11</Slides>
  <Notes>11</Notes>
  <HiddenSlides>0</HiddenSlides>
  <MMClips>0</MMClips>
  <ScaleCrop>false</ScaleCrop>
  <HeadingPairs>
    <vt:vector size="8" baseType="variant">
      <vt:variant>
        <vt:lpstr>Caratteri utilizzati</vt:lpstr>
      </vt:variant>
      <vt:variant>
        <vt:i4>3</vt:i4>
      </vt:variant>
      <vt:variant>
        <vt:lpstr>Tema</vt:lpstr>
      </vt:variant>
      <vt:variant>
        <vt:i4>2</vt:i4>
      </vt:variant>
      <vt:variant>
        <vt:lpstr>Server OLE incorporati</vt:lpstr>
      </vt:variant>
      <vt:variant>
        <vt:i4>1</vt:i4>
      </vt:variant>
      <vt:variant>
        <vt:lpstr>Titoli diapositive</vt:lpstr>
      </vt:variant>
      <vt:variant>
        <vt:i4>11</vt:i4>
      </vt:variant>
    </vt:vector>
  </HeadingPairs>
  <TitlesOfParts>
    <vt:vector size="17" baseType="lpstr">
      <vt:lpstr>Arial</vt:lpstr>
      <vt:lpstr>Calibri</vt:lpstr>
      <vt:lpstr>Noto Sans Symbols</vt:lpstr>
      <vt:lpstr>Retrospect</vt:lpstr>
      <vt:lpstr>Retrospect</vt:lpstr>
      <vt:lpstr>Adobe Acrobat Document</vt:lpstr>
      <vt:lpstr>Presentazione standard di PowerPoint</vt:lpstr>
      <vt:lpstr>INTRODUCTION</vt:lpstr>
      <vt:lpstr>GENERAL IDEA</vt:lpstr>
      <vt:lpstr>OPTIMAL EVEN/ODD DEC.</vt:lpstr>
      <vt:lpstr>ONE-STEP ITERATION</vt:lpstr>
      <vt:lpstr>ENERGY COMPACTION</vt:lpstr>
      <vt:lpstr>BINARY TREE: ITERATIVE SIGNAL DECOMPOSITION</vt:lpstr>
      <vt:lpstr>ENERGY COMPACTION (2)</vt:lpstr>
      <vt:lpstr>EXPERIMENTAL RESULTS </vt:lpstr>
      <vt:lpstr>CHALLENGE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Gnutti</dc:creator>
  <cp:lastModifiedBy>Alessandro Gnutti</cp:lastModifiedBy>
  <cp:revision>1</cp:revision>
  <dcterms:created xsi:type="dcterms:W3CDTF">2020-12-08T13:13:59Z</dcterms:created>
  <dcterms:modified xsi:type="dcterms:W3CDTF">2020-12-10T19:37:57Z</dcterms:modified>
</cp:coreProperties>
</file>