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 id="2147483676" r:id="rId3"/>
  </p:sldMasterIdLst>
  <p:notesMasterIdLst>
    <p:notesMasterId r:id="rId22"/>
  </p:notesMasterIdLst>
  <p:sldIdLst>
    <p:sldId id="265" r:id="rId4"/>
    <p:sldId id="4243" r:id="rId5"/>
    <p:sldId id="4321" r:id="rId6"/>
    <p:sldId id="1205" r:id="rId7"/>
    <p:sldId id="4336" r:id="rId8"/>
    <p:sldId id="4334" r:id="rId9"/>
    <p:sldId id="4244" r:id="rId10"/>
    <p:sldId id="4327" r:id="rId11"/>
    <p:sldId id="4329" r:id="rId12"/>
    <p:sldId id="4330" r:id="rId13"/>
    <p:sldId id="4351" r:id="rId14"/>
    <p:sldId id="4331" r:id="rId15"/>
    <p:sldId id="4332" r:id="rId16"/>
    <p:sldId id="4348" r:id="rId17"/>
    <p:sldId id="4349" r:id="rId18"/>
    <p:sldId id="4350" r:id="rId19"/>
    <p:sldId id="268" r:id="rId20"/>
    <p:sldId id="4320"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70" autoAdjust="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21BB4B-23D5-4889-A97E-0F8A76B86D97}" type="datetimeFigureOut">
              <a:rPr lang="zh-CN" altLang="en-US" smtClean="0"/>
              <a:t>2020/12/10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40F48A-4967-4DB1-8830-B029CB5BA8A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algn="l"/>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In this video I'm going to talk about a framework to count trees with weakly supervised network. In this framework, the annotation is only point supervision. The network could </a:t>
            </a:r>
            <a:r>
              <a:rPr lang="en-US" altLang="zh-CN" sz="1800" b="0" i="0" u="none" strike="noStrike" baseline="0" dirty="0">
                <a:latin typeface="SegoeUI"/>
              </a:rPr>
              <a:t>estimate the number, location, and mask of trees in an image.</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sz="1800" dirty="0"/>
          </a:p>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B29C651A-F422-4D2F-B635-9184AA1ACBB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dirty="0"/>
              <a:t>The loss function is designed corresponding to the </a:t>
            </a:r>
            <a:r>
              <a:rPr lang="en-US" altLang="en-US" sz="1200" dirty="0">
                <a:latin typeface="Comfortaa" panose="020F0603070200060003" charset="0"/>
                <a:ea typeface="微软雅黑" panose="020B0503020204020204" pitchFamily="34" charset="-122"/>
                <a:cs typeface="Comfortaa" panose="020F0603070200060003" charset="0"/>
                <a:sym typeface="+mn-lt"/>
              </a:rPr>
              <a:t>Feature2Mask Strategy. The point-loss </a:t>
            </a:r>
            <a:r>
              <a:rPr lang="en-US" altLang="zh-CN" sz="1800" b="0" i="0" u="none" strike="noStrike" baseline="0" dirty="0">
                <a:latin typeface="NimbusRomNo9L-Regu"/>
              </a:rPr>
              <a:t>enforces the model to predict the semantic segmentation labels for each pixel in the image. However, there may be two or more point-annotations in one mask area. The separate-loss is proposed to divide the whole large pieces that are joined together into smaller ones. And the last rectification loss is used to reduce the commission error without point annotations.</a:t>
            </a:r>
            <a:endParaRPr lang="zh-CN" altLang="en-US" dirty="0"/>
          </a:p>
        </p:txBody>
      </p:sp>
      <p:sp>
        <p:nvSpPr>
          <p:cNvPr id="4" name="灯片编号占位符 3"/>
          <p:cNvSpPr>
            <a:spLocks noGrp="1"/>
          </p:cNvSpPr>
          <p:nvPr>
            <p:ph type="sldNum" sz="quarter" idx="5"/>
          </p:nvPr>
        </p:nvSpPr>
        <p:spPr/>
        <p:txBody>
          <a:bodyPr/>
          <a:lstStyle/>
          <a:p>
            <a:fld id="{3640F48A-4967-4DB1-8830-B029CB5BA8A8}" type="slidenum">
              <a:rPr lang="zh-CN" altLang="en-US" smtClean="0"/>
              <a:t>10</a:t>
            </a:fld>
            <a:endParaRPr lang="zh-CN" altLang="en-US"/>
          </a:p>
        </p:txBody>
      </p:sp>
    </p:spTree>
    <p:extLst>
      <p:ext uri="{BB962C8B-B14F-4D97-AF65-F5344CB8AC3E}">
        <p14:creationId xmlns:p14="http://schemas.microsoft.com/office/powerpoint/2010/main" val="1302797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datasets are available at the address. You can download them for research.</a:t>
            </a:r>
            <a:endParaRPr lang="zh-CN" altLang="en-US" dirty="0"/>
          </a:p>
        </p:txBody>
      </p:sp>
      <p:sp>
        <p:nvSpPr>
          <p:cNvPr id="4" name="灯片编号占位符 3"/>
          <p:cNvSpPr>
            <a:spLocks noGrp="1"/>
          </p:cNvSpPr>
          <p:nvPr>
            <p:ph type="sldNum" sz="quarter" idx="5"/>
          </p:nvPr>
        </p:nvSpPr>
        <p:spPr/>
        <p:txBody>
          <a:bodyPr/>
          <a:lstStyle/>
          <a:p>
            <a:fld id="{3640F48A-4967-4DB1-8830-B029CB5BA8A8}" type="slidenum">
              <a:rPr lang="zh-CN" altLang="en-US" smtClean="0"/>
              <a:t>11</a:t>
            </a:fld>
            <a:endParaRPr lang="zh-CN" altLang="en-US"/>
          </a:p>
        </p:txBody>
      </p:sp>
    </p:spTree>
    <p:extLst>
      <p:ext uri="{BB962C8B-B14F-4D97-AF65-F5344CB8AC3E}">
        <p14:creationId xmlns:p14="http://schemas.microsoft.com/office/powerpoint/2010/main" val="307624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conduct the experiments on three tasks: Counting, localization and mask. In the qualitative and quantitative results, the performance of our method are more clear.</a:t>
            </a:r>
            <a:endParaRPr lang="zh-CN" altLang="en-US" dirty="0"/>
          </a:p>
        </p:txBody>
      </p:sp>
      <p:sp>
        <p:nvSpPr>
          <p:cNvPr id="4" name="灯片编号占位符 3"/>
          <p:cNvSpPr>
            <a:spLocks noGrp="1"/>
          </p:cNvSpPr>
          <p:nvPr>
            <p:ph type="sldNum" sz="quarter" idx="5"/>
          </p:nvPr>
        </p:nvSpPr>
        <p:spPr/>
        <p:txBody>
          <a:bodyPr/>
          <a:lstStyle/>
          <a:p>
            <a:fld id="{3640F48A-4967-4DB1-8830-B029CB5BA8A8}" type="slidenum">
              <a:rPr lang="zh-CN" altLang="en-US" smtClean="0"/>
              <a:t>12</a:t>
            </a:fld>
            <a:endParaRPr lang="zh-CN" altLang="en-US"/>
          </a:p>
        </p:txBody>
      </p:sp>
    </p:spTree>
    <p:extLst>
      <p:ext uri="{BB962C8B-B14F-4D97-AF65-F5344CB8AC3E}">
        <p14:creationId xmlns:p14="http://schemas.microsoft.com/office/powerpoint/2010/main" val="2220448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ltLang="en-US" dirty="0"/>
              <a:t>In the localization performance compared with three different annotation methods. Our method achieve better results and are more accurate.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In the mask generated performance compared with full supervised annotation methods. The performance can compare with full supervised methods and are closer to the actual object.</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0" i="0" u="none" strike="noStrike" baseline="0" dirty="0">
                <a:latin typeface="NimbusRomNo9L-Regu"/>
              </a:rPr>
              <a:t>In the ablation study, we explore the effect of different components in the proposed framework over the Acacia dataset. One is </a:t>
            </a:r>
            <a:r>
              <a:rPr lang="en-US" altLang="zh-CN" sz="1800" b="0" i="0" u="none" strike="noStrike" baseline="0" dirty="0">
                <a:latin typeface="NimbusRomNo9L-MediItal"/>
              </a:rPr>
              <a:t>Tree Feature Extractor Study, and the other is Loss Study.</a:t>
            </a:r>
            <a:endParaRPr lang="zh-CN" altLang="en-US" dirty="0"/>
          </a:p>
        </p:txBody>
      </p:sp>
      <p:sp>
        <p:nvSpPr>
          <p:cNvPr id="4" name="灯片编号占位符 3"/>
          <p:cNvSpPr>
            <a:spLocks noGrp="1"/>
          </p:cNvSpPr>
          <p:nvPr>
            <p:ph type="sldNum" sz="quarter" idx="5"/>
          </p:nvPr>
        </p:nvSpPr>
        <p:spPr/>
        <p:txBody>
          <a:bodyPr/>
          <a:lstStyle/>
          <a:p>
            <a:fld id="{3640F48A-4967-4DB1-8830-B029CB5BA8A8}" type="slidenum">
              <a:rPr lang="zh-CN" altLang="en-US" smtClean="0"/>
              <a:t>15</a:t>
            </a:fld>
            <a:endParaRPr lang="zh-CN" altLang="en-US"/>
          </a:p>
        </p:txBody>
      </p:sp>
    </p:spTree>
    <p:extLst>
      <p:ext uri="{BB962C8B-B14F-4D97-AF65-F5344CB8AC3E}">
        <p14:creationId xmlns:p14="http://schemas.microsoft.com/office/powerpoint/2010/main" val="3885757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640F48A-4967-4DB1-8830-B029CB5BA8A8}" type="slidenum">
              <a:rPr lang="zh-CN" altLang="en-US" smtClean="0"/>
              <a:t>16</a:t>
            </a:fld>
            <a:endParaRPr lang="zh-CN" altLang="en-US"/>
          </a:p>
        </p:txBody>
      </p:sp>
    </p:spTree>
    <p:extLst>
      <p:ext uri="{BB962C8B-B14F-4D97-AF65-F5344CB8AC3E}">
        <p14:creationId xmlns:p14="http://schemas.microsoft.com/office/powerpoint/2010/main" val="529782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en-US" altLang="zh-CN" dirty="0"/>
              <a:t>Thank you for listening my presentation. If you have any question, you can contact with me. </a:t>
            </a:r>
            <a:endParaRPr lang="zh-CN" altLang="en-US" dirty="0"/>
          </a:p>
        </p:txBody>
      </p:sp>
      <p:sp>
        <p:nvSpPr>
          <p:cNvPr id="4" name="灯片编号占位符 3"/>
          <p:cNvSpPr>
            <a:spLocks noGrp="1"/>
          </p:cNvSpPr>
          <p:nvPr>
            <p:ph type="sldNum" sz="quarter" idx="10"/>
          </p:nvPr>
        </p:nvSpPr>
        <p:spPr/>
        <p:txBody>
          <a:bodyPr/>
          <a:lstStyle/>
          <a:p>
            <a:fld id="{B29C651A-F422-4D2F-B635-9184AA1ACBBB}"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SimSun"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SimSun"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 will begin my presentation in the following order.</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3EF2083-0386-4B43-BE3F-5071C6BB4FA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SimSun"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SimSun"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effectLst/>
                <a:latin typeface="等线" panose="02010600030101010101" pitchFamily="2" charset="-122"/>
                <a:cs typeface="Times New Roman" panose="02020603050405020304" pitchFamily="18" charset="0"/>
              </a:rPr>
              <a:t>A rapid application of deep learning methods, such as scene perception, agriculture and so on. The fast-growing UAV industry makes it easily to collect aerial images at a low cost and high mobility. Therefore, the requirements of deep learning applications are increasing. </a:t>
            </a:r>
            <a:endParaRPr lang="zh-CN" altLang="en-US" dirty="0"/>
          </a:p>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the agriculture field, information about the locations and the number of economic tree species like acacia and oil-palm is of vital importance. Our research is to improve economy revenues with weakly supervised methods.</a:t>
            </a:r>
            <a:endParaRPr lang="zh-CN" altLang="en-US" dirty="0"/>
          </a:p>
        </p:txBody>
      </p:sp>
      <p:sp>
        <p:nvSpPr>
          <p:cNvPr id="4" name="灯片编号占位符 3"/>
          <p:cNvSpPr>
            <a:spLocks noGrp="1"/>
          </p:cNvSpPr>
          <p:nvPr>
            <p:ph type="sldNum" sz="quarter" idx="5"/>
          </p:nvPr>
        </p:nvSpPr>
        <p:spPr/>
        <p:txBody>
          <a:bodyPr/>
          <a:lstStyle/>
          <a:p>
            <a:fld id="{3640F48A-4967-4DB1-8830-B029CB5BA8A8}" type="slidenum">
              <a:rPr lang="zh-CN" altLang="en-US" smtClean="0"/>
              <a:t>4</a:t>
            </a:fld>
            <a:endParaRPr lang="zh-CN" altLang="en-US"/>
          </a:p>
        </p:txBody>
      </p:sp>
    </p:spTree>
    <p:extLst>
      <p:ext uri="{BB962C8B-B14F-4D97-AF65-F5344CB8AC3E}">
        <p14:creationId xmlns:p14="http://schemas.microsoft.com/office/powerpoint/2010/main" val="3240662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algn="l"/>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At present, there are two three methods of aerial object detection: point in, point out`, ‘Box in, box out`, ‘Mask in, mask out`. </a:t>
            </a:r>
            <a:r>
              <a:rPr lang="en-US" altLang="zh-CN" sz="1800" b="0" i="0" u="none" strike="noStrike" baseline="0" dirty="0">
                <a:latin typeface="NimbusRomNo9L-Regu"/>
              </a:rPr>
              <a:t>(1)“point in, point out” </a:t>
            </a:r>
          </a:p>
          <a:p>
            <a:pPr algn="l"/>
            <a:r>
              <a:rPr lang="en-US" altLang="zh-CN" sz="1800" b="0" i="0" u="none" strike="noStrike" baseline="0" dirty="0">
                <a:latin typeface="NimbusRomNo9L-Regu"/>
              </a:rPr>
              <a:t>methods cast the problem as regressing a density map, the mask and size could not get. “box in, box out” and “mask in, mask out” methods could offer sufficient information, but they need a large amount of annotations like bounding box or full pixel label, which is time-consuming, tedious and easy to</a:t>
            </a:r>
          </a:p>
          <a:p>
            <a:pPr algn="l"/>
            <a:r>
              <a:rPr lang="en-US" altLang="zh-CN" sz="1800" b="0" i="0" u="none" strike="noStrike" baseline="0" dirty="0">
                <a:latin typeface="NimbusRomNo9L-Regu"/>
              </a:rPr>
              <a:t>get wrong annotation data.</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0" i="0" u="none" strike="noStrike" baseline="0" dirty="0">
                <a:latin typeface="NimbusRomNo9L-Regu"/>
              </a:rPr>
              <a:t>Our idea is to obtain the position and size of the object at the same time without a large number of annotations, and make</a:t>
            </a:r>
          </a:p>
          <a:p>
            <a:pPr algn="l"/>
            <a:r>
              <a:rPr lang="en-US" altLang="zh-CN" sz="1800" b="0" i="0" u="none" strike="noStrike" baseline="0" dirty="0">
                <a:latin typeface="NimbusRomNo9L-Regu"/>
              </a:rPr>
              <a:t>sure the accuracy can be comparable to the full supervised methods.</a:t>
            </a:r>
            <a:endParaRPr lang="zh-CN" altLang="en-US" dirty="0"/>
          </a:p>
        </p:txBody>
      </p:sp>
      <p:sp>
        <p:nvSpPr>
          <p:cNvPr id="4" name="灯片编号占位符 3"/>
          <p:cNvSpPr>
            <a:spLocks noGrp="1"/>
          </p:cNvSpPr>
          <p:nvPr>
            <p:ph type="sldNum" sz="quarter" idx="5"/>
          </p:nvPr>
        </p:nvSpPr>
        <p:spPr/>
        <p:txBody>
          <a:bodyPr/>
          <a:lstStyle/>
          <a:p>
            <a:fld id="{3640F48A-4967-4DB1-8830-B029CB5BA8A8}" type="slidenum">
              <a:rPr lang="zh-CN" altLang="en-US" smtClean="0"/>
              <a:t>6</a:t>
            </a:fld>
            <a:endParaRPr lang="zh-CN" altLang="en-US"/>
          </a:p>
        </p:txBody>
      </p:sp>
    </p:spTree>
    <p:extLst>
      <p:ext uri="{BB962C8B-B14F-4D97-AF65-F5344CB8AC3E}">
        <p14:creationId xmlns:p14="http://schemas.microsoft.com/office/powerpoint/2010/main" val="4220138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幻灯片图像占位符 1"/>
          <p:cNvSpPr>
            <a:spLocks noGrp="1" noRot="1" noChangeAspect="1" noTextEdit="1"/>
          </p:cNvSpPr>
          <p:nvPr>
            <p:ph type="sldImg"/>
          </p:nvPr>
        </p:nvSpPr>
        <p:spPr/>
      </p:sp>
      <p:sp>
        <p:nvSpPr>
          <p:cNvPr id="94211" name="备注占位符 2"/>
          <p:cNvSpPr>
            <a:spLocks noGrp="1"/>
          </p:cNvSpPr>
          <p:nvPr>
            <p:ph type="body" idx="1"/>
          </p:nvPr>
        </p:nvSpPr>
        <p:spPr>
          <a:noFill/>
        </p:spPr>
        <p:txBody>
          <a:bodyPr/>
          <a:lstStyle/>
          <a:p>
            <a:r>
              <a:rPr lang="en-US" altLang="ja-JP" dirty="0">
                <a:latin typeface="MS Gothic" pitchFamily="49" charset="-128"/>
                <a:ea typeface="MS Gothic" pitchFamily="49" charset="-128"/>
              </a:rPr>
              <a:t>The overview of our method. Counting and detect trees of large plantation.</a:t>
            </a:r>
          </a:p>
        </p:txBody>
      </p:sp>
      <p:sp>
        <p:nvSpPr>
          <p:cNvPr id="94212" name="灯片编号占位符 3"/>
          <p:cNvSpPr>
            <a:spLocks noGrp="1"/>
          </p:cNvSpPr>
          <p:nvPr>
            <p:ph type="sldNum" sz="quarter" idx="5"/>
          </p:nvPr>
        </p:nvSpPr>
        <p:spPr>
          <a:noFill/>
        </p:spPr>
        <p:txBody>
          <a:bodyPr/>
          <a:lstStyle/>
          <a:p>
            <a:pPr defTabSz="990600"/>
            <a:fld id="{41E0EB29-F980-44D8-8E03-248288559F30}" type="slidenum">
              <a:rPr lang="en-US" altLang="zh-CN" smtClean="0"/>
              <a:t>7</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ltLang="en-US" dirty="0"/>
              <a:t>Our architecture consists of three parts: Feature extractor module, Feature2mask strategy and final loss function.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dirty="0"/>
              <a:t>In the project, there will be different kind of mask in the training process. `One-to-one` </a:t>
            </a:r>
            <a:r>
              <a:rPr lang="en-US" altLang="zh-CN" sz="1800" b="0" i="0" u="none" strike="noStrike" baseline="0" dirty="0">
                <a:latin typeface="NimbusRomNo9L-Regu"/>
              </a:rPr>
              <a:t>stands for per mask with only one tree. `Many-to-one` is the predicted situation when two or more tree masks are connected. The `FP ones` means the model prediction without point annotations, which needs to be removed.</a:t>
            </a:r>
            <a:endParaRPr lang="zh-CN" altLang="en-US" dirty="0"/>
          </a:p>
        </p:txBody>
      </p:sp>
      <p:sp>
        <p:nvSpPr>
          <p:cNvPr id="4" name="灯片编号占位符 3"/>
          <p:cNvSpPr>
            <a:spLocks noGrp="1"/>
          </p:cNvSpPr>
          <p:nvPr>
            <p:ph type="sldNum" sz="quarter" idx="5"/>
          </p:nvPr>
        </p:nvSpPr>
        <p:spPr/>
        <p:txBody>
          <a:bodyPr/>
          <a:lstStyle/>
          <a:p>
            <a:fld id="{3640F48A-4967-4DB1-8830-B029CB5BA8A8}" type="slidenum">
              <a:rPr lang="zh-CN" altLang="en-US" smtClean="0"/>
              <a:t>9</a:t>
            </a:fld>
            <a:endParaRPr lang="zh-CN" altLang="en-US"/>
          </a:p>
        </p:txBody>
      </p:sp>
    </p:spTree>
    <p:extLst>
      <p:ext uri="{BB962C8B-B14F-4D97-AF65-F5344CB8AC3E}">
        <p14:creationId xmlns:p14="http://schemas.microsoft.com/office/powerpoint/2010/main" val="2019053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9CC8B35-97AD-4348-81C7-7F635C1900F5}" type="datetimeFigureOut">
              <a:rPr lang="zh-CN" altLang="en-US" smtClean="0"/>
              <a:t>2020/12/10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B331EA-0251-4CA5-9066-AB99D6020467}"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9CC8B35-97AD-4348-81C7-7F635C1900F5}" type="datetimeFigureOut">
              <a:rPr lang="zh-CN" altLang="en-US" smtClean="0"/>
              <a:t>2020/12/10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B331EA-0251-4CA5-9066-AB99D602046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9CC8B35-97AD-4348-81C7-7F635C1900F5}" type="datetimeFigureOut">
              <a:rPr lang="zh-CN" altLang="en-US" smtClean="0"/>
              <a:t>2020/12/10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B331EA-0251-4CA5-9066-AB99D6020467}"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第0部分">
    <p:spTree>
      <p:nvGrpSpPr>
        <p:cNvPr id="1" name=""/>
        <p:cNvGrpSpPr/>
        <p:nvPr/>
      </p:nvGrpSpPr>
      <p:grpSpPr>
        <a:xfrm>
          <a:off x="0" y="0"/>
          <a:ext cx="0" cy="0"/>
          <a:chOff x="0" y="0"/>
          <a:chExt cx="0" cy="0"/>
        </a:xfrm>
      </p:grpSpPr>
      <p:sp>
        <p:nvSpPr>
          <p:cNvPr id="2" name="矩形 1"/>
          <p:cNvSpPr/>
          <p:nvPr userDrawn="1"/>
        </p:nvSpPr>
        <p:spPr>
          <a:xfrm>
            <a:off x="0" y="188914"/>
            <a:ext cx="127000" cy="7191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3" name="矩形 7"/>
          <p:cNvSpPr>
            <a:spLocks noChangeArrowheads="1"/>
          </p:cNvSpPr>
          <p:nvPr userDrawn="1"/>
        </p:nvSpPr>
        <p:spPr bwMode="auto">
          <a:xfrm>
            <a:off x="209550" y="255588"/>
            <a:ext cx="13525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600200" eaLnBrk="0" hangingPunct="0">
              <a:defRPr>
                <a:solidFill>
                  <a:schemeClr val="tx1"/>
                </a:solidFill>
                <a:latin typeface="Verdana" panose="020B0604030504040204" pitchFamily="34" charset="0"/>
                <a:ea typeface="微软雅黑" panose="020B0503020204020204" pitchFamily="34" charset="-122"/>
              </a:defRPr>
            </a:lvl1pPr>
            <a:lvl2pPr marL="742950" indent="-285750" defTabSz="1600200" eaLnBrk="0" hangingPunct="0">
              <a:defRPr>
                <a:solidFill>
                  <a:schemeClr val="tx1"/>
                </a:solidFill>
                <a:latin typeface="Verdana" panose="020B0604030504040204" pitchFamily="34" charset="0"/>
                <a:ea typeface="微软雅黑" panose="020B0503020204020204" pitchFamily="34" charset="-122"/>
              </a:defRPr>
            </a:lvl2pPr>
            <a:lvl3pPr marL="1143000" indent="-228600" defTabSz="1600200" eaLnBrk="0" hangingPunct="0">
              <a:defRPr>
                <a:solidFill>
                  <a:schemeClr val="tx1"/>
                </a:solidFill>
                <a:latin typeface="Verdana" panose="020B0604030504040204" pitchFamily="34" charset="0"/>
                <a:ea typeface="微软雅黑" panose="020B0503020204020204" pitchFamily="34" charset="-122"/>
              </a:defRPr>
            </a:lvl3pPr>
            <a:lvl4pPr marL="1600200" indent="-228600" defTabSz="1600200" eaLnBrk="0" hangingPunct="0">
              <a:defRPr>
                <a:solidFill>
                  <a:schemeClr val="tx1"/>
                </a:solidFill>
                <a:latin typeface="Verdana" panose="020B0604030504040204" pitchFamily="34" charset="0"/>
                <a:ea typeface="微软雅黑" panose="020B0503020204020204" pitchFamily="34" charset="-122"/>
              </a:defRPr>
            </a:lvl4pPr>
            <a:lvl5pPr marL="2057400" indent="-228600" defTabSz="1600200" eaLnBrk="0" hangingPunct="0">
              <a:defRPr>
                <a:solidFill>
                  <a:schemeClr val="tx1"/>
                </a:solidFill>
                <a:latin typeface="Verdana" panose="020B0604030504040204" pitchFamily="34" charset="0"/>
                <a:ea typeface="微软雅黑" panose="020B0503020204020204" pitchFamily="34" charset="-122"/>
              </a:defRPr>
            </a:lvl5pPr>
            <a:lvl6pPr marL="2514600" indent="-228600" defTabSz="1600200" eaLnBrk="0" fontAlgn="base" hangingPunct="0">
              <a:spcBef>
                <a:spcPct val="0"/>
              </a:spcBef>
              <a:spcAft>
                <a:spcPct val="0"/>
              </a:spcAft>
              <a:defRPr>
                <a:solidFill>
                  <a:schemeClr val="tx1"/>
                </a:solidFill>
                <a:latin typeface="Verdana" panose="020B0604030504040204" pitchFamily="34" charset="0"/>
                <a:ea typeface="微软雅黑" panose="020B0503020204020204" pitchFamily="34" charset="-122"/>
              </a:defRPr>
            </a:lvl6pPr>
            <a:lvl7pPr marL="2971800" indent="-228600" defTabSz="1600200" eaLnBrk="0" fontAlgn="base" hangingPunct="0">
              <a:spcBef>
                <a:spcPct val="0"/>
              </a:spcBef>
              <a:spcAft>
                <a:spcPct val="0"/>
              </a:spcAft>
              <a:defRPr>
                <a:solidFill>
                  <a:schemeClr val="tx1"/>
                </a:solidFill>
                <a:latin typeface="Verdana" panose="020B0604030504040204" pitchFamily="34" charset="0"/>
                <a:ea typeface="微软雅黑" panose="020B0503020204020204" pitchFamily="34" charset="-122"/>
              </a:defRPr>
            </a:lvl7pPr>
            <a:lvl8pPr marL="3429000" indent="-228600" defTabSz="1600200" eaLnBrk="0" fontAlgn="base" hangingPunct="0">
              <a:spcBef>
                <a:spcPct val="0"/>
              </a:spcBef>
              <a:spcAft>
                <a:spcPct val="0"/>
              </a:spcAft>
              <a:defRPr>
                <a:solidFill>
                  <a:schemeClr val="tx1"/>
                </a:solidFill>
                <a:latin typeface="Verdana" panose="020B0604030504040204" pitchFamily="34" charset="0"/>
                <a:ea typeface="微软雅黑" panose="020B0503020204020204" pitchFamily="34" charset="-122"/>
              </a:defRPr>
            </a:lvl8pPr>
            <a:lvl9pPr marL="3886200" indent="-228600" defTabSz="1600200" eaLnBrk="0" fontAlgn="base" hangingPunct="0">
              <a:spcBef>
                <a:spcPct val="0"/>
              </a:spcBef>
              <a:spcAft>
                <a:spcPct val="0"/>
              </a:spcAft>
              <a:defRPr>
                <a:solidFill>
                  <a:schemeClr val="tx1"/>
                </a:solidFill>
                <a:latin typeface="Verdana" panose="020B0604030504040204" pitchFamily="34" charset="0"/>
                <a:ea typeface="微软雅黑" panose="020B0503020204020204" pitchFamily="34" charset="-122"/>
              </a:defRPr>
            </a:lvl9pPr>
          </a:lstStyle>
          <a:p>
            <a:pPr algn="ctr" eaLnBrk="1" hangingPunct="1"/>
            <a:r>
              <a:rPr lang="en-US" altLang="zh-CN" sz="3200">
                <a:solidFill>
                  <a:schemeClr val="bg1"/>
                </a:solidFill>
                <a:latin typeface="微软雅黑" panose="020B0503020204020204" pitchFamily="34" charset="-122"/>
                <a:cs typeface="Arial" panose="02080604020202020204" pitchFamily="34" charset="0"/>
              </a:rPr>
              <a:t>Part 1</a:t>
            </a:r>
            <a:endParaRPr lang="zh-CN" altLang="en-US" sz="3200">
              <a:solidFill>
                <a:schemeClr val="bg1"/>
              </a:solidFill>
              <a:latin typeface="微软雅黑" panose="020B0503020204020204" pitchFamily="34" charset="-122"/>
              <a:cs typeface="Arial" panose="02080604020202020204" pitchFamily="34" charset="0"/>
            </a:endParaRPr>
          </a:p>
        </p:txBody>
      </p:sp>
      <p:cxnSp>
        <p:nvCxnSpPr>
          <p:cNvPr id="4" name="直接连接符 3"/>
          <p:cNvCxnSpPr/>
          <p:nvPr userDrawn="1"/>
        </p:nvCxnSpPr>
        <p:spPr>
          <a:xfrm>
            <a:off x="203201" y="908051"/>
            <a:ext cx="1165542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7" name="图片 23"/>
          <p:cNvPicPr>
            <a:picLocks noChangeAspect="1"/>
          </p:cNvPicPr>
          <p:nvPr userDrawn="1"/>
        </p:nvPicPr>
        <p:blipFill>
          <a:blip r:embed="rId2"/>
          <a:stretch>
            <a:fillRect/>
          </a:stretch>
        </p:blipFill>
        <p:spPr>
          <a:xfrm>
            <a:off x="11246819" y="146842"/>
            <a:ext cx="611807" cy="611353"/>
          </a:xfrm>
          <a:prstGeom prst="rect">
            <a:avLst/>
          </a:prstGeom>
          <a:noFill/>
          <a:ln w="9525">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标题和内容">
  <p:cSld name="1_标题和内容">
    <p:spTree>
      <p:nvGrpSpPr>
        <p:cNvPr id="1" name="Shape 21"/>
        <p:cNvGrpSpPr/>
        <p:nvPr/>
      </p:nvGrpSpPr>
      <p:grpSpPr>
        <a:xfrm>
          <a:off x="0" y="0"/>
          <a:ext cx="0" cy="0"/>
          <a:chOff x="0" y="0"/>
          <a:chExt cx="0" cy="0"/>
        </a:xfrm>
      </p:grpSpPr>
      <p:sp>
        <p:nvSpPr>
          <p:cNvPr id="24" name="Google Shape;24;p3"/>
          <p:cNvSpPr txBox="1">
            <a:spLocks noGrp="1"/>
          </p:cNvSpPr>
          <p:nvPr>
            <p:ph type="body" idx="1"/>
          </p:nvPr>
        </p:nvSpPr>
        <p:spPr>
          <a:xfrm>
            <a:off x="0" y="115028"/>
            <a:ext cx="10528300" cy="438151"/>
          </a:xfrm>
          <a:prstGeom prst="rect">
            <a:avLst/>
          </a:prstGeom>
          <a:noFill/>
          <a:ln>
            <a:noFill/>
          </a:ln>
        </p:spPr>
        <p:txBody>
          <a:bodyPr spcFirstLastPara="1" wrap="square" lIns="68569" tIns="34275" rIns="68569" bIns="34275" anchor="t" anchorCtr="0"/>
          <a:lstStyle>
            <a:lvl1pPr marL="457200" lvl="0" indent="-228600" algn="l">
              <a:lnSpc>
                <a:spcPct val="90000"/>
              </a:lnSpc>
              <a:spcBef>
                <a:spcPts val="1000"/>
              </a:spcBef>
              <a:spcAft>
                <a:spcPts val="0"/>
              </a:spcAft>
              <a:buClr>
                <a:schemeClr val="dk1"/>
              </a:buClr>
              <a:buSzPts val="2000"/>
              <a:buNone/>
              <a:defRPr sz="2000" b="1" i="0">
                <a:solidFill>
                  <a:srgbClr val="376092"/>
                </a:solidFill>
                <a:latin typeface="Times New Roman" panose="02020603050405020304"/>
                <a:ea typeface="Times New Roman" panose="02020603050405020304"/>
                <a:cs typeface="Times New Roman" panose="02020603050405020304"/>
                <a:sym typeface="Times New Roman" panose="02020603050405020304"/>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 name="Rectangle 1"/>
          <p:cNvSpPr/>
          <p:nvPr userDrawn="1"/>
        </p:nvSpPr>
        <p:spPr>
          <a:xfrm flipV="1">
            <a:off x="0" y="636567"/>
            <a:ext cx="10767915" cy="47044"/>
          </a:xfrm>
          <a:prstGeom prst="rect">
            <a:avLst/>
          </a:prstGeom>
          <a:gradFill flip="none" rotWithShape="1">
            <a:gsLst>
              <a:gs pos="0">
                <a:srgbClr val="376092"/>
              </a:gs>
              <a:gs pos="52000">
                <a:srgbClr val="30B5AB"/>
              </a:gs>
              <a:gs pos="100000">
                <a:srgbClr val="81C25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6858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65" b="0" i="0" u="none" strike="noStrike" kern="0" cap="none" spc="0" normalizeH="0" baseline="0" noProof="0" dirty="0">
              <a:ln>
                <a:noFill/>
              </a:ln>
              <a:solidFill>
                <a:srgbClr val="FFFFFF"/>
              </a:solidFill>
              <a:effectLst/>
              <a:uLnTx/>
              <a:uFillTx/>
              <a:latin typeface="Arial" panose="020B0604020202020204"/>
              <a:ea typeface="Microsoft YaHei" panose="020B0503020204020204" charset="-122"/>
              <a:cs typeface="+mn-cs"/>
              <a:sym typeface="Arial" panose="020B0604020202020204"/>
            </a:endParaRPr>
          </a:p>
        </p:txBody>
      </p:sp>
      <p:pic>
        <p:nvPicPr>
          <p:cNvPr id="6" name="Picture 5"/>
          <p:cNvPicPr>
            <a:picLocks noChangeAspect="1"/>
          </p:cNvPicPr>
          <p:nvPr userDrawn="1"/>
        </p:nvPicPr>
        <p:blipFill>
          <a:blip r:embed="rId2" cstate="email"/>
          <a:stretch>
            <a:fillRect/>
          </a:stretch>
        </p:blipFill>
        <p:spPr>
          <a:xfrm>
            <a:off x="10820923" y="395423"/>
            <a:ext cx="1171771" cy="318052"/>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9CC8B35-97AD-4348-81C7-7F635C1900F5}" type="datetimeFigureOut">
              <a:rPr lang="zh-CN" altLang="en-US" smtClean="0"/>
              <a:t>2020/12/10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B331EA-0251-4CA5-9066-AB99D6020467}"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9CC8B35-97AD-4348-81C7-7F635C1900F5}" type="datetimeFigureOut">
              <a:rPr lang="zh-CN" altLang="en-US" smtClean="0"/>
              <a:t>2020/12/10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B331EA-0251-4CA5-9066-AB99D6020467}"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9CC8B35-97AD-4348-81C7-7F635C1900F5}" type="datetimeFigureOut">
              <a:rPr lang="zh-CN" altLang="en-US" smtClean="0"/>
              <a:t>2020/12/10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B331EA-0251-4CA5-9066-AB99D6020467}"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09CC8B35-97AD-4348-81C7-7F635C1900F5}" type="datetimeFigureOut">
              <a:rPr lang="zh-CN" altLang="en-US" smtClean="0"/>
              <a:t>2020/12/10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3B331EA-0251-4CA5-9066-AB99D6020467}"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09CC8B35-97AD-4348-81C7-7F635C1900F5}" type="datetimeFigureOut">
              <a:rPr lang="zh-CN" altLang="en-US" smtClean="0"/>
              <a:t>2020/12/10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3B331EA-0251-4CA5-9066-AB99D6020467}"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9CC8B35-97AD-4348-81C7-7F635C1900F5}" type="datetimeFigureOut">
              <a:rPr lang="zh-CN" altLang="en-US" smtClean="0"/>
              <a:t>2020/12/10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3B331EA-0251-4CA5-9066-AB99D6020467}"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9CC8B35-97AD-4348-81C7-7F635C1900F5}" type="datetimeFigureOut">
              <a:rPr lang="zh-CN" altLang="en-US" smtClean="0"/>
              <a:t>2020/12/10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B331EA-0251-4CA5-9066-AB99D6020467}"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9CC8B35-97AD-4348-81C7-7F635C1900F5}" type="datetimeFigureOut">
              <a:rPr lang="zh-CN" altLang="en-US" smtClean="0"/>
              <a:t>2020/12/10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3B331EA-0251-4CA5-9066-AB99D6020467}"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9CC8B35-97AD-4348-81C7-7F635C1900F5}" type="datetimeFigureOut">
              <a:rPr lang="zh-CN" altLang="en-US" smtClean="0"/>
              <a:t>2020/12/10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3B331EA-0251-4CA5-9066-AB99D6020467}"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9CC8B35-97AD-4348-81C7-7F635C1900F5}" type="datetimeFigureOut">
              <a:rPr lang="zh-CN" altLang="en-US" smtClean="0"/>
              <a:t>2020/12/10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3B331EA-0251-4CA5-9066-AB99D6020467}"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9CC8B35-97AD-4348-81C7-7F635C1900F5}" type="datetimeFigureOut">
              <a:rPr lang="zh-CN" altLang="en-US" smtClean="0"/>
              <a:t>2020/12/10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B331EA-0251-4CA5-9066-AB99D6020467}"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9CC8B35-97AD-4348-81C7-7F635C1900F5}" type="datetimeFigureOut">
              <a:rPr lang="zh-CN" altLang="en-US" smtClean="0"/>
              <a:t>2020/12/10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B331EA-0251-4CA5-9066-AB99D6020467}"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第0部分">
    <p:spTree>
      <p:nvGrpSpPr>
        <p:cNvPr id="1" name=""/>
        <p:cNvGrpSpPr/>
        <p:nvPr/>
      </p:nvGrpSpPr>
      <p:grpSpPr>
        <a:xfrm>
          <a:off x="0" y="0"/>
          <a:ext cx="0" cy="0"/>
          <a:chOff x="0" y="0"/>
          <a:chExt cx="0" cy="0"/>
        </a:xfrm>
      </p:grpSpPr>
      <p:sp>
        <p:nvSpPr>
          <p:cNvPr id="2" name="矩形 1"/>
          <p:cNvSpPr/>
          <p:nvPr userDrawn="1"/>
        </p:nvSpPr>
        <p:spPr>
          <a:xfrm>
            <a:off x="0" y="188914"/>
            <a:ext cx="127000" cy="7191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3" name="矩形 7"/>
          <p:cNvSpPr>
            <a:spLocks noChangeArrowheads="1"/>
          </p:cNvSpPr>
          <p:nvPr userDrawn="1"/>
        </p:nvSpPr>
        <p:spPr bwMode="auto">
          <a:xfrm>
            <a:off x="209550" y="255588"/>
            <a:ext cx="13525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600200" eaLnBrk="0" hangingPunct="0">
              <a:defRPr>
                <a:solidFill>
                  <a:schemeClr val="tx1"/>
                </a:solidFill>
                <a:latin typeface="Verdana" panose="020B0604030504040204" pitchFamily="34" charset="0"/>
                <a:ea typeface="微软雅黑" panose="020B0503020204020204" pitchFamily="34" charset="-122"/>
              </a:defRPr>
            </a:lvl1pPr>
            <a:lvl2pPr marL="742950" indent="-285750" defTabSz="1600200" eaLnBrk="0" hangingPunct="0">
              <a:defRPr>
                <a:solidFill>
                  <a:schemeClr val="tx1"/>
                </a:solidFill>
                <a:latin typeface="Verdana" panose="020B0604030504040204" pitchFamily="34" charset="0"/>
                <a:ea typeface="微软雅黑" panose="020B0503020204020204" pitchFamily="34" charset="-122"/>
              </a:defRPr>
            </a:lvl2pPr>
            <a:lvl3pPr marL="1143000" indent="-228600" defTabSz="1600200" eaLnBrk="0" hangingPunct="0">
              <a:defRPr>
                <a:solidFill>
                  <a:schemeClr val="tx1"/>
                </a:solidFill>
                <a:latin typeface="Verdana" panose="020B0604030504040204" pitchFamily="34" charset="0"/>
                <a:ea typeface="微软雅黑" panose="020B0503020204020204" pitchFamily="34" charset="-122"/>
              </a:defRPr>
            </a:lvl3pPr>
            <a:lvl4pPr marL="1600200" indent="-228600" defTabSz="1600200" eaLnBrk="0" hangingPunct="0">
              <a:defRPr>
                <a:solidFill>
                  <a:schemeClr val="tx1"/>
                </a:solidFill>
                <a:latin typeface="Verdana" panose="020B0604030504040204" pitchFamily="34" charset="0"/>
                <a:ea typeface="微软雅黑" panose="020B0503020204020204" pitchFamily="34" charset="-122"/>
              </a:defRPr>
            </a:lvl4pPr>
            <a:lvl5pPr marL="2057400" indent="-228600" defTabSz="1600200" eaLnBrk="0" hangingPunct="0">
              <a:defRPr>
                <a:solidFill>
                  <a:schemeClr val="tx1"/>
                </a:solidFill>
                <a:latin typeface="Verdana" panose="020B0604030504040204" pitchFamily="34" charset="0"/>
                <a:ea typeface="微软雅黑" panose="020B0503020204020204" pitchFamily="34" charset="-122"/>
              </a:defRPr>
            </a:lvl5pPr>
            <a:lvl6pPr marL="2514600" indent="-228600" defTabSz="1600200" eaLnBrk="0" fontAlgn="base" hangingPunct="0">
              <a:spcBef>
                <a:spcPct val="0"/>
              </a:spcBef>
              <a:spcAft>
                <a:spcPct val="0"/>
              </a:spcAft>
              <a:defRPr>
                <a:solidFill>
                  <a:schemeClr val="tx1"/>
                </a:solidFill>
                <a:latin typeface="Verdana" panose="020B0604030504040204" pitchFamily="34" charset="0"/>
                <a:ea typeface="微软雅黑" panose="020B0503020204020204" pitchFamily="34" charset="-122"/>
              </a:defRPr>
            </a:lvl6pPr>
            <a:lvl7pPr marL="2971800" indent="-228600" defTabSz="1600200" eaLnBrk="0" fontAlgn="base" hangingPunct="0">
              <a:spcBef>
                <a:spcPct val="0"/>
              </a:spcBef>
              <a:spcAft>
                <a:spcPct val="0"/>
              </a:spcAft>
              <a:defRPr>
                <a:solidFill>
                  <a:schemeClr val="tx1"/>
                </a:solidFill>
                <a:latin typeface="Verdana" panose="020B0604030504040204" pitchFamily="34" charset="0"/>
                <a:ea typeface="微软雅黑" panose="020B0503020204020204" pitchFamily="34" charset="-122"/>
              </a:defRPr>
            </a:lvl7pPr>
            <a:lvl8pPr marL="3429000" indent="-228600" defTabSz="1600200" eaLnBrk="0" fontAlgn="base" hangingPunct="0">
              <a:spcBef>
                <a:spcPct val="0"/>
              </a:spcBef>
              <a:spcAft>
                <a:spcPct val="0"/>
              </a:spcAft>
              <a:defRPr>
                <a:solidFill>
                  <a:schemeClr val="tx1"/>
                </a:solidFill>
                <a:latin typeface="Verdana" panose="020B0604030504040204" pitchFamily="34" charset="0"/>
                <a:ea typeface="微软雅黑" panose="020B0503020204020204" pitchFamily="34" charset="-122"/>
              </a:defRPr>
            </a:lvl8pPr>
            <a:lvl9pPr marL="3886200" indent="-228600" defTabSz="1600200" eaLnBrk="0" fontAlgn="base" hangingPunct="0">
              <a:spcBef>
                <a:spcPct val="0"/>
              </a:spcBef>
              <a:spcAft>
                <a:spcPct val="0"/>
              </a:spcAft>
              <a:defRPr>
                <a:solidFill>
                  <a:schemeClr val="tx1"/>
                </a:solidFill>
                <a:latin typeface="Verdana" panose="020B0604030504040204" pitchFamily="34" charset="0"/>
                <a:ea typeface="微软雅黑" panose="020B0503020204020204" pitchFamily="34" charset="-122"/>
              </a:defRPr>
            </a:lvl9pPr>
          </a:lstStyle>
          <a:p>
            <a:pPr algn="ctr" eaLnBrk="1" hangingPunct="1"/>
            <a:r>
              <a:rPr lang="en-US" altLang="zh-CN" sz="3200">
                <a:solidFill>
                  <a:schemeClr val="bg1"/>
                </a:solidFill>
                <a:latin typeface="微软雅黑" panose="020B0503020204020204" pitchFamily="34" charset="-122"/>
                <a:cs typeface="Arial" panose="02080604020202020204" pitchFamily="34" charset="0"/>
              </a:rPr>
              <a:t>Part 1</a:t>
            </a:r>
            <a:endParaRPr lang="zh-CN" altLang="en-US" sz="3200">
              <a:solidFill>
                <a:schemeClr val="bg1"/>
              </a:solidFill>
              <a:latin typeface="微软雅黑" panose="020B0503020204020204" pitchFamily="34" charset="-122"/>
              <a:cs typeface="Arial" panose="02080604020202020204" pitchFamily="34" charset="0"/>
            </a:endParaRPr>
          </a:p>
        </p:txBody>
      </p:sp>
      <p:cxnSp>
        <p:nvCxnSpPr>
          <p:cNvPr id="4" name="直接连接符 3"/>
          <p:cNvCxnSpPr/>
          <p:nvPr userDrawn="1"/>
        </p:nvCxnSpPr>
        <p:spPr>
          <a:xfrm>
            <a:off x="203201" y="908051"/>
            <a:ext cx="1165542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7" name="图片 23"/>
          <p:cNvPicPr>
            <a:picLocks noChangeAspect="1"/>
          </p:cNvPicPr>
          <p:nvPr userDrawn="1"/>
        </p:nvPicPr>
        <p:blipFill>
          <a:blip r:embed="rId2"/>
          <a:stretch>
            <a:fillRect/>
          </a:stretch>
        </p:blipFill>
        <p:spPr>
          <a:xfrm>
            <a:off x="11246819" y="146842"/>
            <a:ext cx="611807" cy="611353"/>
          </a:xfrm>
          <a:prstGeom prst="rect">
            <a:avLst/>
          </a:prstGeom>
          <a:noFill/>
          <a:ln w="9525">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2020/12/10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336801"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52800" y="951921"/>
            <a:ext cx="5486400" cy="267662"/>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8965" indent="0">
              <a:buNone/>
              <a:defRPr sz="1600"/>
            </a:lvl2pPr>
            <a:lvl3pPr marL="1219200" indent="0">
              <a:buNone/>
              <a:defRPr sz="1330"/>
            </a:lvl3pPr>
            <a:lvl4pPr marL="1828165" indent="0">
              <a:buNone/>
              <a:defRPr sz="1200"/>
            </a:lvl4pPr>
            <a:lvl5pPr marL="2438400" indent="0">
              <a:buNone/>
              <a:defRPr sz="1200"/>
            </a:lvl5pPr>
            <a:lvl6pPr marL="3047365" indent="0">
              <a:buNone/>
              <a:defRPr sz="1200"/>
            </a:lvl6pPr>
            <a:lvl7pPr marL="3657600" indent="0">
              <a:buNone/>
              <a:defRPr sz="1200"/>
            </a:lvl7pPr>
            <a:lvl8pPr marL="4266565" indent="0">
              <a:buNone/>
              <a:defRPr sz="1200"/>
            </a:lvl8pPr>
            <a:lvl9pPr marL="4876800" indent="0">
              <a:buNone/>
              <a:defRPr sz="1200"/>
            </a:lvl9pPr>
          </a:lstStyle>
          <a:p>
            <a:pPr lvl="0"/>
            <a:r>
              <a:rPr lang="en-US" dirty="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9CC8B35-97AD-4348-81C7-7F635C1900F5}" type="datetimeFigureOut">
              <a:rPr lang="zh-CN" altLang="en-US" smtClean="0"/>
              <a:t>2020/12/10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B331EA-0251-4CA5-9066-AB99D6020467}"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336801"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52800" y="951921"/>
            <a:ext cx="5486400" cy="267662"/>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8965" indent="0">
              <a:buNone/>
              <a:defRPr sz="1600"/>
            </a:lvl2pPr>
            <a:lvl3pPr marL="1219200" indent="0">
              <a:buNone/>
              <a:defRPr sz="1330"/>
            </a:lvl3pPr>
            <a:lvl4pPr marL="1828165" indent="0">
              <a:buNone/>
              <a:defRPr sz="1200"/>
            </a:lvl4pPr>
            <a:lvl5pPr marL="2438400" indent="0">
              <a:buNone/>
              <a:defRPr sz="1200"/>
            </a:lvl5pPr>
            <a:lvl6pPr marL="3047365" indent="0">
              <a:buNone/>
              <a:defRPr sz="1200"/>
            </a:lvl6pPr>
            <a:lvl7pPr marL="3657600" indent="0">
              <a:buNone/>
              <a:defRPr sz="1200"/>
            </a:lvl7pPr>
            <a:lvl8pPr marL="4266565" indent="0">
              <a:buNone/>
              <a:defRPr sz="1200"/>
            </a:lvl8pPr>
            <a:lvl9pPr marL="4876800" indent="0">
              <a:buNone/>
              <a:defRPr sz="1200"/>
            </a:lvl9pPr>
          </a:lstStyle>
          <a:p>
            <a:pPr lvl="0"/>
            <a:r>
              <a:rPr lang="en-US" dirty="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Vertical Title and Tex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336801"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52800" y="951921"/>
            <a:ext cx="5486400" cy="267662"/>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8965" indent="0">
              <a:buNone/>
              <a:defRPr sz="1600"/>
            </a:lvl2pPr>
            <a:lvl3pPr marL="1219200" indent="0">
              <a:buNone/>
              <a:defRPr sz="1330"/>
            </a:lvl3pPr>
            <a:lvl4pPr marL="1828165" indent="0">
              <a:buNone/>
              <a:defRPr sz="1200"/>
            </a:lvl4pPr>
            <a:lvl5pPr marL="2438400" indent="0">
              <a:buNone/>
              <a:defRPr sz="1200"/>
            </a:lvl5pPr>
            <a:lvl6pPr marL="3047365" indent="0">
              <a:buNone/>
              <a:defRPr sz="1200"/>
            </a:lvl6pPr>
            <a:lvl7pPr marL="3657600" indent="0">
              <a:buNone/>
              <a:defRPr sz="1200"/>
            </a:lvl7pPr>
            <a:lvl8pPr marL="4266565" indent="0">
              <a:buNone/>
              <a:defRPr sz="1200"/>
            </a:lvl8pPr>
            <a:lvl9pPr marL="4876800" indent="0">
              <a:buNone/>
              <a:defRPr sz="1200"/>
            </a:lvl9pPr>
          </a:lstStyle>
          <a:p>
            <a:pPr lvl="0"/>
            <a:r>
              <a:rPr lang="en-US" dirty="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Vertical Title and Tex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336801"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52800" y="951921"/>
            <a:ext cx="5486400" cy="267662"/>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8965" indent="0">
              <a:buNone/>
              <a:defRPr sz="1600"/>
            </a:lvl2pPr>
            <a:lvl3pPr marL="1219200" indent="0">
              <a:buNone/>
              <a:defRPr sz="1330"/>
            </a:lvl3pPr>
            <a:lvl4pPr marL="1828165" indent="0">
              <a:buNone/>
              <a:defRPr sz="1200"/>
            </a:lvl4pPr>
            <a:lvl5pPr marL="2438400" indent="0">
              <a:buNone/>
              <a:defRPr sz="1200"/>
            </a:lvl5pPr>
            <a:lvl6pPr marL="3047365" indent="0">
              <a:buNone/>
              <a:defRPr sz="1200"/>
            </a:lvl6pPr>
            <a:lvl7pPr marL="3657600" indent="0">
              <a:buNone/>
              <a:defRPr sz="1200"/>
            </a:lvl7pPr>
            <a:lvl8pPr marL="4266565" indent="0">
              <a:buNone/>
              <a:defRPr sz="1200"/>
            </a:lvl8pPr>
            <a:lvl9pPr marL="4876800" indent="0">
              <a:buNone/>
              <a:defRPr sz="1200"/>
            </a:lvl9pPr>
          </a:lstStyle>
          <a:p>
            <a:pPr lvl="0"/>
            <a:r>
              <a:rPr lang="en-US" dirty="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Vertical Title and Tex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336801"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52800" y="951921"/>
            <a:ext cx="5486400" cy="267662"/>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8965" indent="0">
              <a:buNone/>
              <a:defRPr sz="1600"/>
            </a:lvl2pPr>
            <a:lvl3pPr marL="1219200" indent="0">
              <a:buNone/>
              <a:defRPr sz="1330"/>
            </a:lvl3pPr>
            <a:lvl4pPr marL="1828165" indent="0">
              <a:buNone/>
              <a:defRPr sz="1200"/>
            </a:lvl4pPr>
            <a:lvl5pPr marL="2438400" indent="0">
              <a:buNone/>
              <a:defRPr sz="1200"/>
            </a:lvl5pPr>
            <a:lvl6pPr marL="3047365" indent="0">
              <a:buNone/>
              <a:defRPr sz="1200"/>
            </a:lvl6pPr>
            <a:lvl7pPr marL="3657600" indent="0">
              <a:buNone/>
              <a:defRPr sz="1200"/>
            </a:lvl7pPr>
            <a:lvl8pPr marL="4266565" indent="0">
              <a:buNone/>
              <a:defRPr sz="1200"/>
            </a:lvl8pPr>
            <a:lvl9pPr marL="4876800" indent="0">
              <a:buNone/>
              <a:defRPr sz="1200"/>
            </a:lvl9pPr>
          </a:lstStyle>
          <a:p>
            <a:pPr lvl="0"/>
            <a:r>
              <a:rPr lang="en-US" dirty="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09CC8B35-97AD-4348-81C7-7F635C1900F5}" type="datetimeFigureOut">
              <a:rPr lang="zh-CN" altLang="en-US" smtClean="0"/>
              <a:t>2020/12/10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3B331EA-0251-4CA5-9066-AB99D602046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09CC8B35-97AD-4348-81C7-7F635C1900F5}" type="datetimeFigureOut">
              <a:rPr lang="zh-CN" altLang="en-US" smtClean="0"/>
              <a:t>2020/12/10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3B331EA-0251-4CA5-9066-AB99D602046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9CC8B35-97AD-4348-81C7-7F635C1900F5}" type="datetimeFigureOut">
              <a:rPr lang="zh-CN" altLang="en-US" smtClean="0"/>
              <a:t>2020/12/10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3B331EA-0251-4CA5-9066-AB99D6020467}"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9CC8B35-97AD-4348-81C7-7F635C1900F5}" type="datetimeFigureOut">
              <a:rPr lang="zh-CN" altLang="en-US" smtClean="0"/>
              <a:t>2020/12/10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3B331EA-0251-4CA5-9066-AB99D602046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9CC8B35-97AD-4348-81C7-7F635C1900F5}" type="datetimeFigureOut">
              <a:rPr lang="zh-CN" altLang="en-US" smtClean="0"/>
              <a:t>2020/12/10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3B331EA-0251-4CA5-9066-AB99D602046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9CC8B35-97AD-4348-81C7-7F635C1900F5}" type="datetimeFigureOut">
              <a:rPr lang="zh-CN" altLang="en-US" smtClean="0"/>
              <a:t>2020/12/10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3B331EA-0251-4CA5-9066-AB99D602046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CC8B35-97AD-4348-81C7-7F635C1900F5}" type="datetimeFigureOut">
              <a:rPr lang="zh-CN" altLang="en-US" smtClean="0"/>
              <a:t>2020/12/10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331EA-0251-4CA5-9066-AB99D602046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CC8B35-97AD-4348-81C7-7F635C1900F5}" type="datetimeFigureOut">
              <a:rPr lang="zh-CN" altLang="en-US" smtClean="0"/>
              <a:t>2020/12/10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331EA-0251-4CA5-9066-AB99D602046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40">
                <a:solidFill>
                  <a:schemeClr val="tx1">
                    <a:tint val="75000"/>
                  </a:schemeClr>
                </a:solidFill>
              </a:defRPr>
            </a:lvl1pPr>
          </a:lstStyle>
          <a:p>
            <a:fld id="{32BF82D2-7A68-459D-A996-9BDDA2518FA4}" type="datetimeFigureOut">
              <a:rPr lang="zh-CN" altLang="en-US" smtClean="0"/>
              <a:t>2020/12/10</a:t>
            </a:fld>
            <a:endParaRPr lang="zh-CN" altLang="en-US"/>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4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40">
                <a:solidFill>
                  <a:schemeClr val="tx1">
                    <a:tint val="75000"/>
                  </a:schemeClr>
                </a:solidFill>
              </a:defRPr>
            </a:lvl1pPr>
          </a:lstStyle>
          <a:p>
            <a:fld id="{3E01EE5D-26FB-46D5-A381-ECFB35BF1D3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866775" rtl="0" eaLnBrk="1" latinLnBrk="0" hangingPunct="1">
        <a:lnSpc>
          <a:spcPct val="90000"/>
        </a:lnSpc>
        <a:spcBef>
          <a:spcPct val="0"/>
        </a:spcBef>
        <a:buNone/>
        <a:defRPr sz="417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ts val="950"/>
        </a:spcBef>
        <a:buFont typeface="Arial" panose="02080604020202020204" pitchFamily="34" charset="0"/>
        <a:buChar char="•"/>
        <a:defRPr sz="2655" kern="1200">
          <a:solidFill>
            <a:schemeClr val="tx1"/>
          </a:solidFill>
          <a:latin typeface="+mn-lt"/>
          <a:ea typeface="+mn-ea"/>
          <a:cs typeface="+mn-cs"/>
        </a:defRPr>
      </a:lvl1pPr>
      <a:lvl2pPr marL="650240" indent="-216535" algn="l" defTabSz="866775" rtl="0" eaLnBrk="1" latinLnBrk="0" hangingPunct="1">
        <a:lnSpc>
          <a:spcPct val="90000"/>
        </a:lnSpc>
        <a:spcBef>
          <a:spcPts val="475"/>
        </a:spcBef>
        <a:buFont typeface="Arial" panose="02080604020202020204" pitchFamily="34" charset="0"/>
        <a:buChar char="•"/>
        <a:defRPr sz="2275" kern="1200">
          <a:solidFill>
            <a:schemeClr val="tx1"/>
          </a:solidFill>
          <a:latin typeface="+mn-lt"/>
          <a:ea typeface="+mn-ea"/>
          <a:cs typeface="+mn-cs"/>
        </a:defRPr>
      </a:lvl2pPr>
      <a:lvl3pPr marL="1083945" indent="-216535" algn="l" defTabSz="866775" rtl="0" eaLnBrk="1" latinLnBrk="0" hangingPunct="1">
        <a:lnSpc>
          <a:spcPct val="90000"/>
        </a:lnSpc>
        <a:spcBef>
          <a:spcPts val="475"/>
        </a:spcBef>
        <a:buFont typeface="Arial" panose="02080604020202020204" pitchFamily="34" charset="0"/>
        <a:buChar char="•"/>
        <a:defRPr sz="1895" kern="1200">
          <a:solidFill>
            <a:schemeClr val="tx1"/>
          </a:solidFill>
          <a:latin typeface="+mn-lt"/>
          <a:ea typeface="+mn-ea"/>
          <a:cs typeface="+mn-cs"/>
        </a:defRPr>
      </a:lvl3pPr>
      <a:lvl4pPr marL="1517015" indent="-216535" algn="l" defTabSz="866775" rtl="0" eaLnBrk="1" latinLnBrk="0" hangingPunct="1">
        <a:lnSpc>
          <a:spcPct val="90000"/>
        </a:lnSpc>
        <a:spcBef>
          <a:spcPts val="475"/>
        </a:spcBef>
        <a:buFont typeface="Arial" panose="02080604020202020204" pitchFamily="34" charset="0"/>
        <a:buChar char="•"/>
        <a:defRPr sz="1705" kern="1200">
          <a:solidFill>
            <a:schemeClr val="tx1"/>
          </a:solidFill>
          <a:latin typeface="+mn-lt"/>
          <a:ea typeface="+mn-ea"/>
          <a:cs typeface="+mn-cs"/>
        </a:defRPr>
      </a:lvl4pPr>
      <a:lvl5pPr marL="1950720" indent="-216535" algn="l" defTabSz="866775" rtl="0" eaLnBrk="1" latinLnBrk="0" hangingPunct="1">
        <a:lnSpc>
          <a:spcPct val="90000"/>
        </a:lnSpc>
        <a:spcBef>
          <a:spcPts val="475"/>
        </a:spcBef>
        <a:buFont typeface="Arial" panose="02080604020202020204" pitchFamily="34" charset="0"/>
        <a:buChar char="•"/>
        <a:defRPr sz="1705" kern="1200">
          <a:solidFill>
            <a:schemeClr val="tx1"/>
          </a:solidFill>
          <a:latin typeface="+mn-lt"/>
          <a:ea typeface="+mn-ea"/>
          <a:cs typeface="+mn-cs"/>
        </a:defRPr>
      </a:lvl5pPr>
      <a:lvl6pPr marL="2383790" indent="-216535" algn="l" defTabSz="866775" rtl="0" eaLnBrk="1" latinLnBrk="0" hangingPunct="1">
        <a:lnSpc>
          <a:spcPct val="90000"/>
        </a:lnSpc>
        <a:spcBef>
          <a:spcPts val="475"/>
        </a:spcBef>
        <a:buFont typeface="Arial" panose="02080604020202020204" pitchFamily="34" charset="0"/>
        <a:buChar char="•"/>
        <a:defRPr sz="1705" kern="1200">
          <a:solidFill>
            <a:schemeClr val="tx1"/>
          </a:solidFill>
          <a:latin typeface="+mn-lt"/>
          <a:ea typeface="+mn-ea"/>
          <a:cs typeface="+mn-cs"/>
        </a:defRPr>
      </a:lvl6pPr>
      <a:lvl7pPr marL="2817495" indent="-216535" algn="l" defTabSz="866775" rtl="0" eaLnBrk="1" latinLnBrk="0" hangingPunct="1">
        <a:lnSpc>
          <a:spcPct val="90000"/>
        </a:lnSpc>
        <a:spcBef>
          <a:spcPts val="475"/>
        </a:spcBef>
        <a:buFont typeface="Arial" panose="02080604020202020204" pitchFamily="34" charset="0"/>
        <a:buChar char="•"/>
        <a:defRPr sz="1705" kern="1200">
          <a:solidFill>
            <a:schemeClr val="tx1"/>
          </a:solidFill>
          <a:latin typeface="+mn-lt"/>
          <a:ea typeface="+mn-ea"/>
          <a:cs typeface="+mn-cs"/>
        </a:defRPr>
      </a:lvl7pPr>
      <a:lvl8pPr marL="3251200" indent="-216535" algn="l" defTabSz="866775" rtl="0" eaLnBrk="1" latinLnBrk="0" hangingPunct="1">
        <a:lnSpc>
          <a:spcPct val="90000"/>
        </a:lnSpc>
        <a:spcBef>
          <a:spcPts val="475"/>
        </a:spcBef>
        <a:buFont typeface="Arial" panose="02080604020202020204" pitchFamily="34" charset="0"/>
        <a:buChar char="•"/>
        <a:defRPr sz="1705" kern="1200">
          <a:solidFill>
            <a:schemeClr val="tx1"/>
          </a:solidFill>
          <a:latin typeface="+mn-lt"/>
          <a:ea typeface="+mn-ea"/>
          <a:cs typeface="+mn-cs"/>
        </a:defRPr>
      </a:lvl8pPr>
      <a:lvl9pPr marL="3684270" indent="-216535" algn="l" defTabSz="866775" rtl="0" eaLnBrk="1" latinLnBrk="0" hangingPunct="1">
        <a:lnSpc>
          <a:spcPct val="90000"/>
        </a:lnSpc>
        <a:spcBef>
          <a:spcPts val="475"/>
        </a:spcBef>
        <a:buFont typeface="Arial" panose="0208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030"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notesSlide" Target="../notesSlides/notesSlide2.xml"/><Relationship Id="rId2" Type="http://schemas.openxmlformats.org/officeDocument/2006/relationships/tags" Target="../tags/tag2.xml"/><Relationship Id="rId16" Type="http://schemas.openxmlformats.org/officeDocument/2006/relationships/slideLayout" Target="../slideLayouts/slideLayout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 name="Picture 2" descr="https://timgsa.baidu.com/timg?image&amp;quality=80&amp;size=b9999_10000&amp;sec=1571626289948&amp;di=53ce83c6d916c374197f1e62120b051c&amp;imgtype=0&amp;src=http%3A%2F%2Fww1.sinaimg.cn%2Fcrop.0.92.750.421.1000.562%2F69729fb1jw1f3ct9hop6lj20ku0fv0t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910" b="36045"/>
          <a:stretch>
            <a:fillRect/>
          </a:stretch>
        </p:blipFill>
        <p:spPr bwMode="auto">
          <a:xfrm>
            <a:off x="2683407" y="6165003"/>
            <a:ext cx="3008835" cy="6096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143339" y="-2180"/>
            <a:ext cx="11809312" cy="2122805"/>
          </a:xfrm>
          <a:prstGeom prst="rect">
            <a:avLst/>
          </a:prstGeom>
        </p:spPr>
        <p:txBody>
          <a:bodyPr wrap="square">
            <a:spAutoFit/>
          </a:bodyPr>
          <a:lstStyle/>
          <a:p>
            <a:pPr algn="ctr"/>
            <a:r>
              <a:rPr lang="en-US" altLang="zh-CN" sz="1800" b="0" i="0" u="none" strike="noStrike" baseline="0" dirty="0">
                <a:latin typeface="Comfortaa" panose="020F0603070200060003" charset="0"/>
                <a:cs typeface="Comfortaa" panose="020F0603070200060003" charset="0"/>
              </a:rPr>
              <a:t>		</a:t>
            </a:r>
            <a:br>
              <a:rPr lang="en-US" altLang="zh-CN" sz="2665" i="1" dirty="0">
                <a:latin typeface="Comfortaa" panose="020F0603070200060003" charset="0"/>
                <a:cs typeface="Comfortaa" panose="020F0603070200060003" charset="0"/>
                <a:sym typeface="+mn-lt"/>
              </a:rPr>
            </a:br>
            <a:r>
              <a:rPr lang="en-US" altLang="zh-CN" sz="3600" b="0" i="0" u="none" strike="noStrike" baseline="0" dirty="0">
                <a:latin typeface="Comfortaa" panose="020F0603070200060003" charset="0"/>
                <a:ea typeface="微软雅黑" panose="020B0503020204020204" pitchFamily="34" charset="-122"/>
                <a:cs typeface="Comfortaa" panose="020F0603070200060003" charset="0"/>
              </a:rPr>
              <a:t>Point in: Counting Trees with Weakly Supervised Segmentation Network</a:t>
            </a:r>
            <a:endParaRPr lang="nb-NO" altLang="zh-CN" sz="3600" b="0" i="0" u="none" strike="noStrike" baseline="0" dirty="0">
              <a:latin typeface="Comfortaa" panose="020F0603070200060003" charset="0"/>
              <a:ea typeface="微软雅黑" panose="020B0503020204020204" pitchFamily="34" charset="-122"/>
              <a:cs typeface="Comfortaa" panose="020F0603070200060003" charset="0"/>
              <a:sym typeface="+mn-lt"/>
            </a:endParaRPr>
          </a:p>
          <a:p>
            <a:r>
              <a:rPr lang="en-US" altLang="zh-CN" sz="2400" b="1" dirty="0">
                <a:latin typeface="Comfortaa" panose="020F0603070200060003" charset="0"/>
                <a:cs typeface="Comfortaa" panose="020F0603070200060003" charset="0"/>
                <a:sym typeface="+mn-lt"/>
              </a:rPr>
              <a:t>			</a:t>
            </a:r>
          </a:p>
          <a:p>
            <a:pPr algn="ctr"/>
            <a:r>
              <a:rPr lang="en-US" altLang="en-US" sz="1800" b="0" i="0" u="none" strike="noStrike" baseline="0" dirty="0">
                <a:latin typeface="Comfortaa" panose="020F0603070200060003" charset="0"/>
                <a:cs typeface="Comfortaa" panose="020F0603070200060003" charset="0"/>
              </a:rPr>
              <a:t> </a:t>
            </a:r>
            <a:r>
              <a:rPr lang="en-US" altLang="zh-CN" dirty="0">
                <a:latin typeface="Comfortaa" panose="020F0603070200060003" charset="0"/>
                <a:ea typeface="微软雅黑" panose="020B0503020204020204" pitchFamily="34" charset="-122"/>
                <a:cs typeface="Comfortaa" panose="020F0603070200060003" charset="0"/>
              </a:rPr>
              <a:t>Pinmo Tong, </a:t>
            </a:r>
            <a:r>
              <a:rPr lang="en-US" altLang="zh-CN" dirty="0" err="1">
                <a:latin typeface="Comfortaa" panose="020F0603070200060003" charset="0"/>
                <a:ea typeface="微软雅黑" panose="020B0503020204020204" pitchFamily="34" charset="-122"/>
                <a:cs typeface="Comfortaa" panose="020F0603070200060003" charset="0"/>
              </a:rPr>
              <a:t>Xishan</a:t>
            </a:r>
            <a:r>
              <a:rPr lang="en-US" altLang="zh-CN" dirty="0">
                <a:latin typeface="Comfortaa" panose="020F0603070200060003" charset="0"/>
                <a:ea typeface="微软雅黑" panose="020B0503020204020204" pitchFamily="34" charset="-122"/>
                <a:cs typeface="Comfortaa" panose="020F0603070200060003" charset="0"/>
              </a:rPr>
              <a:t> Zhang, </a:t>
            </a:r>
            <a:r>
              <a:rPr lang="en-US" altLang="zh-CN" dirty="0" err="1">
                <a:latin typeface="Comfortaa" panose="020F0603070200060003" charset="0"/>
                <a:ea typeface="微软雅黑" panose="020B0503020204020204" pitchFamily="34" charset="-122"/>
                <a:cs typeface="Comfortaa" panose="020F0603070200060003" charset="0"/>
              </a:rPr>
              <a:t>Pengcheng</a:t>
            </a:r>
            <a:r>
              <a:rPr lang="en-US" altLang="zh-CN" dirty="0">
                <a:latin typeface="Comfortaa" panose="020F0603070200060003" charset="0"/>
                <a:ea typeface="微软雅黑" panose="020B0503020204020204" pitchFamily="34" charset="-122"/>
                <a:cs typeface="Comfortaa" panose="020F0603070200060003" charset="0"/>
              </a:rPr>
              <a:t> Han, </a:t>
            </a:r>
            <a:r>
              <a:rPr lang="en-US" altLang="zh-CN" dirty="0" err="1">
                <a:latin typeface="Comfortaa" panose="020F0603070200060003" charset="0"/>
                <a:ea typeface="微软雅黑" panose="020B0503020204020204" pitchFamily="34" charset="-122"/>
                <a:cs typeface="Comfortaa" panose="020F0603070200060003" charset="0"/>
              </a:rPr>
              <a:t>Shuhui</a:t>
            </a:r>
            <a:r>
              <a:rPr lang="en-US" altLang="zh-CN" dirty="0">
                <a:latin typeface="Comfortaa" panose="020F0603070200060003" charset="0"/>
                <a:ea typeface="微软雅黑" panose="020B0503020204020204" pitchFamily="34" charset="-122"/>
                <a:cs typeface="Comfortaa" panose="020F0603070200060003" charset="0"/>
              </a:rPr>
              <a:t> Bu</a:t>
            </a:r>
            <a:endParaRPr lang="en-US" altLang="zh-CN" dirty="0">
              <a:latin typeface="Comfortaa" panose="020F0603070200060003" charset="0"/>
              <a:ea typeface="微软雅黑" panose="020B0503020204020204" pitchFamily="34" charset="-122"/>
              <a:cs typeface="Comfortaa" panose="020F0603070200060003" charset="0"/>
              <a:sym typeface="+mn-lt"/>
            </a:endParaRPr>
          </a:p>
        </p:txBody>
      </p:sp>
      <p:cxnSp>
        <p:nvCxnSpPr>
          <p:cNvPr id="8" name="直接连接符 7"/>
          <p:cNvCxnSpPr/>
          <p:nvPr/>
        </p:nvCxnSpPr>
        <p:spPr>
          <a:xfrm>
            <a:off x="1104909" y="1549979"/>
            <a:ext cx="100716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5625" y="2334895"/>
            <a:ext cx="7903845" cy="3706495"/>
          </a:xfrm>
          <a:prstGeom prst="rect">
            <a:avLst/>
          </a:prstGeom>
        </p:spPr>
      </p:pic>
      <p:pic>
        <p:nvPicPr>
          <p:cNvPr id="3" name="Picture 2" descr="pi-lab-log"/>
          <p:cNvPicPr>
            <a:picLocks noChangeAspect="1"/>
          </p:cNvPicPr>
          <p:nvPr/>
        </p:nvPicPr>
        <p:blipFill>
          <a:blip r:embed="rId5"/>
          <a:stretch>
            <a:fillRect/>
          </a:stretch>
        </p:blipFill>
        <p:spPr>
          <a:xfrm>
            <a:off x="6021705" y="6075680"/>
            <a:ext cx="788035" cy="788035"/>
          </a:xfrm>
          <a:prstGeom prst="rect">
            <a:avLst/>
          </a:prstGeom>
        </p:spPr>
      </p:pic>
      <p:sp>
        <p:nvSpPr>
          <p:cNvPr id="33" name="Text Box 32"/>
          <p:cNvSpPr txBox="1"/>
          <p:nvPr/>
        </p:nvSpPr>
        <p:spPr>
          <a:xfrm>
            <a:off x="6757670" y="6270625"/>
            <a:ext cx="4007485" cy="398780"/>
          </a:xfrm>
          <a:prstGeom prst="rect">
            <a:avLst/>
          </a:prstGeom>
          <a:noFill/>
        </p:spPr>
        <p:txBody>
          <a:bodyPr wrap="square" rtlCol="0">
            <a:spAutoFit/>
          </a:bodyPr>
          <a:lstStyle/>
          <a:p>
            <a:r>
              <a:rPr lang="en-US" altLang="en-US" sz="2000">
                <a:solidFill>
                  <a:schemeClr val="accent1">
                    <a:lumMod val="50000"/>
                  </a:schemeClr>
                </a:solidFill>
                <a:latin typeface="Comfortaa" panose="020F0603070200060003" charset="0"/>
                <a:cs typeface="Comfortaa" panose="020F0603070200060003" charset="0"/>
              </a:rPr>
              <a:t>Pilot intelligence Lab</a:t>
            </a:r>
          </a:p>
        </p:txBody>
      </p:sp>
    </p:spTree>
  </p:cSld>
  <p:clrMapOvr>
    <a:masterClrMapping/>
  </p:clrMapOvr>
  <mc:AlternateContent xmlns:mc="http://schemas.openxmlformats.org/markup-compatibility/2006" xmlns:p14="http://schemas.microsoft.com/office/powerpoint/2010/main">
    <mc:Choice Requires="p14">
      <p:transition spd="slow" p14:dur="2000" advTm="4135"/>
    </mc:Choice>
    <mc:Fallback xmlns="">
      <p:transition spd="slow" advTm="41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Box 6"/>
          <p:cNvSpPr txBox="1">
            <a:spLocks noChangeArrowheads="1"/>
          </p:cNvSpPr>
          <p:nvPr/>
        </p:nvSpPr>
        <p:spPr bwMode="auto">
          <a:xfrm>
            <a:off x="226015" y="290367"/>
            <a:ext cx="8763061" cy="521970"/>
          </a:xfrm>
          <a:prstGeom prst="rect">
            <a:avLst/>
          </a:prstGeom>
          <a:noFill/>
          <a:ln w="9525">
            <a:noFill/>
            <a:miter lim="800000"/>
          </a:ln>
        </p:spPr>
        <p:txBody>
          <a:bodyPr wrap="square">
            <a:spAutoFit/>
          </a:bodyPr>
          <a:lstStyle/>
          <a:p>
            <a:r>
              <a:rPr lang="en-US" altLang="en-US" sz="2800" dirty="0">
                <a:latin typeface="Comfortaa" panose="020F0603070200060003" charset="0"/>
                <a:ea typeface="微软雅黑" panose="020B0503020204020204" pitchFamily="34" charset="-122"/>
                <a:cs typeface="Comfortaa" panose="020F0603070200060003" charset="0"/>
                <a:sym typeface="+mn-lt"/>
              </a:rPr>
              <a:t>Methods - Loss Function</a:t>
            </a:r>
          </a:p>
        </p:txBody>
      </p:sp>
      <p:sp>
        <p:nvSpPr>
          <p:cNvPr id="2" name="Rounded Rectangle 1"/>
          <p:cNvSpPr/>
          <p:nvPr/>
        </p:nvSpPr>
        <p:spPr>
          <a:xfrm>
            <a:off x="836930" y="2392625"/>
            <a:ext cx="2736850" cy="79121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a:latin typeface="Comfortaa" panose="020F0603070200060003"/>
              </a:rPr>
              <a:t>Basic localization Guidance</a:t>
            </a:r>
          </a:p>
        </p:txBody>
      </p:sp>
      <p:sp>
        <p:nvSpPr>
          <p:cNvPr id="4" name="Rounded Rectangle 3"/>
          <p:cNvSpPr/>
          <p:nvPr/>
        </p:nvSpPr>
        <p:spPr>
          <a:xfrm>
            <a:off x="854075" y="4815205"/>
            <a:ext cx="2736850" cy="79121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en-US" sz="2400" dirty="0">
                <a:latin typeface="Comfortaa" panose="020F0603070200060003" charset="0"/>
                <a:cs typeface="Comfortaa" panose="020F0603070200060003" charset="0"/>
              </a:rPr>
              <a:t>Rectification Guidance</a:t>
            </a:r>
          </a:p>
        </p:txBody>
      </p:sp>
      <p:sp>
        <p:nvSpPr>
          <p:cNvPr id="6" name="Left Brace 5"/>
          <p:cNvSpPr/>
          <p:nvPr/>
        </p:nvSpPr>
        <p:spPr>
          <a:xfrm>
            <a:off x="3797300" y="2053480"/>
            <a:ext cx="1028700" cy="1549400"/>
          </a:xfrm>
          <a:prstGeom prst="leftBrace">
            <a:avLst/>
          </a:prstGeom>
          <a:ln w="38100"/>
        </p:spPr>
        <p:style>
          <a:lnRef idx="3">
            <a:schemeClr val="dk1"/>
          </a:lnRef>
          <a:fillRef idx="0">
            <a:schemeClr val="dk1"/>
          </a:fillRef>
          <a:effectRef idx="2">
            <a:schemeClr val="dk1"/>
          </a:effectRef>
          <a:fontRef idx="minor">
            <a:schemeClr val="tx1"/>
          </a:fontRef>
        </p:style>
        <p:txBody>
          <a:bodyPr rtlCol="0" anchor="ctr"/>
          <a:lstStyle/>
          <a:p>
            <a:pPr algn="ctr"/>
            <a:endParaRPr lang="en-US" b="1" dirty="0"/>
          </a:p>
        </p:txBody>
      </p:sp>
      <p:sp>
        <p:nvSpPr>
          <p:cNvPr id="7" name="Oval 6"/>
          <p:cNvSpPr/>
          <p:nvPr/>
        </p:nvSpPr>
        <p:spPr>
          <a:xfrm>
            <a:off x="5166995" y="1565910"/>
            <a:ext cx="2404110" cy="107632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latin typeface="Comfortaa" panose="020F0603070200060003"/>
              </a:rPr>
              <a:t>Point-loss</a:t>
            </a:r>
          </a:p>
        </p:txBody>
      </p:sp>
      <p:cxnSp>
        <p:nvCxnSpPr>
          <p:cNvPr id="9" name="Straight Arrow Connector 8"/>
          <p:cNvCxnSpPr/>
          <p:nvPr/>
        </p:nvCxnSpPr>
        <p:spPr>
          <a:xfrm>
            <a:off x="3771900" y="5210810"/>
            <a:ext cx="1282065" cy="0"/>
          </a:xfrm>
          <a:prstGeom prst="straightConnector1">
            <a:avLst/>
          </a:prstGeom>
          <a:ln w="38100">
            <a:tailEnd type="arrow" w="med" len="med"/>
          </a:ln>
        </p:spPr>
        <p:style>
          <a:lnRef idx="3">
            <a:schemeClr val="dk1"/>
          </a:lnRef>
          <a:fillRef idx="0">
            <a:schemeClr val="dk1"/>
          </a:fillRef>
          <a:effectRef idx="2">
            <a:schemeClr val="dk1"/>
          </a:effectRef>
          <a:fontRef idx="minor">
            <a:schemeClr val="tx1"/>
          </a:fontRef>
        </p:style>
      </p:cxnSp>
      <p:sp>
        <p:nvSpPr>
          <p:cNvPr id="13" name="Oval 12"/>
          <p:cNvSpPr/>
          <p:nvPr/>
        </p:nvSpPr>
        <p:spPr>
          <a:xfrm>
            <a:off x="5166995" y="3041015"/>
            <a:ext cx="2404110" cy="107632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en-US" dirty="0">
                <a:latin typeface="Comfortaa" panose="020F0603070200060003" charset="0"/>
                <a:cs typeface="Comfortaa" panose="020F0603070200060003" charset="0"/>
              </a:rPr>
              <a:t> </a:t>
            </a:r>
            <a:r>
              <a:rPr lang="en-US" altLang="en-US" sz="2400" dirty="0">
                <a:latin typeface="Comfortaa" panose="020F0603070200060003" charset="0"/>
                <a:cs typeface="Comfortaa" panose="020F0603070200060003" charset="0"/>
              </a:rPr>
              <a:t>Separate-loss </a:t>
            </a:r>
          </a:p>
        </p:txBody>
      </p:sp>
      <p:sp>
        <p:nvSpPr>
          <p:cNvPr id="14" name="Oval 13"/>
          <p:cNvSpPr/>
          <p:nvPr/>
        </p:nvSpPr>
        <p:spPr>
          <a:xfrm>
            <a:off x="5198745" y="4753927"/>
            <a:ext cx="2404110" cy="107632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en-US" sz="2400" dirty="0">
                <a:latin typeface="Comfortaa" panose="020F0603070200060003" charset="0"/>
                <a:cs typeface="Comfortaa" panose="020F0603070200060003" charset="0"/>
              </a:rPr>
              <a:t>Rectification-loss </a:t>
            </a:r>
          </a:p>
        </p:txBody>
      </p:sp>
      <p:sp>
        <p:nvSpPr>
          <p:cNvPr id="17" name="Right Arrow 16"/>
          <p:cNvSpPr/>
          <p:nvPr/>
        </p:nvSpPr>
        <p:spPr>
          <a:xfrm>
            <a:off x="7744460" y="2296160"/>
            <a:ext cx="1565275" cy="137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7"/>
          <p:cNvSpPr txBox="1"/>
          <p:nvPr/>
        </p:nvSpPr>
        <p:spPr>
          <a:xfrm>
            <a:off x="9533255" y="2064385"/>
            <a:ext cx="2790190" cy="521970"/>
          </a:xfrm>
          <a:prstGeom prst="rect">
            <a:avLst/>
          </a:prstGeom>
          <a:noFill/>
        </p:spPr>
        <p:txBody>
          <a:bodyPr wrap="square" rtlCol="0">
            <a:spAutoFit/>
          </a:bodyPr>
          <a:lstStyle/>
          <a:p>
            <a:r>
              <a:rPr lang="en-US" altLang="en-US" sz="2800" dirty="0">
                <a:solidFill>
                  <a:schemeClr val="accent5"/>
                </a:solidFill>
                <a:latin typeface="Comfortaa" panose="020F0603070200060003" charset="0"/>
                <a:cs typeface="Comfortaa" panose="020F0603070200060003" charset="0"/>
                <a:sym typeface="+mn-ea"/>
              </a:rPr>
              <a:t>One-to-one </a:t>
            </a:r>
          </a:p>
        </p:txBody>
      </p:sp>
      <p:sp>
        <p:nvSpPr>
          <p:cNvPr id="19" name="Right Arrow 18"/>
          <p:cNvSpPr/>
          <p:nvPr/>
        </p:nvSpPr>
        <p:spPr>
          <a:xfrm>
            <a:off x="7744460" y="3616325"/>
            <a:ext cx="1564640" cy="147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7744460" y="5316855"/>
            <a:ext cx="1565275" cy="1504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21"/>
          <p:cNvSpPr txBox="1"/>
          <p:nvPr/>
        </p:nvSpPr>
        <p:spPr>
          <a:xfrm>
            <a:off x="9533255" y="3395345"/>
            <a:ext cx="2790190" cy="521970"/>
          </a:xfrm>
          <a:prstGeom prst="rect">
            <a:avLst/>
          </a:prstGeom>
          <a:noFill/>
        </p:spPr>
        <p:txBody>
          <a:bodyPr wrap="square" rtlCol="0">
            <a:spAutoFit/>
          </a:bodyPr>
          <a:lstStyle/>
          <a:p>
            <a:r>
              <a:rPr lang="en-US" altLang="en-US" sz="2800" dirty="0">
                <a:solidFill>
                  <a:schemeClr val="accent5"/>
                </a:solidFill>
                <a:latin typeface="Comfortaa" panose="020F0603070200060003" charset="0"/>
                <a:cs typeface="Comfortaa" panose="020F0603070200060003" charset="0"/>
                <a:sym typeface="+mn-ea"/>
              </a:rPr>
              <a:t>Many-to-one </a:t>
            </a:r>
          </a:p>
        </p:txBody>
      </p:sp>
      <p:sp>
        <p:nvSpPr>
          <p:cNvPr id="23" name="Text Box 22"/>
          <p:cNvSpPr txBox="1"/>
          <p:nvPr/>
        </p:nvSpPr>
        <p:spPr>
          <a:xfrm>
            <a:off x="9533255" y="5099685"/>
            <a:ext cx="2790190" cy="521970"/>
          </a:xfrm>
          <a:prstGeom prst="rect">
            <a:avLst/>
          </a:prstGeom>
          <a:noFill/>
        </p:spPr>
        <p:txBody>
          <a:bodyPr wrap="square" rtlCol="0">
            <a:spAutoFit/>
          </a:bodyPr>
          <a:lstStyle/>
          <a:p>
            <a:r>
              <a:rPr lang="en-US" altLang="en-US" sz="2800" dirty="0" err="1">
                <a:solidFill>
                  <a:schemeClr val="accent5"/>
                </a:solidFill>
                <a:latin typeface="Comfortaa" panose="020F0603070200060003" charset="0"/>
                <a:cs typeface="Comfortaa" panose="020F0603070200060003" charset="0"/>
                <a:sym typeface="+mn-ea"/>
              </a:rPr>
              <a:t>Fp</a:t>
            </a:r>
            <a:r>
              <a:rPr lang="en-US" altLang="en-US" sz="2800" dirty="0">
                <a:solidFill>
                  <a:schemeClr val="accent5"/>
                </a:solidFill>
                <a:latin typeface="Comfortaa" panose="020F0603070200060003" charset="0"/>
                <a:cs typeface="Comfortaa" panose="020F0603070200060003" charset="0"/>
                <a:sym typeface="+mn-ea"/>
              </a:rPr>
              <a:t> </a:t>
            </a:r>
            <a:r>
              <a:rPr lang="" altLang="en-US" sz="2800" dirty="0">
                <a:solidFill>
                  <a:schemeClr val="accent5"/>
                </a:solidFill>
                <a:latin typeface="Comfortaa" panose="020F0603070200060003" charset="0"/>
                <a:cs typeface="Comfortaa" panose="020F0603070200060003" charset="0"/>
                <a:sym typeface="+mn-ea"/>
              </a:rPr>
              <a:t>ones</a:t>
            </a:r>
          </a:p>
        </p:txBody>
      </p:sp>
      <p:sp>
        <p:nvSpPr>
          <p:cNvPr id="24" name="Text Box 23"/>
          <p:cNvSpPr txBox="1"/>
          <p:nvPr/>
        </p:nvSpPr>
        <p:spPr>
          <a:xfrm>
            <a:off x="7969250" y="3094355"/>
            <a:ext cx="1435100" cy="521970"/>
          </a:xfrm>
          <a:prstGeom prst="rect">
            <a:avLst/>
          </a:prstGeom>
          <a:noFill/>
        </p:spPr>
        <p:txBody>
          <a:bodyPr wrap="square" rtlCol="0">
            <a:spAutoFit/>
          </a:bodyPr>
          <a:lstStyle/>
          <a:p>
            <a:r>
              <a:rPr lang="en-US" altLang="en-US" sz="2800" dirty="0">
                <a:solidFill>
                  <a:srgbClr val="FF0000"/>
                </a:solidFill>
                <a:latin typeface="Comfortaa" panose="020F0603070200060003" charset="0"/>
                <a:cs typeface="Comfortaa" panose="020F0603070200060003" charset="0"/>
              </a:rPr>
              <a:t>divide</a:t>
            </a:r>
          </a:p>
        </p:txBody>
      </p:sp>
      <p:sp>
        <p:nvSpPr>
          <p:cNvPr id="26" name="Text Box 25"/>
          <p:cNvSpPr txBox="1"/>
          <p:nvPr/>
        </p:nvSpPr>
        <p:spPr>
          <a:xfrm>
            <a:off x="7969250" y="1774190"/>
            <a:ext cx="1114425" cy="521970"/>
          </a:xfrm>
          <a:prstGeom prst="rect">
            <a:avLst/>
          </a:prstGeom>
          <a:noFill/>
        </p:spPr>
        <p:txBody>
          <a:bodyPr wrap="square" rtlCol="0">
            <a:spAutoFit/>
          </a:bodyPr>
          <a:lstStyle/>
          <a:p>
            <a:r>
              <a:rPr lang="en-US" altLang="en-US" sz="2800" dirty="0">
                <a:solidFill>
                  <a:srgbClr val="FF0000"/>
                </a:solidFill>
                <a:latin typeface="Comfortaa" panose="020F0603070200060003" charset="0"/>
                <a:cs typeface="Comfortaa" panose="020F0603070200060003" charset="0"/>
              </a:rPr>
              <a:t>basic</a:t>
            </a:r>
          </a:p>
        </p:txBody>
      </p:sp>
      <p:sp>
        <p:nvSpPr>
          <p:cNvPr id="27" name="Text Box 26"/>
          <p:cNvSpPr txBox="1"/>
          <p:nvPr/>
        </p:nvSpPr>
        <p:spPr>
          <a:xfrm>
            <a:off x="7874635" y="4688840"/>
            <a:ext cx="1755140" cy="521970"/>
          </a:xfrm>
          <a:prstGeom prst="rect">
            <a:avLst/>
          </a:prstGeom>
          <a:noFill/>
        </p:spPr>
        <p:txBody>
          <a:bodyPr wrap="square" rtlCol="0">
            <a:spAutoFit/>
          </a:bodyPr>
          <a:lstStyle/>
          <a:p>
            <a:r>
              <a:rPr lang="en-US" altLang="en-US" sz="2800" dirty="0">
                <a:solidFill>
                  <a:srgbClr val="FF0000"/>
                </a:solidFill>
                <a:latin typeface="Comfortaa" panose="020F0603070200060003" charset="0"/>
                <a:cs typeface="Comfortaa" panose="020F0603070200060003" charset="0"/>
              </a:rPr>
              <a:t>remove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500"/>
                                        <p:tgtEl>
                                          <p:spTgt spid="19"/>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barn(inVertical)">
                                      <p:cBhvr>
                                        <p:cTn id="46" dur="500"/>
                                        <p:tgtEl>
                                          <p:spTgt spid="24"/>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arn(inVertical)">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anim calcmode="lin" valueType="num">
                                      <p:cBhvr>
                                        <p:cTn id="55" dur="1000" fill="hold"/>
                                        <p:tgtEl>
                                          <p:spTgt spid="9"/>
                                        </p:tgtEl>
                                        <p:attrNameLst>
                                          <p:attrName>ppt_x</p:attrName>
                                        </p:attrNameLst>
                                      </p:cBhvr>
                                      <p:tavLst>
                                        <p:tav tm="0">
                                          <p:val>
                                            <p:strVal val="#ppt_x"/>
                                          </p:val>
                                        </p:tav>
                                        <p:tav tm="100000">
                                          <p:val>
                                            <p:strVal val="#ppt_x"/>
                                          </p:val>
                                        </p:tav>
                                      </p:tavLst>
                                    </p:anim>
                                    <p:anim calcmode="lin" valueType="num">
                                      <p:cBhvr>
                                        <p:cTn id="5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barn(inVertical)">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barn(inVertical)">
                                      <p:cBhvr>
                                        <p:cTn id="66" dur="500"/>
                                        <p:tgtEl>
                                          <p:spTgt spid="27"/>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500"/>
                                        <p:tgtEl>
                                          <p:spTgt spid="21"/>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barn(inVertical)">
                                      <p:cBhvr>
                                        <p:cTn id="7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P spid="13" grpId="0" animBg="1"/>
      <p:bldP spid="14" grpId="0" animBg="1"/>
      <p:bldP spid="17" grpId="0" animBg="1"/>
      <p:bldP spid="18" grpId="0"/>
      <p:bldP spid="19" grpId="0" animBg="1"/>
      <p:bldP spid="21" grpId="0" animBg="1"/>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Box 6"/>
          <p:cNvSpPr txBox="1">
            <a:spLocks noChangeArrowheads="1"/>
          </p:cNvSpPr>
          <p:nvPr/>
        </p:nvSpPr>
        <p:spPr bwMode="auto">
          <a:xfrm>
            <a:off x="239350" y="278937"/>
            <a:ext cx="8763061" cy="521970"/>
          </a:xfrm>
          <a:prstGeom prst="rect">
            <a:avLst/>
          </a:prstGeom>
          <a:noFill/>
          <a:ln w="9525">
            <a:noFill/>
            <a:miter lim="800000"/>
          </a:ln>
        </p:spPr>
        <p:txBody>
          <a:bodyPr wrap="square">
            <a:spAutoFit/>
          </a:bodyPr>
          <a:lstStyle/>
          <a:p>
            <a:r>
              <a:rPr lang="en-US" altLang="en-US" sz="2800" dirty="0">
                <a:latin typeface="Comfortaa" panose="020F0603070200060003" charset="0"/>
                <a:ea typeface="微软雅黑" panose="020B0503020204020204" pitchFamily="34" charset="-122"/>
                <a:cs typeface="Comfortaa" panose="020F0603070200060003" charset="0"/>
                <a:sym typeface="+mn-lt"/>
              </a:rPr>
              <a:t>Experiments - Dataset</a:t>
            </a:r>
          </a:p>
        </p:txBody>
      </p:sp>
      <p:sp>
        <p:nvSpPr>
          <p:cNvPr id="28" name="Text Box 27"/>
          <p:cNvSpPr txBox="1"/>
          <p:nvPr/>
        </p:nvSpPr>
        <p:spPr>
          <a:xfrm>
            <a:off x="156845" y="6078220"/>
            <a:ext cx="8009890" cy="645160"/>
          </a:xfrm>
          <a:prstGeom prst="rect">
            <a:avLst/>
          </a:prstGeom>
          <a:noFill/>
        </p:spPr>
        <p:txBody>
          <a:bodyPr wrap="none" rtlCol="0">
            <a:spAutoFit/>
          </a:bodyPr>
          <a:lstStyle/>
          <a:p>
            <a:pPr algn="l"/>
            <a:r>
              <a:rPr>
                <a:solidFill>
                  <a:schemeClr val="tx1"/>
                </a:solidFill>
              </a:rPr>
              <a:t>https://1drv.ms/f/s!AsFz7oLq0ulekgDLUWqpwWBtuXnh</a:t>
            </a:r>
          </a:p>
          <a:p>
            <a:pPr algn="l"/>
            <a:r>
              <a:rPr>
                <a:solidFill>
                  <a:schemeClr val="tx1"/>
                </a:solidFill>
              </a:rPr>
              <a:t>https://engineering.purdue.edu/~sorghum/dataset-plant-centers-2016/</a:t>
            </a:r>
          </a:p>
        </p:txBody>
      </p:sp>
      <p:pic>
        <p:nvPicPr>
          <p:cNvPr id="5" name="Picture 4"/>
          <p:cNvPicPr>
            <a:picLocks noChangeAspect="1"/>
          </p:cNvPicPr>
          <p:nvPr/>
        </p:nvPicPr>
        <p:blipFill>
          <a:blip r:embed="rId3"/>
          <a:stretch>
            <a:fillRect/>
          </a:stretch>
        </p:blipFill>
        <p:spPr>
          <a:xfrm>
            <a:off x="509905" y="1133475"/>
            <a:ext cx="5439410" cy="4067810"/>
          </a:xfrm>
          <a:prstGeom prst="rect">
            <a:avLst/>
          </a:prstGeom>
        </p:spPr>
      </p:pic>
      <p:pic>
        <p:nvPicPr>
          <p:cNvPr id="6" name="Picture 5"/>
          <p:cNvPicPr>
            <a:picLocks noChangeAspect="1"/>
          </p:cNvPicPr>
          <p:nvPr/>
        </p:nvPicPr>
        <p:blipFill>
          <a:blip r:embed="rId4"/>
          <a:stretch>
            <a:fillRect/>
          </a:stretch>
        </p:blipFill>
        <p:spPr>
          <a:xfrm>
            <a:off x="6053455" y="1271905"/>
            <a:ext cx="2844800" cy="3930015"/>
          </a:xfrm>
          <a:prstGeom prst="rect">
            <a:avLst/>
          </a:prstGeom>
        </p:spPr>
      </p:pic>
      <p:pic>
        <p:nvPicPr>
          <p:cNvPr id="8" name="Picture 7"/>
          <p:cNvPicPr>
            <a:picLocks noChangeAspect="1"/>
          </p:cNvPicPr>
          <p:nvPr/>
        </p:nvPicPr>
        <p:blipFill>
          <a:blip r:embed="rId5"/>
          <a:stretch>
            <a:fillRect/>
          </a:stretch>
        </p:blipFill>
        <p:spPr>
          <a:xfrm>
            <a:off x="9247505" y="1272223"/>
            <a:ext cx="2494280" cy="3929380"/>
          </a:xfrm>
          <a:prstGeom prst="rect">
            <a:avLst/>
          </a:prstGeom>
        </p:spPr>
      </p:pic>
      <p:sp>
        <p:nvSpPr>
          <p:cNvPr id="9" name="Text Box 8"/>
          <p:cNvSpPr txBox="1"/>
          <p:nvPr/>
        </p:nvSpPr>
        <p:spPr>
          <a:xfrm>
            <a:off x="1456055" y="5409565"/>
            <a:ext cx="1340485" cy="398780"/>
          </a:xfrm>
          <a:prstGeom prst="rect">
            <a:avLst/>
          </a:prstGeom>
          <a:noFill/>
        </p:spPr>
        <p:txBody>
          <a:bodyPr wrap="square" rtlCol="0">
            <a:spAutoFit/>
          </a:bodyPr>
          <a:lstStyle/>
          <a:p>
            <a:r>
              <a:rPr lang="en-US" altLang="en-US" sz="2000">
                <a:latin typeface="Comfortaa" panose="020F0603070200060003" charset="0"/>
                <a:cs typeface="Comfortaa" panose="020F0603070200060003" charset="0"/>
              </a:rPr>
              <a:t>Acacia-6                </a:t>
            </a:r>
          </a:p>
        </p:txBody>
      </p:sp>
      <p:sp>
        <p:nvSpPr>
          <p:cNvPr id="10" name="Text Box 9"/>
          <p:cNvSpPr txBox="1"/>
          <p:nvPr/>
        </p:nvSpPr>
        <p:spPr>
          <a:xfrm>
            <a:off x="3536315" y="5409565"/>
            <a:ext cx="1537335" cy="398780"/>
          </a:xfrm>
          <a:prstGeom prst="rect">
            <a:avLst/>
          </a:prstGeom>
          <a:noFill/>
        </p:spPr>
        <p:txBody>
          <a:bodyPr wrap="square" rtlCol="0">
            <a:spAutoFit/>
          </a:bodyPr>
          <a:lstStyle/>
          <a:p>
            <a:r>
              <a:rPr lang="en-US" altLang="en-US" sz="2000">
                <a:latin typeface="Comfortaa" panose="020F0603070200060003" charset="0"/>
                <a:cs typeface="Comfortaa" panose="020F0603070200060003" charset="0"/>
              </a:rPr>
              <a:t>Acacia-12                </a:t>
            </a:r>
          </a:p>
        </p:txBody>
      </p:sp>
      <p:sp>
        <p:nvSpPr>
          <p:cNvPr id="11" name="Text Box 10"/>
          <p:cNvSpPr txBox="1"/>
          <p:nvPr/>
        </p:nvSpPr>
        <p:spPr>
          <a:xfrm>
            <a:off x="6880860" y="5409565"/>
            <a:ext cx="1537335" cy="398780"/>
          </a:xfrm>
          <a:prstGeom prst="rect">
            <a:avLst/>
          </a:prstGeom>
          <a:noFill/>
        </p:spPr>
        <p:txBody>
          <a:bodyPr wrap="square" rtlCol="0">
            <a:spAutoFit/>
          </a:bodyPr>
          <a:lstStyle/>
          <a:p>
            <a:r>
              <a:rPr lang="en-US" altLang="en-US" sz="2000">
                <a:latin typeface="Comfortaa" panose="020F0603070200060003" charset="0"/>
                <a:cs typeface="Comfortaa" panose="020F0603070200060003" charset="0"/>
              </a:rPr>
              <a:t>Oil-Palm                </a:t>
            </a:r>
          </a:p>
        </p:txBody>
      </p:sp>
      <p:sp>
        <p:nvSpPr>
          <p:cNvPr id="12" name="Text Box 11"/>
          <p:cNvSpPr txBox="1"/>
          <p:nvPr/>
        </p:nvSpPr>
        <p:spPr>
          <a:xfrm>
            <a:off x="9431020" y="5409565"/>
            <a:ext cx="2310765" cy="398780"/>
          </a:xfrm>
          <a:prstGeom prst="rect">
            <a:avLst/>
          </a:prstGeom>
          <a:noFill/>
        </p:spPr>
        <p:txBody>
          <a:bodyPr wrap="square" rtlCol="0">
            <a:spAutoFit/>
          </a:bodyPr>
          <a:lstStyle/>
          <a:p>
            <a:r>
              <a:rPr lang="en-US" altLang="en-US" sz="2000">
                <a:latin typeface="Comfortaa" panose="020F0603070200060003" charset="0"/>
                <a:cs typeface="Comfortaa" panose="020F0603070200060003" charset="0"/>
              </a:rPr>
              <a:t>Sorghum-Plant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Box 6"/>
          <p:cNvSpPr txBox="1">
            <a:spLocks noChangeArrowheads="1"/>
          </p:cNvSpPr>
          <p:nvPr/>
        </p:nvSpPr>
        <p:spPr bwMode="auto">
          <a:xfrm>
            <a:off x="239350" y="278937"/>
            <a:ext cx="8763061" cy="521970"/>
          </a:xfrm>
          <a:prstGeom prst="rect">
            <a:avLst/>
          </a:prstGeom>
          <a:noFill/>
          <a:ln w="9525">
            <a:noFill/>
            <a:miter lim="800000"/>
          </a:ln>
        </p:spPr>
        <p:txBody>
          <a:bodyPr wrap="square">
            <a:spAutoFit/>
          </a:bodyPr>
          <a:lstStyle/>
          <a:p>
            <a:r>
              <a:rPr lang="en-US" altLang="en-US" sz="2800" dirty="0">
                <a:latin typeface="Comfortaa" panose="020F0603070200060003" charset="0"/>
                <a:ea typeface="微软雅黑" panose="020B0503020204020204" pitchFamily="34" charset="-122"/>
                <a:cs typeface="Comfortaa" panose="020F0603070200060003" charset="0"/>
                <a:sym typeface="+mn-lt"/>
              </a:rPr>
              <a:t>Experiments - Counting </a:t>
            </a:r>
          </a:p>
        </p:txBody>
      </p:sp>
      <p:pic>
        <p:nvPicPr>
          <p:cNvPr id="2" name="Picture 1"/>
          <p:cNvPicPr>
            <a:picLocks noChangeAspect="1"/>
          </p:cNvPicPr>
          <p:nvPr/>
        </p:nvPicPr>
        <p:blipFill>
          <a:blip r:embed="rId3"/>
          <a:stretch>
            <a:fillRect/>
          </a:stretch>
        </p:blipFill>
        <p:spPr>
          <a:xfrm>
            <a:off x="7159625" y="1791335"/>
            <a:ext cx="5135245" cy="3531235"/>
          </a:xfrm>
          <a:prstGeom prst="rect">
            <a:avLst/>
          </a:prstGeom>
        </p:spPr>
      </p:pic>
      <p:pic>
        <p:nvPicPr>
          <p:cNvPr id="4" name="Picture 3"/>
          <p:cNvPicPr>
            <a:picLocks noChangeAspect="1"/>
          </p:cNvPicPr>
          <p:nvPr/>
        </p:nvPicPr>
        <p:blipFill>
          <a:blip r:embed="rId4"/>
          <a:stretch>
            <a:fillRect/>
          </a:stretch>
        </p:blipFill>
        <p:spPr>
          <a:xfrm>
            <a:off x="58420" y="2654935"/>
            <a:ext cx="7357110" cy="1797685"/>
          </a:xfrm>
          <a:prstGeom prst="rect">
            <a:avLst/>
          </a:prstGeom>
        </p:spPr>
      </p:pic>
      <p:sp>
        <p:nvSpPr>
          <p:cNvPr id="6" name="Text Box 5"/>
          <p:cNvSpPr txBox="1"/>
          <p:nvPr/>
        </p:nvSpPr>
        <p:spPr>
          <a:xfrm>
            <a:off x="239395" y="1791335"/>
            <a:ext cx="7838440" cy="460375"/>
          </a:xfrm>
          <a:prstGeom prst="rect">
            <a:avLst/>
          </a:prstGeom>
          <a:noFill/>
        </p:spPr>
        <p:txBody>
          <a:bodyPr wrap="square" rtlCol="0">
            <a:spAutoFit/>
          </a:bodyPr>
          <a:lstStyle/>
          <a:p>
            <a:r>
              <a:rPr lang="en-US" altLang="en-US" sz="2400">
                <a:latin typeface="Comfortaa" panose="020F0603070200060003" charset="0"/>
                <a:cs typeface="Comfortaa" panose="020F0603070200060003" charset="0"/>
              </a:rPr>
              <a:t>Evaluation on four datasets</a:t>
            </a:r>
          </a:p>
        </p:txBody>
      </p:sp>
      <p:sp>
        <p:nvSpPr>
          <p:cNvPr id="7" name="文本框 77"/>
          <p:cNvSpPr txBox="1"/>
          <p:nvPr/>
        </p:nvSpPr>
        <p:spPr>
          <a:xfrm>
            <a:off x="2906365" y="5322843"/>
            <a:ext cx="2343785" cy="582295"/>
          </a:xfrm>
          <a:prstGeom prst="rect">
            <a:avLst/>
          </a:prstGeom>
          <a:noFill/>
        </p:spPr>
        <p:txBody>
          <a:bodyPr wrap="none" lIns="91425" tIns="45712" rIns="91425" bIns="45712" rtlCol="0" anchor="t">
            <a:spAutoFit/>
          </a:bodyPr>
          <a:lstStyle/>
          <a:p>
            <a:pPr algn="l"/>
            <a:r>
              <a:rPr lang="en-US" sz="3200" b="1" dirty="0">
                <a:solidFill>
                  <a:srgbClr val="FF0000"/>
                </a:solidFill>
                <a:cs typeface="+mn-ea"/>
                <a:sym typeface="+mn-lt"/>
              </a:rPr>
              <a:t>More </a:t>
            </a:r>
            <a:r>
              <a:rPr lang="en-US" altLang="en-US" sz="3200" b="1" dirty="0">
                <a:solidFill>
                  <a:srgbClr val="FF0000"/>
                </a:solidFill>
                <a:cs typeface="+mn-ea"/>
                <a:sym typeface="+mn-lt"/>
              </a:rPr>
              <a:t>Clear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Box 6"/>
          <p:cNvSpPr txBox="1">
            <a:spLocks noChangeArrowheads="1"/>
          </p:cNvSpPr>
          <p:nvPr/>
        </p:nvSpPr>
        <p:spPr bwMode="auto">
          <a:xfrm>
            <a:off x="239350" y="290367"/>
            <a:ext cx="8763061" cy="521970"/>
          </a:xfrm>
          <a:prstGeom prst="rect">
            <a:avLst/>
          </a:prstGeom>
          <a:noFill/>
          <a:ln w="9525">
            <a:noFill/>
            <a:miter lim="800000"/>
          </a:ln>
        </p:spPr>
        <p:txBody>
          <a:bodyPr wrap="square">
            <a:spAutoFit/>
          </a:bodyPr>
          <a:lstStyle/>
          <a:p>
            <a:r>
              <a:rPr lang="en-US" altLang="en-US" sz="2800" dirty="0">
                <a:latin typeface="Comfortaa" panose="020F0603070200060003" charset="0"/>
                <a:ea typeface="微软雅黑" panose="020B0503020204020204" pitchFamily="34" charset="-122"/>
                <a:cs typeface="Comfortaa" panose="020F0603070200060003" charset="0"/>
                <a:sym typeface="+mn-lt"/>
              </a:rPr>
              <a:t>Experiments - Localization</a:t>
            </a:r>
          </a:p>
        </p:txBody>
      </p:sp>
      <p:sp>
        <p:nvSpPr>
          <p:cNvPr id="3" name="Text Box 2"/>
          <p:cNvSpPr txBox="1"/>
          <p:nvPr/>
        </p:nvSpPr>
        <p:spPr>
          <a:xfrm>
            <a:off x="2268855" y="1786255"/>
            <a:ext cx="7838440" cy="460375"/>
          </a:xfrm>
          <a:prstGeom prst="rect">
            <a:avLst/>
          </a:prstGeom>
          <a:noFill/>
        </p:spPr>
        <p:txBody>
          <a:bodyPr wrap="square" rtlCol="0">
            <a:spAutoFit/>
          </a:bodyPr>
          <a:lstStyle/>
          <a:p>
            <a:pPr algn="ctr"/>
            <a:r>
              <a:rPr lang="en-US" altLang="en-US" sz="2400">
                <a:latin typeface="Comfortaa" panose="020F0603070200060003" charset="0"/>
                <a:cs typeface="Comfortaa" panose="020F0603070200060003" charset="0"/>
              </a:rPr>
              <a:t>Evaluation on three different annotation methods</a:t>
            </a:r>
          </a:p>
        </p:txBody>
      </p:sp>
      <p:pic>
        <p:nvPicPr>
          <p:cNvPr id="4" name="Picture 3"/>
          <p:cNvPicPr>
            <a:picLocks noChangeAspect="1"/>
          </p:cNvPicPr>
          <p:nvPr/>
        </p:nvPicPr>
        <p:blipFill>
          <a:blip r:embed="rId3"/>
          <a:stretch>
            <a:fillRect/>
          </a:stretch>
        </p:blipFill>
        <p:spPr>
          <a:xfrm>
            <a:off x="147320" y="2362835"/>
            <a:ext cx="11896725" cy="2350770"/>
          </a:xfrm>
          <a:prstGeom prst="rect">
            <a:avLst/>
          </a:prstGeom>
        </p:spPr>
      </p:pic>
      <p:sp>
        <p:nvSpPr>
          <p:cNvPr id="7" name="文本框 77"/>
          <p:cNvSpPr txBox="1"/>
          <p:nvPr/>
        </p:nvSpPr>
        <p:spPr>
          <a:xfrm>
            <a:off x="4653250" y="5500643"/>
            <a:ext cx="3068955" cy="582295"/>
          </a:xfrm>
          <a:prstGeom prst="rect">
            <a:avLst/>
          </a:prstGeom>
          <a:noFill/>
        </p:spPr>
        <p:txBody>
          <a:bodyPr wrap="none" lIns="91425" tIns="45712" rIns="91425" bIns="45712" rtlCol="0" anchor="t">
            <a:spAutoFit/>
          </a:bodyPr>
          <a:lstStyle/>
          <a:p>
            <a:pPr algn="l"/>
            <a:r>
              <a:rPr lang="en-US" sz="3200" b="1" dirty="0">
                <a:solidFill>
                  <a:srgbClr val="FF0000"/>
                </a:solidFill>
                <a:cs typeface="+mn-ea"/>
                <a:sym typeface="+mn-lt"/>
              </a:rPr>
              <a:t>More Accurate</a:t>
            </a:r>
            <a:endParaRPr lang="en-US" altLang="zh-CN" sz="3200" b="1" dirty="0">
              <a:solidFill>
                <a:srgbClr val="FF0000"/>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Box 6"/>
          <p:cNvSpPr txBox="1">
            <a:spLocks noChangeArrowheads="1"/>
          </p:cNvSpPr>
          <p:nvPr/>
        </p:nvSpPr>
        <p:spPr bwMode="auto">
          <a:xfrm>
            <a:off x="239350" y="278937"/>
            <a:ext cx="8763061" cy="521970"/>
          </a:xfrm>
          <a:prstGeom prst="rect">
            <a:avLst/>
          </a:prstGeom>
          <a:noFill/>
          <a:ln w="9525">
            <a:noFill/>
            <a:miter lim="800000"/>
          </a:ln>
        </p:spPr>
        <p:txBody>
          <a:bodyPr wrap="square">
            <a:spAutoFit/>
          </a:bodyPr>
          <a:lstStyle/>
          <a:p>
            <a:r>
              <a:rPr lang="en-US" altLang="en-US" sz="2800" dirty="0">
                <a:latin typeface="Comfortaa" panose="020F0603070200060003" charset="0"/>
                <a:ea typeface="微软雅黑" panose="020B0503020204020204" pitchFamily="34" charset="-122"/>
                <a:cs typeface="Comfortaa" panose="020F0603070200060003" charset="0"/>
                <a:sym typeface="+mn-lt"/>
              </a:rPr>
              <a:t>Experiments - Mask </a:t>
            </a:r>
          </a:p>
        </p:txBody>
      </p:sp>
      <p:pic>
        <p:nvPicPr>
          <p:cNvPr id="6" name="Picture 5"/>
          <p:cNvPicPr>
            <a:picLocks noChangeAspect="1"/>
          </p:cNvPicPr>
          <p:nvPr/>
        </p:nvPicPr>
        <p:blipFill>
          <a:blip r:embed="rId3"/>
          <a:stretch>
            <a:fillRect/>
          </a:stretch>
        </p:blipFill>
        <p:spPr>
          <a:xfrm>
            <a:off x="6095999" y="4458617"/>
            <a:ext cx="5024755" cy="2308860"/>
          </a:xfrm>
          <a:prstGeom prst="rect">
            <a:avLst/>
          </a:prstGeom>
        </p:spPr>
      </p:pic>
      <p:sp>
        <p:nvSpPr>
          <p:cNvPr id="7" name="文本框 77"/>
          <p:cNvSpPr txBox="1"/>
          <p:nvPr/>
        </p:nvSpPr>
        <p:spPr>
          <a:xfrm>
            <a:off x="1429990" y="5320667"/>
            <a:ext cx="3547736" cy="584759"/>
          </a:xfrm>
          <a:prstGeom prst="rect">
            <a:avLst/>
          </a:prstGeom>
          <a:noFill/>
        </p:spPr>
        <p:txBody>
          <a:bodyPr wrap="none" lIns="91425" tIns="45712" rIns="91425" bIns="45712" rtlCol="0" anchor="t">
            <a:spAutoFit/>
          </a:bodyPr>
          <a:lstStyle/>
          <a:p>
            <a:pPr algn="l"/>
            <a:r>
              <a:rPr lang="en-US" sz="3200" b="1" dirty="0">
                <a:solidFill>
                  <a:srgbClr val="FF0000"/>
                </a:solidFill>
                <a:cs typeface="+mn-ea"/>
                <a:sym typeface="+mn-lt"/>
              </a:rPr>
              <a:t>More </a:t>
            </a:r>
            <a:r>
              <a:rPr lang="en-US" altLang="en-US" sz="3200" b="1" dirty="0">
                <a:solidFill>
                  <a:srgbClr val="FF0000"/>
                </a:solidFill>
                <a:cs typeface="+mn-ea"/>
                <a:sym typeface="+mn-lt"/>
              </a:rPr>
              <a:t>A</a:t>
            </a:r>
            <a:r>
              <a:rPr lang="en-US" sz="3200" b="1" dirty="0">
                <a:solidFill>
                  <a:srgbClr val="FF0000"/>
                </a:solidFill>
                <a:cs typeface="+mn-ea"/>
                <a:sym typeface="+mn-lt"/>
              </a:rPr>
              <a:t>ppropriate</a:t>
            </a:r>
          </a:p>
        </p:txBody>
      </p:sp>
      <p:pic>
        <p:nvPicPr>
          <p:cNvPr id="2" name="Picture 1"/>
          <p:cNvPicPr>
            <a:picLocks noChangeAspect="1"/>
          </p:cNvPicPr>
          <p:nvPr/>
        </p:nvPicPr>
        <p:blipFill>
          <a:blip r:embed="rId4"/>
          <a:stretch>
            <a:fillRect/>
          </a:stretch>
        </p:blipFill>
        <p:spPr>
          <a:xfrm>
            <a:off x="795971" y="1620492"/>
            <a:ext cx="10600055" cy="2640965"/>
          </a:xfrm>
          <a:prstGeom prst="rect">
            <a:avLst/>
          </a:prstGeom>
        </p:spPr>
      </p:pic>
      <p:sp>
        <p:nvSpPr>
          <p:cNvPr id="8" name="文本框 77">
            <a:extLst>
              <a:ext uri="{FF2B5EF4-FFF2-40B4-BE49-F238E27FC236}">
                <a16:creationId xmlns:a16="http://schemas.microsoft.com/office/drawing/2014/main" id="{ACD46020-FE65-401C-9F77-5999EB623A09}"/>
              </a:ext>
            </a:extLst>
          </p:cNvPr>
          <p:cNvSpPr txBox="1"/>
          <p:nvPr/>
        </p:nvSpPr>
        <p:spPr>
          <a:xfrm>
            <a:off x="911572" y="1038132"/>
            <a:ext cx="7422194" cy="584759"/>
          </a:xfrm>
          <a:prstGeom prst="rect">
            <a:avLst/>
          </a:prstGeom>
          <a:noFill/>
        </p:spPr>
        <p:txBody>
          <a:bodyPr wrap="none" lIns="91425" tIns="45712" rIns="91425" bIns="45712" rtlCol="0" anchor="t">
            <a:spAutoFit/>
          </a:bodyPr>
          <a:lstStyle/>
          <a:p>
            <a:pPr algn="l"/>
            <a:r>
              <a:rPr lang="en-US" sz="3200" b="1" dirty="0">
                <a:solidFill>
                  <a:srgbClr val="FF0000"/>
                </a:solidFill>
                <a:cs typeface="+mn-ea"/>
                <a:sym typeface="+mn-lt"/>
              </a:rPr>
              <a:t>Catch up with full supervised methods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Box 6"/>
          <p:cNvSpPr txBox="1">
            <a:spLocks noChangeArrowheads="1"/>
          </p:cNvSpPr>
          <p:nvPr/>
        </p:nvSpPr>
        <p:spPr bwMode="auto">
          <a:xfrm>
            <a:off x="239350" y="278937"/>
            <a:ext cx="8763061" cy="521970"/>
          </a:xfrm>
          <a:prstGeom prst="rect">
            <a:avLst/>
          </a:prstGeom>
          <a:noFill/>
          <a:ln w="9525">
            <a:noFill/>
            <a:miter lim="800000"/>
          </a:ln>
        </p:spPr>
        <p:txBody>
          <a:bodyPr wrap="square">
            <a:spAutoFit/>
          </a:bodyPr>
          <a:lstStyle/>
          <a:p>
            <a:r>
              <a:rPr lang="en-US" altLang="en-US" sz="2800" dirty="0">
                <a:latin typeface="Comfortaa" panose="020F0603070200060003" charset="0"/>
                <a:ea typeface="微软雅黑" panose="020B0503020204020204" pitchFamily="34" charset="-122"/>
                <a:cs typeface="Comfortaa" panose="020F0603070200060003" charset="0"/>
                <a:sym typeface="+mn-lt"/>
              </a:rPr>
              <a:t>Experiments - Ablation Study </a:t>
            </a:r>
          </a:p>
        </p:txBody>
      </p:sp>
      <p:pic>
        <p:nvPicPr>
          <p:cNvPr id="4" name="Picture 3"/>
          <p:cNvPicPr>
            <a:picLocks noChangeAspect="1"/>
          </p:cNvPicPr>
          <p:nvPr/>
        </p:nvPicPr>
        <p:blipFill>
          <a:blip r:embed="rId3"/>
          <a:stretch>
            <a:fillRect/>
          </a:stretch>
        </p:blipFill>
        <p:spPr>
          <a:xfrm>
            <a:off x="3448050" y="957580"/>
            <a:ext cx="4953828" cy="3795395"/>
          </a:xfrm>
          <a:prstGeom prst="rect">
            <a:avLst/>
          </a:prstGeom>
        </p:spPr>
      </p:pic>
      <p:pic>
        <p:nvPicPr>
          <p:cNvPr id="5" name="Picture 4"/>
          <p:cNvPicPr>
            <a:picLocks noChangeAspect="1"/>
          </p:cNvPicPr>
          <p:nvPr/>
        </p:nvPicPr>
        <p:blipFill>
          <a:blip r:embed="rId4"/>
          <a:stretch>
            <a:fillRect/>
          </a:stretch>
        </p:blipFill>
        <p:spPr>
          <a:xfrm>
            <a:off x="996950" y="4892675"/>
            <a:ext cx="10410825" cy="19335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Box 6"/>
          <p:cNvSpPr txBox="1">
            <a:spLocks noChangeArrowheads="1"/>
          </p:cNvSpPr>
          <p:nvPr/>
        </p:nvSpPr>
        <p:spPr bwMode="auto">
          <a:xfrm>
            <a:off x="239350" y="278937"/>
            <a:ext cx="8763061" cy="521970"/>
          </a:xfrm>
          <a:prstGeom prst="rect">
            <a:avLst/>
          </a:prstGeom>
          <a:noFill/>
          <a:ln w="9525">
            <a:noFill/>
            <a:miter lim="800000"/>
          </a:ln>
        </p:spPr>
        <p:txBody>
          <a:bodyPr wrap="square">
            <a:spAutoFit/>
          </a:bodyPr>
          <a:lstStyle/>
          <a:p>
            <a:r>
              <a:rPr lang="en-US" altLang="en-US" sz="2800" dirty="0">
                <a:latin typeface="Comfortaa" panose="020F0603070200060003" charset="0"/>
                <a:ea typeface="微软雅黑" panose="020B0503020204020204" pitchFamily="34" charset="-122"/>
                <a:cs typeface="Comfortaa" panose="020F0603070200060003" charset="0"/>
                <a:sym typeface="+mn-lt"/>
              </a:rPr>
              <a:t>Conclusion </a:t>
            </a:r>
          </a:p>
        </p:txBody>
      </p:sp>
      <p:sp>
        <p:nvSpPr>
          <p:cNvPr id="6" name="文本框 5"/>
          <p:cNvSpPr txBox="1"/>
          <p:nvPr/>
        </p:nvSpPr>
        <p:spPr>
          <a:xfrm>
            <a:off x="721360" y="1188085"/>
            <a:ext cx="10453370" cy="2030095"/>
          </a:xfrm>
          <a:prstGeom prst="rect">
            <a:avLst/>
          </a:prstGeom>
          <a:noFill/>
        </p:spPr>
        <p:txBody>
          <a:bodyPr wrap="square" rtlCol="0" anchor="t">
            <a:spAutoFit/>
          </a:bodyPr>
          <a:lstStyle/>
          <a:p>
            <a:pPr fontAlgn="auto">
              <a:spcAft>
                <a:spcPts val="1200"/>
              </a:spcAft>
            </a:pPr>
            <a:r>
              <a:rPr lang="zh-CN" altLang="en-US" sz="3200" b="1" dirty="0">
                <a:solidFill>
                  <a:schemeClr val="tx1"/>
                </a:solidFill>
                <a:latin typeface="Comfortaa" panose="020F0603070200060003" charset="0"/>
                <a:ea typeface="+mj-ea"/>
                <a:cs typeface="Comfortaa" panose="020F0603070200060003" charset="0"/>
              </a:rPr>
              <a:t>Contributions:</a:t>
            </a:r>
            <a:endParaRPr lang="zh-CN" altLang="en-US" sz="3600" b="1" dirty="0">
              <a:solidFill>
                <a:schemeClr val="tx1"/>
              </a:solidFill>
              <a:latin typeface="Comfortaa" panose="020F0603070200060003" charset="0"/>
              <a:ea typeface="+mn-ea"/>
              <a:cs typeface="Comfortaa" panose="020F0603070200060003" charset="0"/>
            </a:endParaRPr>
          </a:p>
          <a:p>
            <a:pPr marL="457200" indent="-457200">
              <a:buFont typeface="Arial" panose="02080604020202020204" pitchFamily="34" charset="0"/>
              <a:buChar char="•"/>
            </a:pPr>
            <a:r>
              <a:rPr lang="en-US" altLang="zh-CN" sz="2800" dirty="0">
                <a:solidFill>
                  <a:schemeClr val="tx1"/>
                </a:solidFill>
                <a:latin typeface="Comfortaa" panose="020F0603070200060003" charset="0"/>
                <a:ea typeface="+mn-ea"/>
                <a:cs typeface="Comfortaa" panose="020F0603070200060003" charset="0"/>
              </a:rPr>
              <a:t>A novel weakly supervised network archi</a:t>
            </a:r>
            <a:r>
              <a:rPr lang="en-US" altLang="en-US" sz="2800" dirty="0">
                <a:solidFill>
                  <a:schemeClr val="tx1"/>
                </a:solidFill>
                <a:latin typeface="Comfortaa" panose="020F0603070200060003" charset="0"/>
                <a:ea typeface="+mn-ea"/>
                <a:cs typeface="Comfortaa" panose="020F0603070200060003" charset="0"/>
              </a:rPr>
              <a:t>tecture </a:t>
            </a:r>
            <a:endParaRPr lang="en-US" altLang="zh-CN" sz="2800" dirty="0">
              <a:solidFill>
                <a:schemeClr val="tx1"/>
              </a:solidFill>
              <a:latin typeface="Comfortaa" panose="020F0603070200060003" charset="0"/>
              <a:ea typeface="+mn-ea"/>
              <a:cs typeface="Comfortaa" panose="020F0603070200060003" charset="0"/>
            </a:endParaRPr>
          </a:p>
          <a:p>
            <a:pPr marL="457200" indent="-457200">
              <a:buFont typeface="Arial" panose="02080604020202020204" pitchFamily="34" charset="0"/>
              <a:buChar char="•"/>
            </a:pPr>
            <a:r>
              <a:rPr lang="en-US" altLang="zh-CN" sz="2800" dirty="0">
                <a:latin typeface="Comfortaa" panose="020F0603070200060003" charset="0"/>
                <a:cs typeface="Comfortaa" panose="020F0603070200060003" charset="0"/>
                <a:sym typeface="+mn-ea"/>
              </a:rPr>
              <a:t>A novel feature2mask strategy and loss function</a:t>
            </a:r>
            <a:endParaRPr lang="en-US" altLang="zh-CN" sz="2800" dirty="0">
              <a:solidFill>
                <a:schemeClr val="tx1"/>
              </a:solidFill>
              <a:latin typeface="Comfortaa" panose="020F0603070200060003" charset="0"/>
              <a:ea typeface="+mn-ea"/>
              <a:cs typeface="Comfortaa" panose="020F0603070200060003" charset="0"/>
            </a:endParaRPr>
          </a:p>
          <a:p>
            <a:pPr marL="457200" indent="-457200">
              <a:buFont typeface="Arial" panose="02080604020202020204" pitchFamily="34" charset="0"/>
              <a:buChar char="•"/>
            </a:pPr>
            <a:r>
              <a:rPr lang="en-US" altLang="en-US" sz="2800" dirty="0">
                <a:latin typeface="Comfortaa" panose="020F0603070200060003" charset="0"/>
                <a:cs typeface="Comfortaa" panose="020F0603070200060003" charset="0"/>
                <a:sym typeface="+mn-ea"/>
              </a:rPr>
              <a:t>Provide three aerial datasets for research</a:t>
            </a:r>
            <a:endParaRPr lang="en-US" altLang="zh-CN" sz="2800" dirty="0">
              <a:solidFill>
                <a:schemeClr val="tx1"/>
              </a:solidFill>
              <a:latin typeface="Comfortaa" panose="020F0603070200060003" charset="0"/>
              <a:cs typeface="Comfortaa" panose="020F0603070200060003" charset="0"/>
            </a:endParaRPr>
          </a:p>
        </p:txBody>
      </p:sp>
      <p:sp>
        <p:nvSpPr>
          <p:cNvPr id="12" name="文本框 11"/>
          <p:cNvSpPr txBox="1"/>
          <p:nvPr/>
        </p:nvSpPr>
        <p:spPr>
          <a:xfrm>
            <a:off x="721360" y="4109085"/>
            <a:ext cx="11383645" cy="2707005"/>
          </a:xfrm>
          <a:prstGeom prst="rect">
            <a:avLst/>
          </a:prstGeom>
          <a:noFill/>
        </p:spPr>
        <p:txBody>
          <a:bodyPr wrap="square" rtlCol="0" anchor="t">
            <a:spAutoFit/>
          </a:bodyPr>
          <a:lstStyle/>
          <a:p>
            <a:pPr fontAlgn="auto">
              <a:spcAft>
                <a:spcPts val="1200"/>
              </a:spcAft>
            </a:pPr>
            <a:r>
              <a:rPr lang="zh-CN" altLang="en-US" sz="3200" b="1" dirty="0">
                <a:solidFill>
                  <a:schemeClr val="tx1"/>
                </a:solidFill>
                <a:latin typeface="Comfortaa" panose="020F0603070200060003" charset="0"/>
                <a:ea typeface="+mj-ea"/>
                <a:cs typeface="Comfortaa" panose="020F0603070200060003" charset="0"/>
                <a:sym typeface="+mn-ea"/>
              </a:rPr>
              <a:t>Future Work</a:t>
            </a:r>
            <a:r>
              <a:rPr lang="en-US" altLang="zh-CN" sz="3200" dirty="0">
                <a:latin typeface="Comfortaa" panose="020F0603070200060003" charset="0"/>
                <a:ea typeface="+mn-ea"/>
                <a:cs typeface="Comfortaa" panose="020F0603070200060003" charset="0"/>
                <a:sym typeface="+mn-ea"/>
              </a:rPr>
              <a:t>:</a:t>
            </a:r>
            <a:endParaRPr lang="zh-CN" altLang="en-US" sz="3200" dirty="0">
              <a:latin typeface="Comfortaa" panose="020F0603070200060003" charset="0"/>
              <a:ea typeface="+mn-ea"/>
              <a:cs typeface="Comfortaa" panose="020F0603070200060003" charset="0"/>
              <a:sym typeface="+mn-ea"/>
            </a:endParaRPr>
          </a:p>
          <a:p>
            <a:pPr marL="457200" indent="-457200">
              <a:buFont typeface="Arial" panose="02080604020202020204" pitchFamily="34" charset="0"/>
              <a:buChar char="•"/>
            </a:pPr>
            <a:r>
              <a:rPr lang="en-US" altLang="zh-CN" sz="3200" dirty="0">
                <a:latin typeface="Comfortaa" panose="020F0603070200060003" charset="0"/>
                <a:cs typeface="Comfortaa" panose="020F0603070200060003" charset="0"/>
                <a:sym typeface="+mn-ea"/>
              </a:rPr>
              <a:t>Explore new features of the proposed method</a:t>
            </a:r>
            <a:endParaRPr lang="en-US" altLang="zh-CN" sz="3200" dirty="0">
              <a:solidFill>
                <a:schemeClr val="tx1"/>
              </a:solidFill>
              <a:latin typeface="Comfortaa" panose="020F0603070200060003" charset="0"/>
              <a:ea typeface="+mn-ea"/>
              <a:cs typeface="Comfortaa" panose="020F0603070200060003" charset="0"/>
              <a:sym typeface="+mn-ea"/>
            </a:endParaRPr>
          </a:p>
          <a:p>
            <a:pPr marL="457200" indent="-457200">
              <a:buFont typeface="Arial" panose="02080604020202020204" pitchFamily="34" charset="0"/>
              <a:buChar char="•"/>
            </a:pPr>
            <a:r>
              <a:rPr lang="en-US" altLang="zh-CN" sz="3200" dirty="0">
                <a:latin typeface="Comfortaa" panose="020F0603070200060003" charset="0"/>
                <a:cs typeface="Comfortaa" panose="020F0603070200060003" charset="0"/>
                <a:sym typeface="+mn-ea"/>
              </a:rPr>
              <a:t>Explore different algorithms and splitting methods</a:t>
            </a:r>
          </a:p>
          <a:p>
            <a:pPr marL="457200" indent="-457200">
              <a:buFont typeface="Arial" panose="02080604020202020204" pitchFamily="34" charset="0"/>
              <a:buChar char="•"/>
            </a:pPr>
            <a:r>
              <a:rPr lang="en-US" altLang="en-US" sz="3200" dirty="0">
                <a:latin typeface="Comfortaa" panose="020F0603070200060003" charset="0"/>
                <a:cs typeface="Comfortaa" panose="020F0603070200060003" charset="0"/>
                <a:sym typeface="+mn-ea"/>
              </a:rPr>
              <a:t>I</a:t>
            </a:r>
            <a:r>
              <a:rPr lang="en-US" altLang="zh-CN" sz="3200" dirty="0">
                <a:latin typeface="Comfortaa" panose="020F0603070200060003" charset="0"/>
                <a:cs typeface="Comfortaa" panose="020F0603070200060003" charset="0"/>
                <a:sym typeface="+mn-ea"/>
              </a:rPr>
              <a:t>mprove the efficiency to deal with complicated shapes</a:t>
            </a:r>
            <a:endParaRPr lang="en-US" altLang="zh-CN" sz="3200" dirty="0">
              <a:solidFill>
                <a:schemeClr val="tx1"/>
              </a:solidFill>
              <a:latin typeface="Comfortaa" panose="020F0603070200060003" charset="0"/>
              <a:cs typeface="Comfortaa" panose="020F0603070200060003"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 name="Picture 2" descr="https://timgsa.baidu.com/timg?image&amp;quality=80&amp;size=b9999_10000&amp;sec=1571626289948&amp;di=53ce83c6d916c374197f1e62120b051c&amp;imgtype=0&amp;src=http%3A%2F%2Fww1.sinaimg.cn%2Fcrop.0.92.750.421.1000.562%2F69729fb1jw1f3ct9hop6lj20ku0fv0t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910" b="36045"/>
          <a:stretch>
            <a:fillRect/>
          </a:stretch>
        </p:blipFill>
        <p:spPr bwMode="auto">
          <a:xfrm>
            <a:off x="2615208" y="5909502"/>
            <a:ext cx="3008835" cy="60960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107672" y="2586137"/>
            <a:ext cx="9977000" cy="2719070"/>
          </a:xfrm>
          <a:prstGeom prst="rect">
            <a:avLst/>
          </a:prstGeom>
        </p:spPr>
        <p:txBody>
          <a:bodyPr wrap="square">
            <a:spAutoFit/>
          </a:bodyPr>
          <a:lstStyle/>
          <a:p>
            <a:r>
              <a:rPr lang="" altLang="en-US" sz="3735" b="1" dirty="0">
                <a:solidFill>
                  <a:schemeClr val="accent1"/>
                </a:solidFill>
                <a:latin typeface="Comfortaa" panose="020F0603070200060003" charset="0"/>
                <a:cs typeface="Comfortaa" panose="020F0603070200060003" charset="0"/>
                <a:sym typeface="+mn-lt"/>
              </a:rPr>
              <a:t>Questions </a:t>
            </a:r>
            <a:r>
              <a:rPr lang="en-US" altLang="zh-CN" sz="3735" b="1" dirty="0">
                <a:solidFill>
                  <a:schemeClr val="accent1"/>
                </a:solidFill>
                <a:latin typeface="Comfortaa" panose="020F0603070200060003" charset="0"/>
                <a:cs typeface="Comfortaa" panose="020F0603070200060003" charset="0"/>
                <a:sym typeface="+mn-lt"/>
              </a:rPr>
              <a:t>contact Pinmo Tong:</a:t>
            </a:r>
          </a:p>
          <a:p>
            <a:endParaRPr lang="en-US" altLang="zh-CN" sz="3735" dirty="0">
              <a:solidFill>
                <a:schemeClr val="accent1"/>
              </a:solidFill>
              <a:latin typeface="Comfortaa" panose="020F0603070200060003" charset="0"/>
              <a:cs typeface="Comfortaa" panose="020F0603070200060003" charset="0"/>
              <a:sym typeface="+mn-lt"/>
            </a:endParaRPr>
          </a:p>
          <a:p>
            <a:r>
              <a:rPr lang="en-US" altLang="zh-CN" sz="2400" dirty="0">
                <a:solidFill>
                  <a:schemeClr val="accent1"/>
                </a:solidFill>
                <a:latin typeface="Comfortaa" panose="020F0603070200060003" charset="0"/>
                <a:cs typeface="Comfortaa" panose="020F0603070200060003" charset="0"/>
                <a:sym typeface="+mn-lt"/>
              </a:rPr>
              <a:t>Email: </a:t>
            </a:r>
            <a:r>
              <a:rPr lang="en-US" altLang="zh-CN" sz="2400" dirty="0">
                <a:solidFill>
                  <a:schemeClr val="accent1"/>
                </a:solidFill>
                <a:latin typeface="Comfortaa" panose="020F0603070200060003" charset="0"/>
                <a:cs typeface="Comfortaa" panose="020F0603070200060003" charset="0"/>
              </a:rPr>
              <a:t>2018200078@mail.nwpu.edu.cn</a:t>
            </a:r>
            <a:endParaRPr lang="en-US" altLang="zh-CN" sz="2400" dirty="0">
              <a:solidFill>
                <a:schemeClr val="accent1"/>
              </a:solidFill>
              <a:latin typeface="Comfortaa" panose="020F0603070200060003" charset="0"/>
              <a:cs typeface="Comfortaa" panose="020F0603070200060003" charset="0"/>
              <a:sym typeface="+mn-lt"/>
            </a:endParaRPr>
          </a:p>
          <a:p>
            <a:endParaRPr lang="en-US" altLang="zh-CN" sz="2400" dirty="0">
              <a:solidFill>
                <a:schemeClr val="accent1"/>
              </a:solidFill>
              <a:latin typeface="Comfortaa" panose="020F0603070200060003" charset="0"/>
              <a:cs typeface="Comfortaa" panose="020F0603070200060003" charset="0"/>
              <a:sym typeface="+mn-lt"/>
            </a:endParaRPr>
          </a:p>
          <a:p>
            <a:r>
              <a:rPr lang="en-US" altLang="zh-CN" sz="2400" dirty="0">
                <a:solidFill>
                  <a:schemeClr val="accent1"/>
                </a:solidFill>
                <a:latin typeface="Comfortaa" panose="020F0603070200060003" charset="0"/>
                <a:cs typeface="Comfortaa" panose="020F0603070200060003" charset="0"/>
                <a:sym typeface="+mn-lt"/>
              </a:rPr>
              <a:t>Address: Northwestern Polytechnical University, 710072 Xi’an, China</a:t>
            </a:r>
          </a:p>
        </p:txBody>
      </p:sp>
      <p:sp>
        <p:nvSpPr>
          <p:cNvPr id="7" name="矩形 6"/>
          <p:cNvSpPr/>
          <p:nvPr/>
        </p:nvSpPr>
        <p:spPr>
          <a:xfrm>
            <a:off x="0" y="-64734"/>
            <a:ext cx="11809312" cy="2153285"/>
          </a:xfrm>
          <a:prstGeom prst="rect">
            <a:avLst/>
          </a:prstGeom>
        </p:spPr>
        <p:txBody>
          <a:bodyPr wrap="square">
            <a:spAutoFit/>
          </a:bodyPr>
          <a:lstStyle/>
          <a:p>
            <a:pPr algn="ctr"/>
            <a:r>
              <a:rPr lang="en-US" altLang="zh-CN" sz="1800" b="0" i="0" u="none" strike="noStrike" baseline="0" dirty="0">
                <a:latin typeface="Comfortaa" panose="020F0603070200060003" charset="0"/>
                <a:cs typeface="Comfortaa" panose="020F0603070200060003" charset="0"/>
              </a:rPr>
              <a:t>		</a:t>
            </a:r>
            <a:br>
              <a:rPr lang="en-US" altLang="zh-CN" sz="2665" i="1" dirty="0">
                <a:latin typeface="Comfortaa" panose="020F0603070200060003" charset="0"/>
                <a:cs typeface="Comfortaa" panose="020F0603070200060003" charset="0"/>
                <a:sym typeface="+mn-lt"/>
              </a:rPr>
            </a:br>
            <a:r>
              <a:rPr lang="en-US" altLang="zh-CN" sz="3600" b="0" i="0" u="none" strike="noStrike" baseline="0" dirty="0">
                <a:latin typeface="Comfortaa" panose="020F0603070200060003" charset="0"/>
                <a:ea typeface="微软雅黑" panose="020B0503020204020204" pitchFamily="34" charset="-122"/>
                <a:cs typeface="Comfortaa" panose="020F0603070200060003" charset="0"/>
              </a:rPr>
              <a:t>Point in: Counting Trees with Weakly Supervised Segmentation Network</a:t>
            </a:r>
          </a:p>
          <a:p>
            <a:pPr algn="ctr"/>
            <a:endParaRPr lang="en-US" altLang="zh-CN" sz="2400" b="1" dirty="0">
              <a:latin typeface="Comfortaa" panose="020F0603070200060003" charset="0"/>
              <a:cs typeface="Comfortaa" panose="020F0603070200060003" charset="0"/>
              <a:sym typeface="+mn-lt"/>
            </a:endParaRPr>
          </a:p>
          <a:p>
            <a:r>
              <a:rPr lang="en-US" altLang="zh-CN" sz="1800" b="0" i="0" u="none" strike="noStrike" baseline="0" dirty="0">
                <a:latin typeface="Comfortaa" panose="020F0603070200060003" charset="0"/>
                <a:cs typeface="Comfortaa" panose="020F0603070200060003" charset="0"/>
              </a:rPr>
              <a:t>			</a:t>
            </a:r>
            <a:r>
              <a:rPr lang="" altLang="en-US" sz="1800" b="0" i="0" u="none" strike="noStrike" baseline="0" dirty="0">
                <a:latin typeface="Comfortaa" panose="020F0603070200060003" charset="0"/>
                <a:cs typeface="Comfortaa" panose="020F0603070200060003" charset="0"/>
              </a:rPr>
              <a:t>  </a:t>
            </a:r>
            <a:r>
              <a:rPr lang="en-US" altLang="zh-CN" sz="2000" dirty="0">
                <a:latin typeface="Comfortaa" panose="020F0603070200060003" charset="0"/>
                <a:ea typeface="微软雅黑" panose="020B0503020204020204" pitchFamily="34" charset="-122"/>
                <a:cs typeface="Comfortaa" panose="020F0603070200060003" charset="0"/>
              </a:rPr>
              <a:t>Pinmo Tong, </a:t>
            </a:r>
            <a:r>
              <a:rPr lang="en-US" altLang="zh-CN" sz="2000" dirty="0" err="1">
                <a:latin typeface="Comfortaa" panose="020F0603070200060003" charset="0"/>
                <a:ea typeface="微软雅黑" panose="020B0503020204020204" pitchFamily="34" charset="-122"/>
                <a:cs typeface="Comfortaa" panose="020F0603070200060003" charset="0"/>
              </a:rPr>
              <a:t>Xishan</a:t>
            </a:r>
            <a:r>
              <a:rPr lang="en-US" altLang="zh-CN" sz="2000" dirty="0">
                <a:latin typeface="Comfortaa" panose="020F0603070200060003" charset="0"/>
                <a:ea typeface="微软雅黑" panose="020B0503020204020204" pitchFamily="34" charset="-122"/>
                <a:cs typeface="Comfortaa" panose="020F0603070200060003" charset="0"/>
              </a:rPr>
              <a:t> Zhang, </a:t>
            </a:r>
            <a:r>
              <a:rPr lang="en-US" altLang="zh-CN" sz="2000" dirty="0" err="1">
                <a:latin typeface="Comfortaa" panose="020F0603070200060003" charset="0"/>
                <a:ea typeface="微软雅黑" panose="020B0503020204020204" pitchFamily="34" charset="-122"/>
                <a:cs typeface="Comfortaa" panose="020F0603070200060003" charset="0"/>
              </a:rPr>
              <a:t>Pengcheng</a:t>
            </a:r>
            <a:r>
              <a:rPr lang="en-US" altLang="zh-CN" sz="2000" dirty="0">
                <a:latin typeface="Comfortaa" panose="020F0603070200060003" charset="0"/>
                <a:ea typeface="微软雅黑" panose="020B0503020204020204" pitchFamily="34" charset="-122"/>
                <a:cs typeface="Comfortaa" panose="020F0603070200060003" charset="0"/>
              </a:rPr>
              <a:t> Han, </a:t>
            </a:r>
            <a:r>
              <a:rPr lang="en-US" altLang="zh-CN" sz="2000" dirty="0" err="1">
                <a:latin typeface="Comfortaa" panose="020F0603070200060003" charset="0"/>
                <a:ea typeface="微软雅黑" panose="020B0503020204020204" pitchFamily="34" charset="-122"/>
                <a:cs typeface="Comfortaa" panose="020F0603070200060003" charset="0"/>
              </a:rPr>
              <a:t>Shuhui</a:t>
            </a:r>
            <a:r>
              <a:rPr lang="en-US" altLang="zh-CN" sz="2000" dirty="0">
                <a:latin typeface="Comfortaa" panose="020F0603070200060003" charset="0"/>
                <a:ea typeface="微软雅黑" panose="020B0503020204020204" pitchFamily="34" charset="-122"/>
                <a:cs typeface="Comfortaa" panose="020F0603070200060003" charset="0"/>
              </a:rPr>
              <a:t> Bu</a:t>
            </a:r>
            <a:endParaRPr lang="en-US" altLang="zh-CN" sz="2000" dirty="0">
              <a:latin typeface="Comfortaa" panose="020F0603070200060003" charset="0"/>
              <a:ea typeface="微软雅黑" panose="020B0503020204020204" pitchFamily="34" charset="-122"/>
              <a:cs typeface="Comfortaa" panose="020F0603070200060003" charset="0"/>
              <a:sym typeface="+mn-lt"/>
            </a:endParaRPr>
          </a:p>
        </p:txBody>
      </p:sp>
      <p:cxnSp>
        <p:nvCxnSpPr>
          <p:cNvPr id="9" name="直接连接符 8"/>
          <p:cNvCxnSpPr/>
          <p:nvPr/>
        </p:nvCxnSpPr>
        <p:spPr>
          <a:xfrm>
            <a:off x="839866" y="1496971"/>
            <a:ext cx="100716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descr="pi-lab-log"/>
          <p:cNvPicPr>
            <a:picLocks noChangeAspect="1"/>
          </p:cNvPicPr>
          <p:nvPr/>
        </p:nvPicPr>
        <p:blipFill>
          <a:blip r:embed="rId4"/>
          <a:stretch>
            <a:fillRect/>
          </a:stretch>
        </p:blipFill>
        <p:spPr>
          <a:xfrm>
            <a:off x="5623560" y="5819775"/>
            <a:ext cx="788035" cy="788035"/>
          </a:xfrm>
          <a:prstGeom prst="rect">
            <a:avLst/>
          </a:prstGeom>
        </p:spPr>
      </p:pic>
      <p:sp>
        <p:nvSpPr>
          <p:cNvPr id="4" name="Text Box 3"/>
          <p:cNvSpPr txBox="1"/>
          <p:nvPr/>
        </p:nvSpPr>
        <p:spPr>
          <a:xfrm>
            <a:off x="6504305" y="6014720"/>
            <a:ext cx="4007485" cy="398780"/>
          </a:xfrm>
          <a:prstGeom prst="rect">
            <a:avLst/>
          </a:prstGeom>
          <a:noFill/>
        </p:spPr>
        <p:txBody>
          <a:bodyPr wrap="square" rtlCol="0">
            <a:spAutoFit/>
          </a:bodyPr>
          <a:lstStyle/>
          <a:p>
            <a:r>
              <a:rPr lang="en-US" altLang="en-US" sz="2000">
                <a:solidFill>
                  <a:schemeClr val="accent1">
                    <a:lumMod val="50000"/>
                  </a:schemeClr>
                </a:solidFill>
                <a:latin typeface="Comfortaa" panose="020F0603070200060003" charset="0"/>
                <a:cs typeface="Comfortaa" panose="020F0603070200060003" charset="0"/>
              </a:rPr>
              <a:t>Pilot intelligence Lab</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838646"/>
            <a:ext cx="12192000" cy="3019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zh-CN" altLang="en-US" sz="1705">
              <a:solidFill>
                <a:prstClr val="white"/>
              </a:solidFill>
              <a:latin typeface="Calibri"/>
              <a:ea typeface="SimSun" pitchFamily="2" charset="-122"/>
            </a:endParaRPr>
          </a:p>
        </p:txBody>
      </p:sp>
      <p:grpSp>
        <p:nvGrpSpPr>
          <p:cNvPr id="9" name="组合 8"/>
          <p:cNvGrpSpPr/>
          <p:nvPr/>
        </p:nvGrpSpPr>
        <p:grpSpPr>
          <a:xfrm>
            <a:off x="4851469" y="781826"/>
            <a:ext cx="2489063" cy="2483568"/>
            <a:chOff x="2423438" y="1854200"/>
            <a:chExt cx="1438276" cy="1435100"/>
          </a:xfrm>
        </p:grpSpPr>
        <p:sp>
          <p:nvSpPr>
            <p:cNvPr id="6" name="Oval 5"/>
            <p:cNvSpPr>
              <a:spLocks noChangeArrowheads="1"/>
            </p:cNvSpPr>
            <p:nvPr/>
          </p:nvSpPr>
          <p:spPr bwMode="auto">
            <a:xfrm>
              <a:off x="2423438" y="1854200"/>
              <a:ext cx="1438275" cy="143510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pPr defTabSz="866775" fontAlgn="base">
                <a:spcBef>
                  <a:spcPct val="0"/>
                </a:spcBef>
                <a:spcAft>
                  <a:spcPct val="0"/>
                </a:spcAft>
              </a:pPr>
              <a:endParaRPr lang="zh-CN" altLang="en-US" sz="1705">
                <a:solidFill>
                  <a:prstClr val="black"/>
                </a:solidFill>
                <a:latin typeface="Calibri" panose="020F0502020204030204" pitchFamily="34" charset="0"/>
                <a:ea typeface="SimSun" pitchFamily="2" charset="-122"/>
              </a:endParaRPr>
            </a:p>
          </p:txBody>
        </p:sp>
        <p:sp>
          <p:nvSpPr>
            <p:cNvPr id="7" name="Freeform 6"/>
            <p:cNvSpPr/>
            <p:nvPr/>
          </p:nvSpPr>
          <p:spPr bwMode="auto">
            <a:xfrm>
              <a:off x="2552026" y="2409825"/>
              <a:ext cx="1309688" cy="879475"/>
            </a:xfrm>
            <a:custGeom>
              <a:avLst/>
              <a:gdLst>
                <a:gd name="T0" fmla="*/ 346 w 346"/>
                <a:gd name="T1" fmla="*/ 43 h 233"/>
                <a:gd name="T2" fmla="*/ 156 w 346"/>
                <a:gd name="T3" fmla="*/ 233 h 233"/>
                <a:gd name="T4" fmla="*/ 128 w 346"/>
                <a:gd name="T5" fmla="*/ 231 h 233"/>
                <a:gd name="T6" fmla="*/ 24 w 346"/>
                <a:gd name="T7" fmla="*/ 127 h 233"/>
                <a:gd name="T8" fmla="*/ 22 w 346"/>
                <a:gd name="T9" fmla="*/ 118 h 233"/>
                <a:gd name="T10" fmla="*/ 32 w 346"/>
                <a:gd name="T11" fmla="*/ 86 h 233"/>
                <a:gd name="T12" fmla="*/ 22 w 346"/>
                <a:gd name="T13" fmla="*/ 76 h 233"/>
                <a:gd name="T14" fmla="*/ 32 w 346"/>
                <a:gd name="T15" fmla="*/ 72 h 233"/>
                <a:gd name="T16" fmla="*/ 33 w 346"/>
                <a:gd name="T17" fmla="*/ 39 h 233"/>
                <a:gd name="T18" fmla="*/ 0 w 346"/>
                <a:gd name="T19" fmla="*/ 7 h 233"/>
                <a:gd name="T20" fmla="*/ 312 w 346"/>
                <a:gd name="T21" fmla="*/ 0 h 233"/>
                <a:gd name="T22" fmla="*/ 346 w 346"/>
                <a:gd name="T23" fmla="*/ 34 h 233"/>
                <a:gd name="T24" fmla="*/ 346 w 346"/>
                <a:gd name="T25" fmla="*/ 4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233">
                  <a:moveTo>
                    <a:pt x="346" y="43"/>
                  </a:moveTo>
                  <a:cubicBezTo>
                    <a:pt x="346" y="148"/>
                    <a:pt x="261" y="233"/>
                    <a:pt x="156" y="233"/>
                  </a:cubicBezTo>
                  <a:cubicBezTo>
                    <a:pt x="146" y="233"/>
                    <a:pt x="137" y="233"/>
                    <a:pt x="128" y="231"/>
                  </a:cubicBezTo>
                  <a:cubicBezTo>
                    <a:pt x="24" y="127"/>
                    <a:pt x="24" y="127"/>
                    <a:pt x="24" y="127"/>
                  </a:cubicBezTo>
                  <a:cubicBezTo>
                    <a:pt x="22" y="118"/>
                    <a:pt x="22" y="118"/>
                    <a:pt x="22" y="118"/>
                  </a:cubicBezTo>
                  <a:cubicBezTo>
                    <a:pt x="32" y="86"/>
                    <a:pt x="32" y="86"/>
                    <a:pt x="32" y="86"/>
                  </a:cubicBezTo>
                  <a:cubicBezTo>
                    <a:pt x="22" y="76"/>
                    <a:pt x="22" y="76"/>
                    <a:pt x="22" y="76"/>
                  </a:cubicBezTo>
                  <a:cubicBezTo>
                    <a:pt x="32" y="72"/>
                    <a:pt x="32" y="72"/>
                    <a:pt x="32" y="72"/>
                  </a:cubicBezTo>
                  <a:cubicBezTo>
                    <a:pt x="33" y="39"/>
                    <a:pt x="33" y="39"/>
                    <a:pt x="33" y="39"/>
                  </a:cubicBezTo>
                  <a:cubicBezTo>
                    <a:pt x="0" y="7"/>
                    <a:pt x="0" y="7"/>
                    <a:pt x="0" y="7"/>
                  </a:cubicBezTo>
                  <a:cubicBezTo>
                    <a:pt x="312" y="0"/>
                    <a:pt x="312" y="0"/>
                    <a:pt x="312" y="0"/>
                  </a:cubicBezTo>
                  <a:cubicBezTo>
                    <a:pt x="346" y="34"/>
                    <a:pt x="346" y="34"/>
                    <a:pt x="346" y="34"/>
                  </a:cubicBezTo>
                  <a:cubicBezTo>
                    <a:pt x="346" y="37"/>
                    <a:pt x="346" y="40"/>
                    <a:pt x="346" y="43"/>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pPr defTabSz="866775" fontAlgn="base">
                <a:spcBef>
                  <a:spcPct val="0"/>
                </a:spcBef>
                <a:spcAft>
                  <a:spcPct val="0"/>
                </a:spcAft>
              </a:pPr>
              <a:endParaRPr lang="zh-CN" altLang="en-US" sz="1705">
                <a:solidFill>
                  <a:prstClr val="black"/>
                </a:solidFill>
                <a:latin typeface="Calibri" panose="020F0502020204030204" pitchFamily="34" charset="0"/>
                <a:ea typeface="SimSun" pitchFamily="2" charset="-122"/>
              </a:endParaRPr>
            </a:p>
          </p:txBody>
        </p:sp>
        <p:sp>
          <p:nvSpPr>
            <p:cNvPr id="8" name="Freeform 7"/>
            <p:cNvSpPr>
              <a:spLocks noEditPoints="1"/>
            </p:cNvSpPr>
            <p:nvPr/>
          </p:nvSpPr>
          <p:spPr bwMode="auto">
            <a:xfrm>
              <a:off x="2545676" y="2235200"/>
              <a:ext cx="1195388" cy="676275"/>
            </a:xfrm>
            <a:custGeom>
              <a:avLst/>
              <a:gdLst>
                <a:gd name="T0" fmla="*/ 72 w 316"/>
                <a:gd name="T1" fmla="*/ 96 h 179"/>
                <a:gd name="T2" fmla="*/ 72 w 316"/>
                <a:gd name="T3" fmla="*/ 133 h 179"/>
                <a:gd name="T4" fmla="*/ 244 w 316"/>
                <a:gd name="T5" fmla="*/ 133 h 179"/>
                <a:gd name="T6" fmla="*/ 244 w 316"/>
                <a:gd name="T7" fmla="*/ 96 h 179"/>
                <a:gd name="T8" fmla="*/ 237 w 316"/>
                <a:gd name="T9" fmla="*/ 91 h 179"/>
                <a:gd name="T10" fmla="*/ 163 w 316"/>
                <a:gd name="T11" fmla="*/ 122 h 179"/>
                <a:gd name="T12" fmla="*/ 153 w 316"/>
                <a:gd name="T13" fmla="*/ 122 h 179"/>
                <a:gd name="T14" fmla="*/ 80 w 316"/>
                <a:gd name="T15" fmla="*/ 91 h 179"/>
                <a:gd name="T16" fmla="*/ 72 w 316"/>
                <a:gd name="T17" fmla="*/ 96 h 179"/>
                <a:gd name="T18" fmla="*/ 39 w 316"/>
                <a:gd name="T19" fmla="*/ 73 h 179"/>
                <a:gd name="T20" fmla="*/ 39 w 316"/>
                <a:gd name="T21" fmla="*/ 106 h 179"/>
                <a:gd name="T22" fmla="*/ 39 w 316"/>
                <a:gd name="T23" fmla="*/ 107 h 179"/>
                <a:gd name="T24" fmla="*/ 41 w 316"/>
                <a:gd name="T25" fmla="*/ 107 h 179"/>
                <a:gd name="T26" fmla="*/ 45 w 316"/>
                <a:gd name="T27" fmla="*/ 112 h 179"/>
                <a:gd name="T28" fmla="*/ 44 w 316"/>
                <a:gd name="T29" fmla="*/ 119 h 179"/>
                <a:gd name="T30" fmla="*/ 44 w 316"/>
                <a:gd name="T31" fmla="*/ 119 h 179"/>
                <a:gd name="T32" fmla="*/ 44 w 316"/>
                <a:gd name="T33" fmla="*/ 123 h 179"/>
                <a:gd name="T34" fmla="*/ 44 w 316"/>
                <a:gd name="T35" fmla="*/ 124 h 179"/>
                <a:gd name="T36" fmla="*/ 42 w 316"/>
                <a:gd name="T37" fmla="*/ 174 h 179"/>
                <a:gd name="T38" fmla="*/ 41 w 316"/>
                <a:gd name="T39" fmla="*/ 174 h 179"/>
                <a:gd name="T40" fmla="*/ 42 w 316"/>
                <a:gd name="T41" fmla="*/ 169 h 179"/>
                <a:gd name="T42" fmla="*/ 40 w 316"/>
                <a:gd name="T43" fmla="*/ 169 h 179"/>
                <a:gd name="T44" fmla="*/ 35 w 316"/>
                <a:gd name="T45" fmla="*/ 179 h 179"/>
                <a:gd name="T46" fmla="*/ 34 w 316"/>
                <a:gd name="T47" fmla="*/ 178 h 179"/>
                <a:gd name="T48" fmla="*/ 33 w 316"/>
                <a:gd name="T49" fmla="*/ 168 h 179"/>
                <a:gd name="T50" fmla="*/ 31 w 316"/>
                <a:gd name="T51" fmla="*/ 166 h 179"/>
                <a:gd name="T52" fmla="*/ 31 w 316"/>
                <a:gd name="T53" fmla="*/ 172 h 179"/>
                <a:gd name="T54" fmla="*/ 30 w 316"/>
                <a:gd name="T55" fmla="*/ 172 h 179"/>
                <a:gd name="T56" fmla="*/ 29 w 316"/>
                <a:gd name="T57" fmla="*/ 168 h 179"/>
                <a:gd name="T58" fmla="*/ 28 w 316"/>
                <a:gd name="T59" fmla="*/ 169 h 179"/>
                <a:gd name="T60" fmla="*/ 28 w 316"/>
                <a:gd name="T61" fmla="*/ 174 h 179"/>
                <a:gd name="T62" fmla="*/ 27 w 316"/>
                <a:gd name="T63" fmla="*/ 175 h 179"/>
                <a:gd name="T64" fmla="*/ 26 w 316"/>
                <a:gd name="T65" fmla="*/ 123 h 179"/>
                <a:gd name="T66" fmla="*/ 26 w 316"/>
                <a:gd name="T67" fmla="*/ 122 h 179"/>
                <a:gd name="T68" fmla="*/ 26 w 316"/>
                <a:gd name="T69" fmla="*/ 118 h 179"/>
                <a:gd name="T70" fmla="*/ 26 w 316"/>
                <a:gd name="T71" fmla="*/ 118 h 179"/>
                <a:gd name="T72" fmla="*/ 25 w 316"/>
                <a:gd name="T73" fmla="*/ 112 h 179"/>
                <a:gd name="T74" fmla="*/ 30 w 316"/>
                <a:gd name="T75" fmla="*/ 105 h 179"/>
                <a:gd name="T76" fmla="*/ 32 w 316"/>
                <a:gd name="T77" fmla="*/ 105 h 179"/>
                <a:gd name="T78" fmla="*/ 32 w 316"/>
                <a:gd name="T79" fmla="*/ 104 h 179"/>
                <a:gd name="T80" fmla="*/ 32 w 316"/>
                <a:gd name="T81" fmla="*/ 68 h 179"/>
                <a:gd name="T82" fmla="*/ 30 w 316"/>
                <a:gd name="T83" fmla="*/ 65 h 179"/>
                <a:gd name="T84" fmla="*/ 4 w 316"/>
                <a:gd name="T85" fmla="*/ 54 h 179"/>
                <a:gd name="T86" fmla="*/ 4 w 316"/>
                <a:gd name="T87" fmla="*/ 45 h 179"/>
                <a:gd name="T88" fmla="*/ 154 w 316"/>
                <a:gd name="T89" fmla="*/ 0 h 179"/>
                <a:gd name="T90" fmla="*/ 162 w 316"/>
                <a:gd name="T91" fmla="*/ 0 h 179"/>
                <a:gd name="T92" fmla="*/ 311 w 316"/>
                <a:gd name="T93" fmla="*/ 45 h 179"/>
                <a:gd name="T94" fmla="*/ 312 w 316"/>
                <a:gd name="T95" fmla="*/ 54 h 179"/>
                <a:gd name="T96" fmla="*/ 163 w 316"/>
                <a:gd name="T97" fmla="*/ 116 h 179"/>
                <a:gd name="T98" fmla="*/ 153 w 316"/>
                <a:gd name="T99" fmla="*/ 116 h 179"/>
                <a:gd name="T100" fmla="*/ 43 w 316"/>
                <a:gd name="T101" fmla="*/ 70 h 179"/>
                <a:gd name="T102" fmla="*/ 39 w 316"/>
                <a:gd name="T103" fmla="*/ 7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179">
                  <a:moveTo>
                    <a:pt x="72" y="96"/>
                  </a:moveTo>
                  <a:cubicBezTo>
                    <a:pt x="72" y="133"/>
                    <a:pt x="72" y="133"/>
                    <a:pt x="72" y="133"/>
                  </a:cubicBezTo>
                  <a:cubicBezTo>
                    <a:pt x="72" y="177"/>
                    <a:pt x="244" y="177"/>
                    <a:pt x="244" y="133"/>
                  </a:cubicBezTo>
                  <a:cubicBezTo>
                    <a:pt x="244" y="96"/>
                    <a:pt x="244" y="96"/>
                    <a:pt x="244" y="96"/>
                  </a:cubicBezTo>
                  <a:cubicBezTo>
                    <a:pt x="244" y="92"/>
                    <a:pt x="240" y="89"/>
                    <a:pt x="237" y="91"/>
                  </a:cubicBezTo>
                  <a:cubicBezTo>
                    <a:pt x="163" y="122"/>
                    <a:pt x="163" y="122"/>
                    <a:pt x="163" y="122"/>
                  </a:cubicBezTo>
                  <a:cubicBezTo>
                    <a:pt x="160" y="123"/>
                    <a:pt x="156" y="123"/>
                    <a:pt x="153" y="122"/>
                  </a:cubicBezTo>
                  <a:cubicBezTo>
                    <a:pt x="80" y="91"/>
                    <a:pt x="80" y="91"/>
                    <a:pt x="80" y="91"/>
                  </a:cubicBezTo>
                  <a:cubicBezTo>
                    <a:pt x="76" y="89"/>
                    <a:pt x="72" y="92"/>
                    <a:pt x="72" y="96"/>
                  </a:cubicBezTo>
                  <a:close/>
                  <a:moveTo>
                    <a:pt x="39" y="73"/>
                  </a:moveTo>
                  <a:cubicBezTo>
                    <a:pt x="39" y="106"/>
                    <a:pt x="39" y="106"/>
                    <a:pt x="39" y="106"/>
                  </a:cubicBezTo>
                  <a:cubicBezTo>
                    <a:pt x="39" y="106"/>
                    <a:pt x="39" y="106"/>
                    <a:pt x="39" y="107"/>
                  </a:cubicBezTo>
                  <a:cubicBezTo>
                    <a:pt x="40" y="107"/>
                    <a:pt x="40" y="107"/>
                    <a:pt x="41" y="107"/>
                  </a:cubicBezTo>
                  <a:cubicBezTo>
                    <a:pt x="45" y="105"/>
                    <a:pt x="45" y="109"/>
                    <a:pt x="45" y="112"/>
                  </a:cubicBezTo>
                  <a:cubicBezTo>
                    <a:pt x="45" y="114"/>
                    <a:pt x="45" y="117"/>
                    <a:pt x="44" y="119"/>
                  </a:cubicBezTo>
                  <a:cubicBezTo>
                    <a:pt x="44" y="119"/>
                    <a:pt x="44" y="119"/>
                    <a:pt x="44" y="119"/>
                  </a:cubicBezTo>
                  <a:cubicBezTo>
                    <a:pt x="46" y="120"/>
                    <a:pt x="46" y="123"/>
                    <a:pt x="44" y="123"/>
                  </a:cubicBezTo>
                  <a:cubicBezTo>
                    <a:pt x="44" y="123"/>
                    <a:pt x="44" y="124"/>
                    <a:pt x="44" y="124"/>
                  </a:cubicBezTo>
                  <a:cubicBezTo>
                    <a:pt x="53" y="139"/>
                    <a:pt x="57" y="161"/>
                    <a:pt x="42" y="174"/>
                  </a:cubicBezTo>
                  <a:cubicBezTo>
                    <a:pt x="41" y="175"/>
                    <a:pt x="41" y="175"/>
                    <a:pt x="41" y="174"/>
                  </a:cubicBezTo>
                  <a:cubicBezTo>
                    <a:pt x="41" y="172"/>
                    <a:pt x="42" y="171"/>
                    <a:pt x="42" y="169"/>
                  </a:cubicBezTo>
                  <a:cubicBezTo>
                    <a:pt x="43" y="163"/>
                    <a:pt x="42" y="163"/>
                    <a:pt x="40" y="169"/>
                  </a:cubicBezTo>
                  <a:cubicBezTo>
                    <a:pt x="39" y="173"/>
                    <a:pt x="37" y="176"/>
                    <a:pt x="35" y="179"/>
                  </a:cubicBezTo>
                  <a:cubicBezTo>
                    <a:pt x="35" y="179"/>
                    <a:pt x="34" y="179"/>
                    <a:pt x="34" y="178"/>
                  </a:cubicBezTo>
                  <a:cubicBezTo>
                    <a:pt x="34" y="175"/>
                    <a:pt x="34" y="172"/>
                    <a:pt x="33" y="168"/>
                  </a:cubicBezTo>
                  <a:cubicBezTo>
                    <a:pt x="33" y="161"/>
                    <a:pt x="32" y="160"/>
                    <a:pt x="31" y="166"/>
                  </a:cubicBezTo>
                  <a:cubicBezTo>
                    <a:pt x="31" y="168"/>
                    <a:pt x="31" y="170"/>
                    <a:pt x="31" y="172"/>
                  </a:cubicBezTo>
                  <a:cubicBezTo>
                    <a:pt x="31" y="173"/>
                    <a:pt x="31" y="174"/>
                    <a:pt x="30" y="172"/>
                  </a:cubicBezTo>
                  <a:cubicBezTo>
                    <a:pt x="30" y="171"/>
                    <a:pt x="30" y="170"/>
                    <a:pt x="29" y="168"/>
                  </a:cubicBezTo>
                  <a:cubicBezTo>
                    <a:pt x="28" y="165"/>
                    <a:pt x="28" y="165"/>
                    <a:pt x="28" y="169"/>
                  </a:cubicBezTo>
                  <a:cubicBezTo>
                    <a:pt x="28" y="171"/>
                    <a:pt x="28" y="172"/>
                    <a:pt x="28" y="174"/>
                  </a:cubicBezTo>
                  <a:cubicBezTo>
                    <a:pt x="28" y="175"/>
                    <a:pt x="28" y="175"/>
                    <a:pt x="27" y="175"/>
                  </a:cubicBezTo>
                  <a:cubicBezTo>
                    <a:pt x="13" y="162"/>
                    <a:pt x="13" y="142"/>
                    <a:pt x="26" y="123"/>
                  </a:cubicBezTo>
                  <a:cubicBezTo>
                    <a:pt x="26" y="123"/>
                    <a:pt x="26" y="123"/>
                    <a:pt x="26" y="122"/>
                  </a:cubicBezTo>
                  <a:cubicBezTo>
                    <a:pt x="23" y="122"/>
                    <a:pt x="23" y="119"/>
                    <a:pt x="26" y="118"/>
                  </a:cubicBezTo>
                  <a:cubicBezTo>
                    <a:pt x="26" y="118"/>
                    <a:pt x="26" y="118"/>
                    <a:pt x="26" y="118"/>
                  </a:cubicBezTo>
                  <a:cubicBezTo>
                    <a:pt x="26" y="116"/>
                    <a:pt x="25" y="114"/>
                    <a:pt x="25" y="112"/>
                  </a:cubicBezTo>
                  <a:cubicBezTo>
                    <a:pt x="25" y="110"/>
                    <a:pt x="27" y="104"/>
                    <a:pt x="30" y="105"/>
                  </a:cubicBezTo>
                  <a:cubicBezTo>
                    <a:pt x="31" y="106"/>
                    <a:pt x="31" y="106"/>
                    <a:pt x="32" y="105"/>
                  </a:cubicBezTo>
                  <a:cubicBezTo>
                    <a:pt x="32" y="105"/>
                    <a:pt x="32" y="105"/>
                    <a:pt x="32" y="104"/>
                  </a:cubicBezTo>
                  <a:cubicBezTo>
                    <a:pt x="32" y="68"/>
                    <a:pt x="32" y="68"/>
                    <a:pt x="32" y="68"/>
                  </a:cubicBezTo>
                  <a:cubicBezTo>
                    <a:pt x="32" y="67"/>
                    <a:pt x="32" y="65"/>
                    <a:pt x="30" y="65"/>
                  </a:cubicBezTo>
                  <a:cubicBezTo>
                    <a:pt x="4" y="54"/>
                    <a:pt x="4" y="54"/>
                    <a:pt x="4" y="54"/>
                  </a:cubicBezTo>
                  <a:cubicBezTo>
                    <a:pt x="0" y="52"/>
                    <a:pt x="0" y="46"/>
                    <a:pt x="4" y="45"/>
                  </a:cubicBezTo>
                  <a:cubicBezTo>
                    <a:pt x="154" y="0"/>
                    <a:pt x="154" y="0"/>
                    <a:pt x="154" y="0"/>
                  </a:cubicBezTo>
                  <a:cubicBezTo>
                    <a:pt x="157" y="0"/>
                    <a:pt x="159" y="0"/>
                    <a:pt x="162" y="0"/>
                  </a:cubicBezTo>
                  <a:cubicBezTo>
                    <a:pt x="311" y="45"/>
                    <a:pt x="311" y="45"/>
                    <a:pt x="311" y="45"/>
                  </a:cubicBezTo>
                  <a:cubicBezTo>
                    <a:pt x="316" y="46"/>
                    <a:pt x="316" y="52"/>
                    <a:pt x="312" y="54"/>
                  </a:cubicBezTo>
                  <a:cubicBezTo>
                    <a:pt x="163" y="116"/>
                    <a:pt x="163" y="116"/>
                    <a:pt x="163" y="116"/>
                  </a:cubicBezTo>
                  <a:cubicBezTo>
                    <a:pt x="160" y="118"/>
                    <a:pt x="156" y="118"/>
                    <a:pt x="153" y="116"/>
                  </a:cubicBezTo>
                  <a:cubicBezTo>
                    <a:pt x="43" y="70"/>
                    <a:pt x="43" y="70"/>
                    <a:pt x="43" y="70"/>
                  </a:cubicBezTo>
                  <a:cubicBezTo>
                    <a:pt x="41" y="69"/>
                    <a:pt x="39" y="71"/>
                    <a:pt x="39" y="7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pPr defTabSz="866775" fontAlgn="base">
                <a:spcBef>
                  <a:spcPct val="0"/>
                </a:spcBef>
                <a:spcAft>
                  <a:spcPct val="0"/>
                </a:spcAft>
              </a:pPr>
              <a:endParaRPr lang="zh-CN" altLang="en-US" sz="1705">
                <a:solidFill>
                  <a:prstClr val="black"/>
                </a:solidFill>
                <a:latin typeface="Calibri" panose="020F0502020204030204" pitchFamily="34" charset="0"/>
                <a:ea typeface="SimSun" pitchFamily="2" charset="-122"/>
              </a:endParaRPr>
            </a:p>
          </p:txBody>
        </p:sp>
      </p:grpSp>
      <p:sp>
        <p:nvSpPr>
          <p:cNvPr id="10" name="矩形 259"/>
          <p:cNvSpPr>
            <a:spLocks noChangeArrowheads="1"/>
          </p:cNvSpPr>
          <p:nvPr/>
        </p:nvSpPr>
        <p:spPr bwMode="auto">
          <a:xfrm>
            <a:off x="4027084" y="5828682"/>
            <a:ext cx="4137832" cy="4669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8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8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8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866775" fontAlgn="base">
              <a:spcAft>
                <a:spcPct val="0"/>
              </a:spcAft>
              <a:buNone/>
            </a:pPr>
            <a:r>
              <a:rPr lang="en-US" altLang="zh-CN" sz="3035" dirty="0">
                <a:solidFill>
                  <a:prstClr val="white"/>
                </a:solidFill>
                <a:cs typeface="Arial" panose="02080604020202020204" pitchFamily="34" charset="0"/>
              </a:rPr>
              <a:t>Question?</a:t>
            </a:r>
          </a:p>
        </p:txBody>
      </p:sp>
      <p:sp>
        <p:nvSpPr>
          <p:cNvPr id="11" name="矩形 259"/>
          <p:cNvSpPr>
            <a:spLocks noChangeArrowheads="1"/>
          </p:cNvSpPr>
          <p:nvPr/>
        </p:nvSpPr>
        <p:spPr bwMode="auto">
          <a:xfrm>
            <a:off x="2998329" y="4313894"/>
            <a:ext cx="6195342" cy="1677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8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8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8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866775" fontAlgn="base">
              <a:spcAft>
                <a:spcPct val="0"/>
              </a:spcAft>
              <a:buNone/>
            </a:pPr>
            <a:r>
              <a:rPr lang="en-US" altLang="zh-CN" sz="10905" cap="all" dirty="0">
                <a:solidFill>
                  <a:prstClr val="white"/>
                </a:solidFill>
                <a:latin typeface="Impact" panose="020B0806030902050204" pitchFamily="34" charset="0"/>
                <a:cs typeface="Arial" panose="02080604020202020204" pitchFamily="34" charset="0"/>
              </a:rPr>
              <a:t>Thank you</a:t>
            </a:r>
            <a:endParaRPr lang="zh-CN" altLang="en-US" sz="10905" cap="all" dirty="0">
              <a:solidFill>
                <a:prstClr val="white"/>
              </a:solidFill>
              <a:latin typeface="Impact" panose="020B0806030902050204" pitchFamily="34" charset="0"/>
              <a:cs typeface="Arial" panose="0208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p15:prstTrans prst="fracture"/>
      </p:transition>
    </mc:Choice>
    <mc:Fallback xmlns="">
      <p:transition>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nodeType="afterEffect" p14:presetBounceEnd="40000">
                                      <p:stCondLst>
                                        <p:cond delay="0"/>
                                      </p:stCondLst>
                                      <p:childTnLst>
                                        <p:set>
                                          <p:cBhvr>
                                            <p:cTn id="6" dur="500" fill="hold">
                                              <p:stCondLst>
                                                <p:cond delay="0"/>
                                              </p:stCondLst>
                                            </p:cTn>
                                            <p:tgtEl>
                                              <p:spTgt spid="9"/>
                                            </p:tgtEl>
                                            <p:attrNameLst>
                                              <p:attrName>style.visibility</p:attrName>
                                            </p:attrNameLst>
                                          </p:cBhvr>
                                          <p:to>
                                            <p:strVal val="visible"/>
                                          </p:to>
                                        </p:set>
                                        <p:anim calcmode="lin" valueType="num" p14:bounceEnd="40000">
                                          <p:cBhvr additive="base">
                                            <p:cTn id="7" dur="50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1"/>
                                            </p:tgtEl>
                                            <p:attrNameLst>
                                              <p:attrName>ppt_y</p:attrName>
                                            </p:attrNameLst>
                                          </p:cBhvr>
                                          <p:tavLst>
                                            <p:tav tm="0">
                                              <p:val>
                                                <p:strVal val="#ppt_y"/>
                                              </p:val>
                                            </p:tav>
                                            <p:tav tm="100000">
                                              <p:val>
                                                <p:strVal val="#ppt_y"/>
                                              </p:val>
                                            </p:tav>
                                          </p:tavLst>
                                        </p:anim>
                                        <p:anim calcmode="lin" valueType="num">
                                          <p:cBhvr>
                                            <p:cTn id="1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1"/>
                                            </p:tgtEl>
                                          </p:cBhvr>
                                        </p:animEffect>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0"/>
                                            </p:tgtEl>
                                            <p:attrNameLst>
                                              <p:attrName>ppt_y</p:attrName>
                                            </p:attrNameLst>
                                          </p:cBhvr>
                                          <p:tavLst>
                                            <p:tav tm="0">
                                              <p:val>
                                                <p:strVal val="#ppt_y"/>
                                              </p:val>
                                            </p:tav>
                                            <p:tav tm="100000">
                                              <p:val>
                                                <p:strVal val="#ppt_y"/>
                                              </p:val>
                                            </p:tav>
                                          </p:tavLst>
                                        </p:anim>
                                        <p:anim calcmode="lin" valueType="num">
                                          <p:cBhvr>
                                            <p:cTn id="25"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0"/>
                                            </p:tgtEl>
                                          </p:cBhvr>
                                        </p:animEffect>
                                      </p:childTnLst>
                                    </p:cTn>
                                  </p:par>
                                </p:childTnLst>
                              </p:cTn>
                            </p:par>
                            <p:par>
                              <p:cTn id="28" fill="hold">
                                <p:stCondLst>
                                  <p:cond delay="1900"/>
                                </p:stCondLst>
                                <p:childTnLst>
                                  <p:par>
                                    <p:cTn id="29" presetID="26" presetClass="emph" presetSubtype="0" fill="hold" grpId="1" nodeType="afterEffect">
                                      <p:stCondLst>
                                        <p:cond delay="0"/>
                                      </p:stCondLst>
                                      <p:iterate type="lt">
                                        <p:tmPct val="0"/>
                                      </p:iterate>
                                      <p:childTnLst>
                                        <p:animEffect transition="out" filter="fade">
                                          <p:cBhvr>
                                            <p:cTn id="30" dur="500" tmFilter="0, 0; .2, .5; .8, .5; 1, 0"/>
                                            <p:tgtEl>
                                              <p:spTgt spid="11"/>
                                            </p:tgtEl>
                                          </p:cBhvr>
                                        </p:animEffect>
                                        <p:animScale>
                                          <p:cBhvr>
                                            <p:cTn id="31" dur="250" autoRev="1" fill="hold"/>
                                            <p:tgtEl>
                                              <p:spTgt spid="11"/>
                                            </p:tgtEl>
                                          </p:cBhvr>
                                          <p:by x="105000" y="105000"/>
                                        </p:animScale>
                                      </p:childTnLst>
                                    </p:cTn>
                                  </p:par>
                                  <p:par>
                                    <p:cTn id="32" presetID="26" presetClass="emph" presetSubtype="0" fill="hold" grpId="1" nodeType="withEffect">
                                      <p:stCondLst>
                                        <p:cond delay="0"/>
                                      </p:stCondLst>
                                      <p:iterate type="lt">
                                        <p:tmPct val="0"/>
                                      </p:iterate>
                                      <p:childTnLst>
                                        <p:animEffect transition="out" filter="fade">
                                          <p:cBhvr>
                                            <p:cTn id="33" dur="500" tmFilter="0, 0; .2, .5; .8, .5; 1, 0"/>
                                            <p:tgtEl>
                                              <p:spTgt spid="10"/>
                                            </p:tgtEl>
                                          </p:cBhvr>
                                        </p:animEffect>
                                        <p:animScale>
                                          <p:cBhvr>
                                            <p:cTn id="34"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0" grpId="0" bldLvl="0" animBg="1"/>
          <p:bldP spid="10" grpId="1" bldLvl="0" animBg="1"/>
          <p:bldP spid="11" grpId="0" bldLvl="0" animBg="1"/>
          <p:bldP spid="11" grpId="1"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nodeType="afterEffect">
                                      <p:stCondLst>
                                        <p:cond delay="0"/>
                                      </p:stCondLst>
                                      <p:childTnLst>
                                        <p:set>
                                          <p:cBhvr>
                                            <p:cTn id="6" dur="500"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1"/>
                                            </p:tgtEl>
                                            <p:attrNameLst>
                                              <p:attrName>ppt_y</p:attrName>
                                            </p:attrNameLst>
                                          </p:cBhvr>
                                          <p:tavLst>
                                            <p:tav tm="0">
                                              <p:val>
                                                <p:strVal val="#ppt_y"/>
                                              </p:val>
                                            </p:tav>
                                            <p:tav tm="100000">
                                              <p:val>
                                                <p:strVal val="#ppt_y"/>
                                              </p:val>
                                            </p:tav>
                                          </p:tavLst>
                                        </p:anim>
                                        <p:anim calcmode="lin" valueType="num">
                                          <p:cBhvr>
                                            <p:cTn id="1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1"/>
                                            </p:tgtEl>
                                          </p:cBhvr>
                                        </p:animEffect>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0"/>
                                            </p:tgtEl>
                                            <p:attrNameLst>
                                              <p:attrName>ppt_y</p:attrName>
                                            </p:attrNameLst>
                                          </p:cBhvr>
                                          <p:tavLst>
                                            <p:tav tm="0">
                                              <p:val>
                                                <p:strVal val="#ppt_y"/>
                                              </p:val>
                                            </p:tav>
                                            <p:tav tm="100000">
                                              <p:val>
                                                <p:strVal val="#ppt_y"/>
                                              </p:val>
                                            </p:tav>
                                          </p:tavLst>
                                        </p:anim>
                                        <p:anim calcmode="lin" valueType="num">
                                          <p:cBhvr>
                                            <p:cTn id="25"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0"/>
                                            </p:tgtEl>
                                          </p:cBhvr>
                                        </p:animEffect>
                                      </p:childTnLst>
                                    </p:cTn>
                                  </p:par>
                                </p:childTnLst>
                              </p:cTn>
                            </p:par>
                            <p:par>
                              <p:cTn id="28" fill="hold">
                                <p:stCondLst>
                                  <p:cond delay="1900"/>
                                </p:stCondLst>
                                <p:childTnLst>
                                  <p:par>
                                    <p:cTn id="29" presetID="26" presetClass="emph" presetSubtype="0" fill="hold" grpId="1" nodeType="afterEffect">
                                      <p:stCondLst>
                                        <p:cond delay="0"/>
                                      </p:stCondLst>
                                      <p:iterate type="lt">
                                        <p:tmPct val="0"/>
                                      </p:iterate>
                                      <p:childTnLst>
                                        <p:animEffect transition="out" filter="fade">
                                          <p:cBhvr>
                                            <p:cTn id="30" dur="500" tmFilter="0, 0; .2, .5; .8, .5; 1, 0"/>
                                            <p:tgtEl>
                                              <p:spTgt spid="11"/>
                                            </p:tgtEl>
                                          </p:cBhvr>
                                        </p:animEffect>
                                        <p:animScale>
                                          <p:cBhvr>
                                            <p:cTn id="31" dur="250" autoRev="1" fill="hold"/>
                                            <p:tgtEl>
                                              <p:spTgt spid="11"/>
                                            </p:tgtEl>
                                          </p:cBhvr>
                                          <p:by x="105000" y="105000"/>
                                        </p:animScale>
                                      </p:childTnLst>
                                    </p:cTn>
                                  </p:par>
                                  <p:par>
                                    <p:cTn id="32" presetID="26" presetClass="emph" presetSubtype="0" fill="hold" grpId="1" nodeType="withEffect">
                                      <p:stCondLst>
                                        <p:cond delay="0"/>
                                      </p:stCondLst>
                                      <p:iterate type="lt">
                                        <p:tmPct val="0"/>
                                      </p:iterate>
                                      <p:childTnLst>
                                        <p:animEffect transition="out" filter="fade">
                                          <p:cBhvr>
                                            <p:cTn id="33" dur="500" tmFilter="0, 0; .2, .5; .8, .5; 1, 0"/>
                                            <p:tgtEl>
                                              <p:spTgt spid="10"/>
                                            </p:tgtEl>
                                          </p:cBhvr>
                                        </p:animEffect>
                                        <p:animScale>
                                          <p:cBhvr>
                                            <p:cTn id="34"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true"/>
          <p:bldP spid="10" grpId="0" bldLvl="0" animBg="true"/>
          <p:bldP spid="10" grpId="1" bldLvl="0" animBg="true"/>
          <p:bldP spid="11" grpId="0" bldLvl="0" animBg="true"/>
          <p:bldP spid="11" grpId="1" bldLvl="0" animBg="true"/>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3864112" y="3927518"/>
            <a:ext cx="6472296" cy="1131297"/>
            <a:chOff x="6418" y="6523"/>
            <a:chExt cx="10750" cy="1879"/>
          </a:xfrm>
        </p:grpSpPr>
        <p:sp>
          <p:nvSpPr>
            <p:cNvPr id="3" name="MH_SubTitle_4"/>
            <p:cNvSpPr>
              <a:spLocks noChangeArrowheads="1"/>
            </p:cNvSpPr>
            <p:nvPr>
              <p:custDataLst>
                <p:tags r:id="rId14"/>
              </p:custDataLst>
            </p:nvPr>
          </p:nvSpPr>
          <p:spPr bwMode="gray">
            <a:xfrm>
              <a:off x="10246" y="7330"/>
              <a:ext cx="6922" cy="1073"/>
            </a:xfrm>
            <a:prstGeom prst="roundRect">
              <a:avLst>
                <a:gd name="adj" fmla="val 50000"/>
              </a:avLst>
            </a:prstGeom>
            <a:solidFill>
              <a:srgbClr val="18B29D"/>
            </a:solidFill>
            <a:ln>
              <a:noFill/>
            </a:ln>
          </p:spPr>
          <p:txBody>
            <a:bodyPr lIns="0" tIns="0" rIns="0" bIns="0" anchor="ctr" anchorCtr="1">
              <a:noAutofit/>
            </a:bodyPr>
            <a:lstStyle>
              <a:lvl1pPr eaLnBrk="0" hangingPunct="0">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eaLnBrk="0" hangingPunct="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eaLnBrk="0" hangingPunct="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eaLnBrk="0" hangingPunct="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eaLnBrk="0" hangingPunct="0">
                <a:spcBef>
                  <a:spcPct val="20000"/>
                </a:spcBef>
                <a:buChar char="»"/>
                <a:defRPr kumimoji="1" sz="2000">
                  <a:solidFill>
                    <a:schemeClr val="bg1"/>
                  </a:solidFill>
                  <a:latin typeface="Arial" panose="02080604020202020204" pitchFamily="34" charset="0"/>
                  <a:ea typeface="PMingLiU"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80604020202020204" pitchFamily="34" charset="0"/>
                  <a:ea typeface="PMingLiU"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80604020202020204" pitchFamily="34" charset="0"/>
                  <a:ea typeface="PMingLiU"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80604020202020204" pitchFamily="34" charset="0"/>
                  <a:ea typeface="PMingLiU"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80604020202020204" pitchFamily="34" charset="0"/>
                  <a:ea typeface="PMingLiU" panose="02020500000000000000" pitchFamily="18" charset="-120"/>
                </a:defRPr>
              </a:lvl9pPr>
            </a:lstStyle>
            <a:p>
              <a:pPr algn="ctr" defTabSz="866775" fontAlgn="base">
                <a:lnSpc>
                  <a:spcPct val="200000"/>
                </a:lnSpc>
                <a:spcAft>
                  <a:spcPct val="0"/>
                </a:spcAft>
                <a:buNone/>
              </a:pPr>
              <a:r>
                <a:rPr lang="en-US" altLang="zh-CN" sz="1895" dirty="0">
                  <a:solidFill>
                    <a:prstClr val="white"/>
                  </a:solidFill>
                  <a:latin typeface="微软雅黑" panose="020B0503020204020204" pitchFamily="34" charset="-122"/>
                  <a:ea typeface="微软雅黑" panose="020B0503020204020204" pitchFamily="34" charset="-122"/>
                  <a:sym typeface="+mn-ea"/>
                </a:rPr>
                <a:t>EXPERIMENTS</a:t>
              </a:r>
              <a:endParaRPr lang="zh-CN" altLang="en-US" sz="995" dirty="0">
                <a:solidFill>
                  <a:prstClr val="white"/>
                </a:solidFill>
                <a:latin typeface="Arial" panose="02080604020202020204" pitchFamily="34" charset="0"/>
                <a:ea typeface="微软雅黑" panose="020B0503020204020204" pitchFamily="34" charset="-122"/>
                <a:sym typeface="Arial" panose="02080604020202020204" pitchFamily="34" charset="0"/>
              </a:endParaRPr>
            </a:p>
          </p:txBody>
        </p:sp>
        <p:sp>
          <p:nvSpPr>
            <p:cNvPr id="8" name="MH_Other_4"/>
            <p:cNvSpPr>
              <a:spLocks noChangeShapeType="1"/>
            </p:cNvSpPr>
            <p:nvPr>
              <p:custDataLst>
                <p:tags r:id="rId15"/>
              </p:custDataLst>
            </p:nvPr>
          </p:nvSpPr>
          <p:spPr bwMode="auto">
            <a:xfrm>
              <a:off x="6418" y="6523"/>
              <a:ext cx="3827" cy="1356"/>
            </a:xfrm>
            <a:prstGeom prst="line">
              <a:avLst/>
            </a:prstGeom>
            <a:noFill/>
            <a:ln w="38100" cap="rnd">
              <a:solidFill>
                <a:schemeClr val="accent1">
                  <a:lumMod val="40000"/>
                  <a:lumOff val="60000"/>
                </a:schemeClr>
              </a:solidFill>
              <a:prstDash val="sysDot"/>
              <a:rou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defTabSz="866775" fontAlgn="base">
                <a:spcBef>
                  <a:spcPct val="0"/>
                </a:spcBef>
                <a:spcAft>
                  <a:spcPct val="0"/>
                </a:spcAft>
                <a:defRPr/>
              </a:pPr>
              <a:endParaRPr lang="zh-CN" altLang="en-US" sz="1895">
                <a:solidFill>
                  <a:srgbClr val="FFFFFF"/>
                </a:solidFill>
                <a:latin typeface="Arial" panose="02080604020202020204" pitchFamily="34" charset="0"/>
                <a:ea typeface="微软雅黑" panose="020B0503020204020204" pitchFamily="34" charset="-122"/>
                <a:sym typeface="Arial" panose="02080604020202020204" pitchFamily="34" charset="0"/>
              </a:endParaRPr>
            </a:p>
          </p:txBody>
        </p:sp>
      </p:grpSp>
      <p:grpSp>
        <p:nvGrpSpPr>
          <p:cNvPr id="17" name="组合 16"/>
          <p:cNvGrpSpPr/>
          <p:nvPr/>
        </p:nvGrpSpPr>
        <p:grpSpPr>
          <a:xfrm>
            <a:off x="3805108" y="853327"/>
            <a:ext cx="6531300" cy="1693032"/>
            <a:chOff x="6320" y="1417"/>
            <a:chExt cx="10848" cy="2812"/>
          </a:xfrm>
        </p:grpSpPr>
        <p:sp>
          <p:nvSpPr>
            <p:cNvPr id="5" name="MH_Other_1"/>
            <p:cNvSpPr>
              <a:spLocks noChangeShapeType="1"/>
            </p:cNvSpPr>
            <p:nvPr>
              <p:custDataLst>
                <p:tags r:id="rId12"/>
              </p:custDataLst>
            </p:nvPr>
          </p:nvSpPr>
          <p:spPr bwMode="auto">
            <a:xfrm flipV="1">
              <a:off x="6320" y="2031"/>
              <a:ext cx="3925" cy="2198"/>
            </a:xfrm>
            <a:prstGeom prst="line">
              <a:avLst/>
            </a:prstGeom>
            <a:noFill/>
            <a:ln w="38100" cap="rnd">
              <a:solidFill>
                <a:schemeClr val="accent1">
                  <a:lumMod val="40000"/>
                  <a:lumOff val="60000"/>
                </a:schemeClr>
              </a:solidFill>
              <a:prstDash val="sysDot"/>
              <a:rou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defTabSz="866775" fontAlgn="base">
                <a:spcBef>
                  <a:spcPct val="0"/>
                </a:spcBef>
                <a:spcAft>
                  <a:spcPct val="0"/>
                </a:spcAft>
                <a:defRPr/>
              </a:pPr>
              <a:endParaRPr lang="zh-CN" altLang="en-US" sz="1895">
                <a:solidFill>
                  <a:srgbClr val="FFFFFF"/>
                </a:solidFill>
                <a:latin typeface="Arial" panose="02080604020202020204" pitchFamily="34" charset="0"/>
                <a:ea typeface="微软雅黑" panose="020B0503020204020204" pitchFamily="34" charset="-122"/>
                <a:sym typeface="Arial" panose="02080604020202020204" pitchFamily="34" charset="0"/>
              </a:endParaRPr>
            </a:p>
          </p:txBody>
        </p:sp>
        <p:sp>
          <p:nvSpPr>
            <p:cNvPr id="9" name="MH_SubTitle_1"/>
            <p:cNvSpPr>
              <a:spLocks noChangeArrowheads="1"/>
            </p:cNvSpPr>
            <p:nvPr>
              <p:custDataLst>
                <p:tags r:id="rId13"/>
              </p:custDataLst>
            </p:nvPr>
          </p:nvSpPr>
          <p:spPr bwMode="gray">
            <a:xfrm>
              <a:off x="10246" y="1417"/>
              <a:ext cx="6922" cy="1076"/>
            </a:xfrm>
            <a:prstGeom prst="roundRect">
              <a:avLst>
                <a:gd name="adj" fmla="val 50000"/>
              </a:avLst>
            </a:prstGeom>
            <a:solidFill>
              <a:schemeClr val="accent2"/>
            </a:solidFill>
            <a:ln>
              <a:noFill/>
            </a:ln>
          </p:spPr>
          <p:txBody>
            <a:bodyPr lIns="0" tIns="0" rIns="0" bIns="0" anchor="ctr" anchorCtr="1">
              <a:noAutofit/>
            </a:bodyPr>
            <a:lstStyle>
              <a:lvl1pPr eaLnBrk="0" hangingPunct="0">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eaLnBrk="0" hangingPunct="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eaLnBrk="0" hangingPunct="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eaLnBrk="0" hangingPunct="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eaLnBrk="0" hangingPunct="0">
                <a:spcBef>
                  <a:spcPct val="20000"/>
                </a:spcBef>
                <a:buChar char="»"/>
                <a:defRPr kumimoji="1" sz="2000">
                  <a:solidFill>
                    <a:schemeClr val="bg1"/>
                  </a:solidFill>
                  <a:latin typeface="Arial" panose="02080604020202020204" pitchFamily="34" charset="0"/>
                  <a:ea typeface="PMingLiU"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80604020202020204" pitchFamily="34" charset="0"/>
                  <a:ea typeface="PMingLiU"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80604020202020204" pitchFamily="34" charset="0"/>
                  <a:ea typeface="PMingLiU"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80604020202020204" pitchFamily="34" charset="0"/>
                  <a:ea typeface="PMingLiU"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80604020202020204" pitchFamily="34" charset="0"/>
                  <a:ea typeface="PMingLiU" panose="02020500000000000000" pitchFamily="18" charset="-120"/>
                </a:defRPr>
              </a:lvl9pPr>
            </a:lstStyle>
            <a:p>
              <a:pPr algn="ctr" defTabSz="866775" fontAlgn="base">
                <a:spcAft>
                  <a:spcPct val="0"/>
                </a:spcAft>
                <a:buNone/>
              </a:pPr>
              <a:r>
                <a:rPr lang="en-US" altLang="zh-CN" sz="1895" dirty="0">
                  <a:solidFill>
                    <a:prstClr val="white"/>
                  </a:solidFill>
                  <a:latin typeface="微软雅黑" panose="020B0503020204020204" pitchFamily="34" charset="-122"/>
                  <a:ea typeface="微软雅黑" panose="020B0503020204020204" pitchFamily="34" charset="-122"/>
                  <a:sym typeface="+mn-ea"/>
                </a:rPr>
                <a:t>MOTIVATION </a:t>
              </a:r>
              <a:endParaRPr lang="zh-CN" altLang="en-US" sz="995" dirty="0">
                <a:solidFill>
                  <a:prstClr val="white"/>
                </a:solidFill>
                <a:latin typeface="Arial" panose="02080604020202020204" pitchFamily="34" charset="0"/>
                <a:ea typeface="微软雅黑" panose="020B0503020204020204" pitchFamily="34" charset="-122"/>
                <a:sym typeface="Arial" panose="02080604020202020204" pitchFamily="34" charset="0"/>
              </a:endParaRPr>
            </a:p>
          </p:txBody>
        </p:sp>
      </p:grpSp>
      <p:grpSp>
        <p:nvGrpSpPr>
          <p:cNvPr id="18" name="组合 17"/>
          <p:cNvGrpSpPr/>
          <p:nvPr/>
        </p:nvGrpSpPr>
        <p:grpSpPr>
          <a:xfrm>
            <a:off x="3647967" y="1767878"/>
            <a:ext cx="6688441" cy="1244487"/>
            <a:chOff x="6059" y="2936"/>
            <a:chExt cx="11109" cy="2067"/>
          </a:xfrm>
        </p:grpSpPr>
        <p:sp>
          <p:nvSpPr>
            <p:cNvPr id="6" name="MH_Other_2"/>
            <p:cNvSpPr>
              <a:spLocks noChangeShapeType="1"/>
            </p:cNvSpPr>
            <p:nvPr>
              <p:custDataLst>
                <p:tags r:id="rId10"/>
              </p:custDataLst>
            </p:nvPr>
          </p:nvSpPr>
          <p:spPr bwMode="auto">
            <a:xfrm flipV="1">
              <a:off x="6059" y="3645"/>
              <a:ext cx="4186" cy="1358"/>
            </a:xfrm>
            <a:prstGeom prst="line">
              <a:avLst/>
            </a:prstGeom>
            <a:noFill/>
            <a:ln w="38100" cap="rnd">
              <a:solidFill>
                <a:schemeClr val="accent1">
                  <a:lumMod val="40000"/>
                  <a:lumOff val="60000"/>
                </a:schemeClr>
              </a:solidFill>
              <a:prstDash val="sysDot"/>
              <a:rou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defTabSz="866775" fontAlgn="base">
                <a:spcBef>
                  <a:spcPct val="0"/>
                </a:spcBef>
                <a:spcAft>
                  <a:spcPct val="0"/>
                </a:spcAft>
                <a:defRPr/>
              </a:pPr>
              <a:endParaRPr lang="zh-CN" altLang="en-US" sz="1895">
                <a:solidFill>
                  <a:srgbClr val="FFFFFF"/>
                </a:solidFill>
                <a:latin typeface="Arial" panose="02080604020202020204" pitchFamily="34" charset="0"/>
                <a:ea typeface="微软雅黑" panose="020B0503020204020204" pitchFamily="34" charset="-122"/>
                <a:sym typeface="Arial" panose="02080604020202020204" pitchFamily="34" charset="0"/>
              </a:endParaRPr>
            </a:p>
          </p:txBody>
        </p:sp>
        <p:sp>
          <p:nvSpPr>
            <p:cNvPr id="10" name="MH_SubTitle_2"/>
            <p:cNvSpPr>
              <a:spLocks noChangeArrowheads="1"/>
            </p:cNvSpPr>
            <p:nvPr>
              <p:custDataLst>
                <p:tags r:id="rId11"/>
              </p:custDataLst>
            </p:nvPr>
          </p:nvSpPr>
          <p:spPr bwMode="gray">
            <a:xfrm>
              <a:off x="10246" y="2936"/>
              <a:ext cx="6922" cy="1076"/>
            </a:xfrm>
            <a:prstGeom prst="roundRect">
              <a:avLst>
                <a:gd name="adj" fmla="val 50000"/>
              </a:avLst>
            </a:prstGeom>
            <a:solidFill>
              <a:schemeClr val="accent3"/>
            </a:solidFill>
            <a:ln>
              <a:noFill/>
            </a:ln>
          </p:spPr>
          <p:txBody>
            <a:bodyPr lIns="0" tIns="0" rIns="0" bIns="0" anchor="ctr" anchorCtr="1">
              <a:noAutofit/>
            </a:bodyPr>
            <a:lstStyle>
              <a:lvl1pPr eaLnBrk="0" hangingPunct="0">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eaLnBrk="0" hangingPunct="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eaLnBrk="0" hangingPunct="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eaLnBrk="0" hangingPunct="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eaLnBrk="0" hangingPunct="0">
                <a:spcBef>
                  <a:spcPct val="20000"/>
                </a:spcBef>
                <a:buChar char="»"/>
                <a:defRPr kumimoji="1" sz="2000">
                  <a:solidFill>
                    <a:schemeClr val="bg1"/>
                  </a:solidFill>
                  <a:latin typeface="Arial" panose="02080604020202020204" pitchFamily="34" charset="0"/>
                  <a:ea typeface="PMingLiU"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80604020202020204" pitchFamily="34" charset="0"/>
                  <a:ea typeface="PMingLiU"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80604020202020204" pitchFamily="34" charset="0"/>
                  <a:ea typeface="PMingLiU"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80604020202020204" pitchFamily="34" charset="0"/>
                  <a:ea typeface="PMingLiU"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80604020202020204" pitchFamily="34" charset="0"/>
                  <a:ea typeface="PMingLiU" panose="02020500000000000000" pitchFamily="18" charset="-120"/>
                </a:defRPr>
              </a:lvl9pPr>
            </a:lstStyle>
            <a:p>
              <a:pPr algn="ctr" defTabSz="866775" fontAlgn="base">
                <a:spcAft>
                  <a:spcPct val="0"/>
                </a:spcAft>
                <a:buNone/>
              </a:pPr>
              <a:r>
                <a:rPr lang="en-US" altLang="zh-CN" sz="1895" dirty="0">
                  <a:solidFill>
                    <a:prstClr val="white"/>
                  </a:solidFill>
                  <a:latin typeface="微软雅黑" panose="020B0503020204020204" pitchFamily="34" charset="-122"/>
                  <a:ea typeface="微软雅黑" panose="020B0503020204020204" pitchFamily="34" charset="-122"/>
                  <a:sym typeface="+mn-ea"/>
                </a:rPr>
                <a:t>BACKGROUND</a:t>
              </a:r>
              <a:endParaRPr lang="zh-CN" altLang="en-US" sz="995" dirty="0">
                <a:solidFill>
                  <a:prstClr val="white"/>
                </a:solidFill>
                <a:latin typeface="Arial" panose="02080604020202020204" pitchFamily="34" charset="0"/>
                <a:ea typeface="微软雅黑" panose="020B0503020204020204" pitchFamily="34" charset="-122"/>
                <a:sym typeface="Arial" panose="02080604020202020204" pitchFamily="34" charset="0"/>
              </a:endParaRPr>
            </a:p>
          </p:txBody>
        </p:sp>
      </p:grpSp>
      <p:grpSp>
        <p:nvGrpSpPr>
          <p:cNvPr id="19" name="组合 18"/>
          <p:cNvGrpSpPr/>
          <p:nvPr/>
        </p:nvGrpSpPr>
        <p:grpSpPr>
          <a:xfrm>
            <a:off x="4139260" y="3498841"/>
            <a:ext cx="6197148" cy="645423"/>
            <a:chOff x="6875" y="5811"/>
            <a:chExt cx="10293" cy="1072"/>
          </a:xfrm>
        </p:grpSpPr>
        <p:sp>
          <p:nvSpPr>
            <p:cNvPr id="7" name="MH_Other_3"/>
            <p:cNvSpPr>
              <a:spLocks noChangeShapeType="1"/>
            </p:cNvSpPr>
            <p:nvPr>
              <p:custDataLst>
                <p:tags r:id="rId8"/>
              </p:custDataLst>
            </p:nvPr>
          </p:nvSpPr>
          <p:spPr bwMode="auto">
            <a:xfrm>
              <a:off x="6875" y="6022"/>
              <a:ext cx="3372" cy="290"/>
            </a:xfrm>
            <a:prstGeom prst="line">
              <a:avLst/>
            </a:prstGeom>
            <a:noFill/>
            <a:ln w="38100" cap="rnd">
              <a:solidFill>
                <a:schemeClr val="accent1">
                  <a:lumMod val="40000"/>
                  <a:lumOff val="60000"/>
                </a:schemeClr>
              </a:solidFill>
              <a:prstDash val="sysDot"/>
              <a:rou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defTabSz="866775" fontAlgn="base">
                <a:spcBef>
                  <a:spcPct val="0"/>
                </a:spcBef>
                <a:spcAft>
                  <a:spcPct val="0"/>
                </a:spcAft>
                <a:defRPr/>
              </a:pPr>
              <a:endParaRPr lang="zh-CN" altLang="en-US" sz="1895">
                <a:solidFill>
                  <a:srgbClr val="FFFFFF"/>
                </a:solidFill>
                <a:latin typeface="Arial" panose="02080604020202020204" pitchFamily="34" charset="0"/>
                <a:ea typeface="微软雅黑" panose="020B0503020204020204" pitchFamily="34" charset="-122"/>
                <a:sym typeface="Arial" panose="02080604020202020204" pitchFamily="34" charset="0"/>
              </a:endParaRPr>
            </a:p>
          </p:txBody>
        </p:sp>
        <p:sp>
          <p:nvSpPr>
            <p:cNvPr id="11" name="MH_SubTitle_3"/>
            <p:cNvSpPr>
              <a:spLocks noChangeArrowheads="1"/>
            </p:cNvSpPr>
            <p:nvPr>
              <p:custDataLst>
                <p:tags r:id="rId9"/>
              </p:custDataLst>
            </p:nvPr>
          </p:nvSpPr>
          <p:spPr bwMode="gray">
            <a:xfrm>
              <a:off x="10246" y="5811"/>
              <a:ext cx="6922" cy="1073"/>
            </a:xfrm>
            <a:prstGeom prst="roundRect">
              <a:avLst>
                <a:gd name="adj" fmla="val 50000"/>
              </a:avLst>
            </a:prstGeom>
            <a:solidFill>
              <a:srgbClr val="004358"/>
            </a:solidFill>
            <a:ln>
              <a:noFill/>
            </a:ln>
          </p:spPr>
          <p:txBody>
            <a:bodyPr lIns="0" tIns="0" rIns="0" bIns="0" anchor="ctr" anchorCtr="1">
              <a:noAutofit/>
            </a:bodyPr>
            <a:lstStyle>
              <a:lvl1pPr eaLnBrk="0" hangingPunct="0">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eaLnBrk="0" hangingPunct="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eaLnBrk="0" hangingPunct="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eaLnBrk="0" hangingPunct="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eaLnBrk="0" hangingPunct="0">
                <a:spcBef>
                  <a:spcPct val="20000"/>
                </a:spcBef>
                <a:buChar char="»"/>
                <a:defRPr kumimoji="1" sz="2000">
                  <a:solidFill>
                    <a:schemeClr val="bg1"/>
                  </a:solidFill>
                  <a:latin typeface="Arial" panose="02080604020202020204" pitchFamily="34" charset="0"/>
                  <a:ea typeface="PMingLiU"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80604020202020204" pitchFamily="34" charset="0"/>
                  <a:ea typeface="PMingLiU"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80604020202020204" pitchFamily="34" charset="0"/>
                  <a:ea typeface="PMingLiU"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80604020202020204" pitchFamily="34" charset="0"/>
                  <a:ea typeface="PMingLiU"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80604020202020204" pitchFamily="34" charset="0"/>
                  <a:ea typeface="PMingLiU" panose="02020500000000000000" pitchFamily="18" charset="-120"/>
                </a:defRPr>
              </a:lvl9pPr>
            </a:lstStyle>
            <a:p>
              <a:pPr algn="ctr" defTabSz="866775" fontAlgn="base">
                <a:spcAft>
                  <a:spcPct val="0"/>
                </a:spcAft>
                <a:buNone/>
              </a:pPr>
              <a:r>
                <a:rPr lang="en-US" sz="1895" dirty="0">
                  <a:solidFill>
                    <a:prstClr val="white"/>
                  </a:solidFill>
                  <a:latin typeface="Arial" panose="02080604020202020204" pitchFamily="34" charset="0"/>
                  <a:ea typeface="微软雅黑" panose="020B0503020204020204" pitchFamily="34" charset="-122"/>
                  <a:sym typeface="Arial" panose="02080604020202020204" pitchFamily="34" charset="0"/>
                </a:rPr>
                <a:t>METHODS</a:t>
              </a:r>
              <a:r>
                <a:rPr lang="en-US" altLang="zh-CN" sz="995" dirty="0">
                  <a:solidFill>
                    <a:prstClr val="white"/>
                  </a:solidFill>
                  <a:latin typeface="Arial" panose="02080604020202020204" pitchFamily="34" charset="0"/>
                  <a:ea typeface="微软雅黑" panose="020B0503020204020204" pitchFamily="34" charset="-122"/>
                  <a:sym typeface="Arial" panose="02080604020202020204" pitchFamily="34" charset="0"/>
                </a:rPr>
                <a:t> </a:t>
              </a:r>
              <a:endParaRPr lang="zh-CN" altLang="en-US" sz="995" dirty="0">
                <a:solidFill>
                  <a:prstClr val="white"/>
                </a:solidFill>
                <a:latin typeface="Arial" panose="02080604020202020204" pitchFamily="34" charset="0"/>
                <a:ea typeface="微软雅黑" panose="020B0503020204020204" pitchFamily="34" charset="-122"/>
                <a:sym typeface="Arial" panose="02080604020202020204" pitchFamily="34" charset="0"/>
              </a:endParaRPr>
            </a:p>
          </p:txBody>
        </p:sp>
      </p:grpSp>
      <p:sp>
        <p:nvSpPr>
          <p:cNvPr id="12" name="MH_Other_5"/>
          <p:cNvSpPr>
            <a:spLocks noChangeArrowheads="1"/>
          </p:cNvSpPr>
          <p:nvPr>
            <p:custDataLst>
              <p:tags r:id="rId2"/>
            </p:custDataLst>
          </p:nvPr>
        </p:nvSpPr>
        <p:spPr bwMode="gray">
          <a:xfrm>
            <a:off x="1667137" y="2188860"/>
            <a:ext cx="2471315" cy="2471315"/>
          </a:xfrm>
          <a:prstGeom prst="ellipse">
            <a:avLst/>
          </a:prstGeom>
          <a:solidFill>
            <a:schemeClr val="accent1">
              <a:lumMod val="40000"/>
              <a:lumOff val="60000"/>
            </a:schemeClr>
          </a:solidFill>
          <a:ln>
            <a:noFill/>
          </a:ln>
        </p:spPr>
        <p:txBody>
          <a:bodyPr lIns="0" tIns="0" rIns="0" bIns="0" anchor="ctr" anchorCtr="1">
            <a:normAutofit/>
          </a:bodyPr>
          <a:lstStyle>
            <a:lvl1pPr eaLnBrk="0" hangingPunct="0">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eaLnBrk="0" hangingPunct="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eaLnBrk="0" hangingPunct="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eaLnBrk="0" hangingPunct="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eaLnBrk="0" hangingPunct="0">
              <a:spcBef>
                <a:spcPct val="20000"/>
              </a:spcBef>
              <a:buChar char="»"/>
              <a:defRPr kumimoji="1" sz="2000">
                <a:solidFill>
                  <a:schemeClr val="bg1"/>
                </a:solidFill>
                <a:latin typeface="Arial" panose="02080604020202020204" pitchFamily="34" charset="0"/>
                <a:ea typeface="PMingLiU"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80604020202020204" pitchFamily="34" charset="0"/>
                <a:ea typeface="PMingLiU"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80604020202020204" pitchFamily="34" charset="0"/>
                <a:ea typeface="PMingLiU"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80604020202020204" pitchFamily="34" charset="0"/>
                <a:ea typeface="PMingLiU"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80604020202020204" pitchFamily="34" charset="0"/>
                <a:ea typeface="PMingLiU" panose="02020500000000000000" pitchFamily="18" charset="-120"/>
              </a:defRPr>
            </a:lvl9pPr>
          </a:lstStyle>
          <a:p>
            <a:pPr algn="ctr" defTabSz="866775" eaLnBrk="1" fontAlgn="base" hangingPunct="1">
              <a:spcBef>
                <a:spcPct val="0"/>
              </a:spcBef>
              <a:spcAft>
                <a:spcPct val="0"/>
              </a:spcAft>
              <a:buNone/>
              <a:defRPr/>
            </a:pPr>
            <a:endParaRPr lang="zh-TW" altLang="en-US" sz="2400" b="0" dirty="0">
              <a:solidFill>
                <a:srgbClr val="FFFFFF"/>
              </a:solidFill>
              <a:latin typeface="Arial" panose="02080604020202020204" pitchFamily="34" charset="0"/>
              <a:ea typeface="微软雅黑" panose="020B0503020204020204" pitchFamily="34" charset="-122"/>
              <a:sym typeface="Arial" panose="02080604020202020204" pitchFamily="34" charset="0"/>
            </a:endParaRPr>
          </a:p>
        </p:txBody>
      </p:sp>
      <p:sp>
        <p:nvSpPr>
          <p:cNvPr id="13" name="MH_Title_1"/>
          <p:cNvSpPr/>
          <p:nvPr>
            <p:custDataLst>
              <p:tags r:id="rId3"/>
            </p:custDataLst>
          </p:nvPr>
        </p:nvSpPr>
        <p:spPr>
          <a:xfrm>
            <a:off x="1943094" y="2464817"/>
            <a:ext cx="1920989" cy="19209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defTabSz="866775" fontAlgn="base">
              <a:lnSpc>
                <a:spcPct val="110000"/>
              </a:lnSpc>
              <a:spcBef>
                <a:spcPct val="0"/>
              </a:spcBef>
              <a:spcAft>
                <a:spcPct val="0"/>
              </a:spcAft>
              <a:defRPr/>
            </a:pPr>
            <a:endParaRPr lang="en-US" altLang="zh-CN" sz="3415" dirty="0">
              <a:solidFill>
                <a:prstClr val="white"/>
              </a:solidFill>
              <a:latin typeface="Eras Light ITC" panose="020B0402030504020804" pitchFamily="34" charset="0"/>
              <a:ea typeface="微软雅黑" panose="020B0503020204020204" pitchFamily="34" charset="-122"/>
              <a:sym typeface="+mn-ea"/>
            </a:endParaRPr>
          </a:p>
        </p:txBody>
      </p:sp>
      <p:grpSp>
        <p:nvGrpSpPr>
          <p:cNvPr id="21" name="组合 20"/>
          <p:cNvGrpSpPr/>
          <p:nvPr/>
        </p:nvGrpSpPr>
        <p:grpSpPr>
          <a:xfrm>
            <a:off x="3805108" y="4273711"/>
            <a:ext cx="6596324" cy="1693634"/>
            <a:chOff x="6320" y="7098"/>
            <a:chExt cx="10956" cy="2813"/>
          </a:xfrm>
        </p:grpSpPr>
        <p:sp>
          <p:nvSpPr>
            <p:cNvPr id="14" name="MH_Other_3"/>
            <p:cNvSpPr>
              <a:spLocks noChangeShapeType="1"/>
            </p:cNvSpPr>
            <p:nvPr>
              <p:custDataLst>
                <p:tags r:id="rId6"/>
              </p:custDataLst>
            </p:nvPr>
          </p:nvSpPr>
          <p:spPr bwMode="auto">
            <a:xfrm>
              <a:off x="6320" y="7098"/>
              <a:ext cx="4034" cy="2364"/>
            </a:xfrm>
            <a:prstGeom prst="line">
              <a:avLst/>
            </a:prstGeom>
            <a:noFill/>
            <a:ln w="38100" cap="rnd">
              <a:solidFill>
                <a:schemeClr val="accent1">
                  <a:lumMod val="40000"/>
                  <a:lumOff val="60000"/>
                </a:schemeClr>
              </a:solidFill>
              <a:prstDash val="sysDot"/>
              <a:rou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defTabSz="866775" fontAlgn="base">
                <a:spcBef>
                  <a:spcPct val="0"/>
                </a:spcBef>
                <a:spcAft>
                  <a:spcPct val="0"/>
                </a:spcAft>
                <a:defRPr/>
              </a:pPr>
              <a:endParaRPr lang="zh-CN" altLang="en-US" sz="1895">
                <a:solidFill>
                  <a:srgbClr val="FFFFFF"/>
                </a:solidFill>
                <a:latin typeface="Arial" panose="02080604020202020204" pitchFamily="34" charset="0"/>
                <a:ea typeface="微软雅黑" panose="020B0503020204020204" pitchFamily="34" charset="-122"/>
                <a:sym typeface="Arial" panose="02080604020202020204" pitchFamily="34" charset="0"/>
              </a:endParaRPr>
            </a:p>
          </p:txBody>
        </p:sp>
        <p:sp>
          <p:nvSpPr>
            <p:cNvPr id="15" name="MH_SubTitle_3"/>
            <p:cNvSpPr>
              <a:spLocks noChangeArrowheads="1"/>
            </p:cNvSpPr>
            <p:nvPr>
              <p:custDataLst>
                <p:tags r:id="rId7"/>
              </p:custDataLst>
            </p:nvPr>
          </p:nvSpPr>
          <p:spPr bwMode="gray">
            <a:xfrm>
              <a:off x="10354" y="8839"/>
              <a:ext cx="6922" cy="1073"/>
            </a:xfrm>
            <a:prstGeom prst="roundRect">
              <a:avLst>
                <a:gd name="adj" fmla="val 50000"/>
              </a:avLst>
            </a:prstGeom>
            <a:solidFill>
              <a:srgbClr val="004358"/>
            </a:solidFill>
            <a:ln>
              <a:noFill/>
            </a:ln>
          </p:spPr>
          <p:txBody>
            <a:bodyPr lIns="0" tIns="0" rIns="0" bIns="0" anchor="ctr" anchorCtr="1">
              <a:noAutofit/>
            </a:bodyPr>
            <a:lstStyle>
              <a:lvl1pPr eaLnBrk="0" hangingPunct="0">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eaLnBrk="0" hangingPunct="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eaLnBrk="0" hangingPunct="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eaLnBrk="0" hangingPunct="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eaLnBrk="0" hangingPunct="0">
                <a:spcBef>
                  <a:spcPct val="20000"/>
                </a:spcBef>
                <a:buChar char="»"/>
                <a:defRPr kumimoji="1" sz="2000">
                  <a:solidFill>
                    <a:schemeClr val="bg1"/>
                  </a:solidFill>
                  <a:latin typeface="Arial" panose="02080604020202020204" pitchFamily="34" charset="0"/>
                  <a:ea typeface="PMingLiU"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80604020202020204" pitchFamily="34" charset="0"/>
                  <a:ea typeface="PMingLiU"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80604020202020204" pitchFamily="34" charset="0"/>
                  <a:ea typeface="PMingLiU"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80604020202020204" pitchFamily="34" charset="0"/>
                  <a:ea typeface="PMingLiU"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80604020202020204" pitchFamily="34" charset="0"/>
                  <a:ea typeface="PMingLiU" panose="02020500000000000000" pitchFamily="18" charset="-120"/>
                </a:defRPr>
              </a:lvl9pPr>
            </a:lstStyle>
            <a:p>
              <a:pPr algn="ctr" defTabSz="866775" fontAlgn="base">
                <a:spcAft>
                  <a:spcPct val="0"/>
                </a:spcAft>
                <a:buNone/>
              </a:pPr>
              <a:r>
                <a:rPr lang="en-US" altLang="zh-CN" sz="1895" dirty="0">
                  <a:solidFill>
                    <a:prstClr val="white"/>
                  </a:solidFill>
                  <a:latin typeface="Arial" panose="02080604020202020204" pitchFamily="34" charset="0"/>
                  <a:ea typeface="微软雅黑" panose="020B0503020204020204" pitchFamily="34" charset="-122"/>
                  <a:sym typeface="Arial" panose="02080604020202020204" pitchFamily="34" charset="0"/>
                </a:rPr>
                <a:t>CONCLUSION</a:t>
              </a:r>
              <a:r>
                <a:rPr lang="en-US" altLang="zh-CN" sz="995" dirty="0">
                  <a:solidFill>
                    <a:prstClr val="white"/>
                  </a:solidFill>
                  <a:latin typeface="Arial" panose="02080604020202020204" pitchFamily="34" charset="0"/>
                  <a:ea typeface="微软雅黑" panose="020B0503020204020204" pitchFamily="34" charset="-122"/>
                  <a:sym typeface="Arial" panose="02080604020202020204" pitchFamily="34" charset="0"/>
                </a:rPr>
                <a:t> </a:t>
              </a:r>
              <a:endParaRPr lang="zh-CN" altLang="en-US" sz="995" dirty="0">
                <a:solidFill>
                  <a:prstClr val="white"/>
                </a:solidFill>
                <a:latin typeface="Arial" panose="02080604020202020204" pitchFamily="34" charset="0"/>
                <a:ea typeface="微软雅黑" panose="020B0503020204020204" pitchFamily="34" charset="-122"/>
                <a:sym typeface="Arial" panose="02080604020202020204" pitchFamily="34" charset="0"/>
              </a:endParaRPr>
            </a:p>
          </p:txBody>
        </p:sp>
      </p:grpSp>
      <p:grpSp>
        <p:nvGrpSpPr>
          <p:cNvPr id="16" name="组合 15"/>
          <p:cNvGrpSpPr/>
          <p:nvPr/>
        </p:nvGrpSpPr>
        <p:grpSpPr>
          <a:xfrm>
            <a:off x="4138657" y="2634262"/>
            <a:ext cx="6198955" cy="645423"/>
            <a:chOff x="6874" y="4375"/>
            <a:chExt cx="10296" cy="1072"/>
          </a:xfrm>
        </p:grpSpPr>
        <p:sp>
          <p:nvSpPr>
            <p:cNvPr id="2" name="MH_Other_3"/>
            <p:cNvSpPr>
              <a:spLocks noChangeShapeType="1"/>
            </p:cNvSpPr>
            <p:nvPr>
              <p:custDataLst>
                <p:tags r:id="rId4"/>
              </p:custDataLst>
            </p:nvPr>
          </p:nvSpPr>
          <p:spPr bwMode="auto">
            <a:xfrm flipV="1">
              <a:off x="6874" y="5003"/>
              <a:ext cx="3371" cy="445"/>
            </a:xfrm>
            <a:prstGeom prst="line">
              <a:avLst/>
            </a:prstGeom>
            <a:noFill/>
            <a:ln w="38100" cap="rnd">
              <a:solidFill>
                <a:schemeClr val="accent1">
                  <a:lumMod val="40000"/>
                  <a:lumOff val="60000"/>
                </a:schemeClr>
              </a:solidFill>
              <a:prstDash val="sysDot"/>
              <a:rou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defTabSz="866775" fontAlgn="base">
                <a:spcBef>
                  <a:spcPct val="0"/>
                </a:spcBef>
                <a:spcAft>
                  <a:spcPct val="0"/>
                </a:spcAft>
                <a:defRPr/>
              </a:pPr>
              <a:endParaRPr lang="zh-CN" altLang="en-US" sz="1895">
                <a:solidFill>
                  <a:srgbClr val="FFFFFF"/>
                </a:solidFill>
                <a:latin typeface="Arial" panose="02080604020202020204" pitchFamily="34" charset="0"/>
                <a:ea typeface="微软雅黑" panose="020B0503020204020204" pitchFamily="34" charset="-122"/>
                <a:sym typeface="Arial" panose="02080604020202020204" pitchFamily="34" charset="0"/>
              </a:endParaRPr>
            </a:p>
          </p:txBody>
        </p:sp>
        <p:sp>
          <p:nvSpPr>
            <p:cNvPr id="4" name="MH_SubTitle_3"/>
            <p:cNvSpPr>
              <a:spLocks noChangeArrowheads="1"/>
            </p:cNvSpPr>
            <p:nvPr>
              <p:custDataLst>
                <p:tags r:id="rId5"/>
              </p:custDataLst>
            </p:nvPr>
          </p:nvSpPr>
          <p:spPr bwMode="gray">
            <a:xfrm>
              <a:off x="10248" y="4375"/>
              <a:ext cx="6922" cy="1073"/>
            </a:xfrm>
            <a:prstGeom prst="roundRect">
              <a:avLst>
                <a:gd name="adj" fmla="val 50000"/>
              </a:avLst>
            </a:prstGeom>
            <a:solidFill>
              <a:schemeClr val="accent4"/>
            </a:solidFill>
            <a:ln>
              <a:noFill/>
            </a:ln>
          </p:spPr>
          <p:txBody>
            <a:bodyPr lIns="0" tIns="0" rIns="0" bIns="0" anchor="ctr" anchorCtr="1">
              <a:noAutofit/>
            </a:bodyPr>
            <a:lstStyle>
              <a:lvl1pPr eaLnBrk="0" hangingPunct="0">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eaLnBrk="0" hangingPunct="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eaLnBrk="0" hangingPunct="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eaLnBrk="0" hangingPunct="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eaLnBrk="0" hangingPunct="0">
                <a:spcBef>
                  <a:spcPct val="20000"/>
                </a:spcBef>
                <a:buChar char="»"/>
                <a:defRPr kumimoji="1" sz="2000">
                  <a:solidFill>
                    <a:schemeClr val="bg1"/>
                  </a:solidFill>
                  <a:latin typeface="Arial" panose="02080604020202020204" pitchFamily="34" charset="0"/>
                  <a:ea typeface="PMingLiU"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80604020202020204" pitchFamily="34" charset="0"/>
                  <a:ea typeface="PMingLiU"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80604020202020204" pitchFamily="34" charset="0"/>
                  <a:ea typeface="PMingLiU"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80604020202020204" pitchFamily="34" charset="0"/>
                  <a:ea typeface="PMingLiU"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80604020202020204" pitchFamily="34" charset="0"/>
                  <a:ea typeface="PMingLiU" panose="02020500000000000000" pitchFamily="18" charset="-120"/>
                </a:defRPr>
              </a:lvl9pPr>
            </a:lstStyle>
            <a:p>
              <a:pPr algn="ctr" defTabSz="866775" fontAlgn="base">
                <a:spcAft>
                  <a:spcPct val="0"/>
                </a:spcAft>
                <a:buNone/>
              </a:pPr>
              <a:r>
                <a:rPr lang="en-US" altLang="zh-CN" sz="1895" dirty="0">
                  <a:solidFill>
                    <a:prstClr val="white"/>
                  </a:solidFill>
                  <a:latin typeface="Arial" panose="02080604020202020204" pitchFamily="34" charset="0"/>
                  <a:ea typeface="微软雅黑" panose="020B0503020204020204" pitchFamily="34" charset="-122"/>
                  <a:sym typeface="Arial" panose="02080604020202020204" pitchFamily="34" charset="0"/>
                </a:rPr>
                <a:t>IDEA</a:t>
              </a:r>
              <a:endParaRPr lang="zh-CN" altLang="en-US" sz="995" dirty="0">
                <a:solidFill>
                  <a:prstClr val="white"/>
                </a:solidFill>
                <a:latin typeface="Arial" panose="02080604020202020204" pitchFamily="34" charset="0"/>
                <a:ea typeface="微软雅黑" panose="020B0503020204020204" pitchFamily="34" charset="-122"/>
                <a:sym typeface="Arial" panose="02080604020202020204" pitchFamily="34" charset="0"/>
              </a:endParaRPr>
            </a:p>
          </p:txBody>
        </p:sp>
      </p:grpSp>
      <p:sp>
        <p:nvSpPr>
          <p:cNvPr id="22" name="文本框 21"/>
          <p:cNvSpPr txBox="1"/>
          <p:nvPr/>
        </p:nvSpPr>
        <p:spPr>
          <a:xfrm>
            <a:off x="1961884" y="3099741"/>
            <a:ext cx="2085889" cy="880241"/>
          </a:xfrm>
          <a:prstGeom prst="rect">
            <a:avLst/>
          </a:prstGeom>
          <a:noFill/>
        </p:spPr>
        <p:txBody>
          <a:bodyPr wrap="square" rtlCol="0">
            <a:spAutoFit/>
          </a:bodyPr>
          <a:lstStyle/>
          <a:p>
            <a:pPr defTabSz="866775" fontAlgn="base">
              <a:spcBef>
                <a:spcPct val="0"/>
              </a:spcBef>
              <a:spcAft>
                <a:spcPct val="0"/>
              </a:spcAft>
            </a:pPr>
            <a:r>
              <a:rPr lang="en-US" altLang="zh-CN" sz="3415" b="1" dirty="0">
                <a:solidFill>
                  <a:prstClr val="white"/>
                </a:solidFill>
                <a:latin typeface="SimSun" pitchFamily="2" charset="-122"/>
                <a:ea typeface="SimSun" pitchFamily="2" charset="-122"/>
                <a:sym typeface="+mn-ea"/>
              </a:rPr>
              <a:t>CONTENTS</a:t>
            </a:r>
          </a:p>
          <a:p>
            <a:pPr defTabSz="866775" fontAlgn="base">
              <a:spcBef>
                <a:spcPct val="0"/>
              </a:spcBef>
              <a:spcAft>
                <a:spcPct val="0"/>
              </a:spcAft>
            </a:pPr>
            <a:endParaRPr lang="zh-CN" altLang="en-US" sz="1705" dirty="0">
              <a:solidFill>
                <a:prstClr val="black"/>
              </a:solidFill>
              <a:latin typeface="Calibri" panose="020F0502020204030204" pitchFamily="34" charset="0"/>
              <a:ea typeface="SimSun" pitchFamily="2" charset="-122"/>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500"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500"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par>
                                <p:cTn id="20" presetID="22" presetClass="entr" presetSubtype="8"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par>
                                <p:cTn id="23" presetID="22" presetClass="entr" presetSubtype="8"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par>
                                <p:cTn id="26" presetID="22" presetClass="entr" presetSubtype="8"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par>
                                <p:cTn id="32" presetID="22" presetClass="entr" presetSubtype="8"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Box 6"/>
          <p:cNvSpPr txBox="1">
            <a:spLocks noChangeArrowheads="1"/>
          </p:cNvSpPr>
          <p:nvPr/>
        </p:nvSpPr>
        <p:spPr bwMode="auto">
          <a:xfrm>
            <a:off x="239350" y="276397"/>
            <a:ext cx="8763061" cy="521970"/>
          </a:xfrm>
          <a:prstGeom prst="rect">
            <a:avLst/>
          </a:prstGeom>
          <a:noFill/>
          <a:ln w="9525">
            <a:noFill/>
            <a:miter lim="800000"/>
          </a:ln>
        </p:spPr>
        <p:txBody>
          <a:bodyPr wrap="square">
            <a:spAutoFit/>
          </a:bodyPr>
          <a:lstStyle/>
          <a:p>
            <a:r>
              <a:rPr lang="en-US" altLang="zh-CN" sz="2800" dirty="0">
                <a:latin typeface="Comfortaa" panose="020F0603070200060003" charset="0"/>
                <a:ea typeface="微软雅黑" panose="020B0503020204020204" pitchFamily="34" charset="-122"/>
                <a:cs typeface="Comfortaa" panose="020F0603070200060003" charset="0"/>
                <a:sym typeface="+mn-lt"/>
              </a:rPr>
              <a:t>Motivation - Application</a:t>
            </a:r>
          </a:p>
        </p:txBody>
      </p:sp>
      <p:pic>
        <p:nvPicPr>
          <p:cNvPr id="4" name="图片 3" descr="未标题-1"/>
          <p:cNvPicPr>
            <a:picLocks noChangeAspect="1"/>
          </p:cNvPicPr>
          <p:nvPr/>
        </p:nvPicPr>
        <p:blipFill>
          <a:blip r:embed="rId3" cstate="print"/>
          <a:stretch>
            <a:fillRect/>
          </a:stretch>
        </p:blipFill>
        <p:spPr>
          <a:xfrm>
            <a:off x="1306195" y="2746375"/>
            <a:ext cx="2677160" cy="1764665"/>
          </a:xfrm>
          <a:prstGeom prst="rect">
            <a:avLst/>
          </a:prstGeom>
        </p:spPr>
      </p:pic>
      <p:grpSp>
        <p:nvGrpSpPr>
          <p:cNvPr id="8" name="组合 7"/>
          <p:cNvGrpSpPr/>
          <p:nvPr/>
        </p:nvGrpSpPr>
        <p:grpSpPr>
          <a:xfrm>
            <a:off x="584835" y="1134745"/>
            <a:ext cx="7505425" cy="1376680"/>
            <a:chOff x="1107552" y="-735973"/>
            <a:chExt cx="2227384" cy="1117721"/>
          </a:xfrm>
        </p:grpSpPr>
        <p:sp>
          <p:nvSpPr>
            <p:cNvPr id="9" name="Rectangle 50"/>
            <p:cNvSpPr>
              <a:spLocks noChangeArrowheads="1"/>
            </p:cNvSpPr>
            <p:nvPr/>
          </p:nvSpPr>
          <p:spPr bwMode="auto">
            <a:xfrm>
              <a:off x="1107552" y="-735973"/>
              <a:ext cx="2200518" cy="1117721"/>
            </a:xfrm>
            <a:prstGeom prst="rect">
              <a:avLst/>
            </a:prstGeom>
            <a:solidFill>
              <a:schemeClr val="accent1"/>
            </a:solidFill>
            <a:ln>
              <a:noFill/>
            </a:ln>
          </p:spPr>
          <p:txBody>
            <a:bodyPr/>
            <a:lstStyle/>
            <a:p>
              <a:endParaRPr lang="zh-CN" altLang="en-US" sz="2400" dirty="0">
                <a:latin typeface="Comfortaa" panose="020F0603070200060003" charset="0"/>
                <a:cs typeface="Comfortaa" panose="020F0603070200060003" charset="0"/>
                <a:sym typeface="+mn-lt"/>
              </a:endParaRPr>
            </a:p>
          </p:txBody>
        </p:sp>
        <p:sp>
          <p:nvSpPr>
            <p:cNvPr id="10" name="Rectangle 55"/>
            <p:cNvSpPr>
              <a:spLocks noChangeArrowheads="1"/>
            </p:cNvSpPr>
            <p:nvPr/>
          </p:nvSpPr>
          <p:spPr bwMode="auto">
            <a:xfrm>
              <a:off x="1245061" y="-542056"/>
              <a:ext cx="2089875" cy="71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2000" dirty="0">
                  <a:solidFill>
                    <a:schemeClr val="bg1"/>
                  </a:solidFill>
                  <a:latin typeface="Comfortaa" panose="020F0603070200060003" charset="0"/>
                  <a:cs typeface="Comfortaa" panose="020F0603070200060003" charset="0"/>
                  <a:sym typeface="+mn-lt"/>
                </a:rPr>
                <a:t>Scene Perception</a:t>
              </a:r>
              <a:endParaRPr lang="en-US" sz="1865" dirty="0">
                <a:solidFill>
                  <a:schemeClr val="bg1"/>
                </a:solidFill>
                <a:latin typeface="Comfortaa" panose="020F0603070200060003" charset="0"/>
                <a:cs typeface="Comfortaa" panose="020F0603070200060003" charset="0"/>
                <a:sym typeface="+mn-lt"/>
              </a:endParaRPr>
            </a:p>
            <a:p>
              <a:pPr marL="343535" indent="-343535">
                <a:buFont typeface="Arial" panose="02080604020202020204" pitchFamily="34" charset="0"/>
                <a:buChar char="•"/>
              </a:pPr>
              <a:r>
                <a:rPr lang="en-US" altLang="en-US" sz="1865" dirty="0">
                  <a:solidFill>
                    <a:schemeClr val="bg1"/>
                  </a:solidFill>
                  <a:latin typeface="Comfortaa" panose="020F0603070200060003" charset="0"/>
                  <a:cs typeface="Comfortaa" panose="020F0603070200060003" charset="0"/>
                  <a:sym typeface="+mn-lt"/>
                </a:rPr>
                <a:t>Detection, Classification, Segmentation</a:t>
              </a:r>
              <a:endParaRPr lang="en-US" sz="1865" dirty="0">
                <a:solidFill>
                  <a:schemeClr val="bg1"/>
                </a:solidFill>
                <a:latin typeface="Comfortaa" panose="020F0603070200060003" charset="0"/>
                <a:cs typeface="Comfortaa" panose="020F0603070200060003" charset="0"/>
                <a:sym typeface="+mn-lt"/>
              </a:endParaRPr>
            </a:p>
            <a:p>
              <a:pPr marL="343535" indent="-343535">
                <a:buFont typeface="Arial" panose="02080604020202020204" pitchFamily="34" charset="0"/>
                <a:buChar char="•"/>
              </a:pPr>
              <a:r>
                <a:rPr lang="en-US" sz="1865" dirty="0">
                  <a:solidFill>
                    <a:schemeClr val="bg1"/>
                  </a:solidFill>
                  <a:latin typeface="Comfortaa" panose="020F0603070200060003" charset="0"/>
                  <a:cs typeface="Comfortaa" panose="020F0603070200060003" charset="0"/>
                  <a:sym typeface="+mn-lt"/>
                </a:rPr>
                <a:t>W</a:t>
              </a:r>
              <a:r>
                <a:rPr sz="1865" dirty="0">
                  <a:solidFill>
                    <a:schemeClr val="bg1"/>
                  </a:solidFill>
                  <a:latin typeface="Comfortaa" panose="020F0603070200060003" charset="0"/>
                  <a:cs typeface="Comfortaa" panose="020F0603070200060003" charset="0"/>
                  <a:sym typeface="+mn-lt"/>
                </a:rPr>
                <a:t>idely used in multiple fields</a:t>
              </a:r>
              <a:r>
                <a:rPr lang="en-US" sz="1865" dirty="0">
                  <a:solidFill>
                    <a:schemeClr val="bg1"/>
                  </a:solidFill>
                  <a:latin typeface="Comfortaa" panose="020F0603070200060003" charset="0"/>
                  <a:cs typeface="Comfortaa" panose="020F0603070200060003" charset="0"/>
                  <a:sym typeface="+mn-lt"/>
                </a:rPr>
                <a:t>: </a:t>
              </a:r>
              <a:r>
                <a:rPr lang="en-US" altLang="en-US" sz="1865" dirty="0">
                  <a:solidFill>
                    <a:schemeClr val="bg1"/>
                  </a:solidFill>
                  <a:latin typeface="Comfortaa" panose="020F0603070200060003" charset="0"/>
                  <a:cs typeface="Comfortaa" panose="020F0603070200060003" charset="0"/>
                  <a:sym typeface="+mn-lt"/>
                </a:rPr>
                <a:t>Agriculture</a:t>
              </a:r>
              <a:r>
                <a:rPr lang="en-US" sz="1865" dirty="0">
                  <a:solidFill>
                    <a:schemeClr val="bg1"/>
                  </a:solidFill>
                  <a:latin typeface="Comfortaa" panose="020F0603070200060003" charset="0"/>
                  <a:cs typeface="Comfortaa" panose="020F0603070200060003" charset="0"/>
                  <a:sym typeface="+mn-lt"/>
                </a:rPr>
                <a:t> , </a:t>
              </a:r>
              <a:r>
                <a:rPr lang="en-US" altLang="en-US" sz="1865" dirty="0">
                  <a:solidFill>
                    <a:schemeClr val="bg1"/>
                  </a:solidFill>
                  <a:latin typeface="Comfortaa" panose="020F0603070200060003" charset="0"/>
                  <a:cs typeface="Comfortaa" panose="020F0603070200060003" charset="0"/>
                  <a:sym typeface="+mn-lt"/>
                </a:rPr>
                <a:t>S</a:t>
              </a:r>
              <a:r>
                <a:rPr lang="en-US" sz="1865" dirty="0">
                  <a:solidFill>
                    <a:schemeClr val="bg1"/>
                  </a:solidFill>
                  <a:latin typeface="Comfortaa" panose="020F0603070200060003" charset="0"/>
                  <a:cs typeface="Comfortaa" panose="020F0603070200060003" charset="0"/>
                  <a:sym typeface="+mn-lt"/>
                </a:rPr>
                <a:t>urveillance, ...</a:t>
              </a:r>
              <a:endParaRPr lang="en-US" altLang="en-US" sz="1865" dirty="0">
                <a:solidFill>
                  <a:schemeClr val="bg1"/>
                </a:solidFill>
                <a:latin typeface="Comfortaa" panose="020F0603070200060003" charset="0"/>
                <a:cs typeface="Comfortaa" panose="020F0603070200060003" charset="0"/>
                <a:sym typeface="+mn-lt"/>
              </a:endParaRPr>
            </a:p>
          </p:txBody>
        </p:sp>
      </p:grpSp>
      <p:grpSp>
        <p:nvGrpSpPr>
          <p:cNvPr id="11" name="组合 10"/>
          <p:cNvGrpSpPr/>
          <p:nvPr/>
        </p:nvGrpSpPr>
        <p:grpSpPr>
          <a:xfrm>
            <a:off x="4569224" y="3672205"/>
            <a:ext cx="7414366" cy="1350920"/>
            <a:chOff x="6608" y="5239"/>
            <a:chExt cx="11265" cy="1578"/>
          </a:xfrm>
        </p:grpSpPr>
        <p:sp>
          <p:nvSpPr>
            <p:cNvPr id="12" name="Rectangle 53"/>
            <p:cNvSpPr>
              <a:spLocks noChangeArrowheads="1"/>
            </p:cNvSpPr>
            <p:nvPr/>
          </p:nvSpPr>
          <p:spPr bwMode="auto">
            <a:xfrm>
              <a:off x="6608" y="5239"/>
              <a:ext cx="11140" cy="1477"/>
            </a:xfrm>
            <a:prstGeom prst="rect">
              <a:avLst/>
            </a:prstGeom>
            <a:solidFill>
              <a:schemeClr val="tx1">
                <a:lumMod val="75000"/>
                <a:lumOff val="25000"/>
              </a:schemeClr>
            </a:solidFill>
            <a:ln>
              <a:noFill/>
            </a:ln>
          </p:spPr>
          <p:txBody>
            <a:bodyPr/>
            <a:lstStyle/>
            <a:p>
              <a:endParaRPr lang="zh-CN" altLang="en-US" sz="2400">
                <a:latin typeface="Comfortaa" panose="020F0603070200060003" charset="0"/>
                <a:cs typeface="Comfortaa" panose="020F0603070200060003" charset="0"/>
                <a:sym typeface="+mn-lt"/>
              </a:endParaRPr>
            </a:p>
          </p:txBody>
        </p:sp>
        <p:sp>
          <p:nvSpPr>
            <p:cNvPr id="13" name="文本框 6"/>
            <p:cNvSpPr txBox="1"/>
            <p:nvPr/>
          </p:nvSpPr>
          <p:spPr>
            <a:xfrm>
              <a:off x="6734" y="5255"/>
              <a:ext cx="11139" cy="1562"/>
            </a:xfrm>
            <a:prstGeom prst="rect">
              <a:avLst/>
            </a:prstGeom>
            <a:noFill/>
          </p:spPr>
          <p:txBody>
            <a:bodyPr wrap="square" rtlCol="0" anchor="t">
              <a:noAutofit/>
            </a:bodyPr>
            <a:lstStyle/>
            <a:p>
              <a:r>
                <a:rPr lang="en-US" altLang="zh-CN" sz="2000" dirty="0">
                  <a:solidFill>
                    <a:schemeClr val="bg1"/>
                  </a:solidFill>
                  <a:latin typeface="Comfortaa" panose="020F0603070200060003" charset="0"/>
                  <a:cs typeface="Comfortaa" panose="020F0603070200060003" charset="0"/>
                  <a:sym typeface="+mn-lt"/>
                </a:rPr>
                <a:t>Unmanned Aerial Vehicles (UAVs)</a:t>
              </a:r>
              <a:endParaRPr lang="en-US" altLang="zh-CN" sz="1865" dirty="0">
                <a:solidFill>
                  <a:schemeClr val="bg1"/>
                </a:solidFill>
                <a:latin typeface="Comfortaa" panose="020F0603070200060003" charset="0"/>
                <a:cs typeface="Comfortaa" panose="020F0603070200060003" charset="0"/>
                <a:sym typeface="+mn-lt"/>
              </a:endParaRPr>
            </a:p>
            <a:p>
              <a:pPr marL="343535" indent="-343535">
                <a:buFont typeface="Arial" panose="02080604020202020204" pitchFamily="34" charset="0"/>
                <a:buChar char="•"/>
              </a:pPr>
              <a:r>
                <a:rPr lang="en-US" altLang="en-US" sz="1865" dirty="0">
                  <a:solidFill>
                    <a:schemeClr val="bg1"/>
                  </a:solidFill>
                  <a:latin typeface="Comfortaa" panose="020F0603070200060003" charset="0"/>
                  <a:cs typeface="Comfortaa" panose="020F0603070200060003" charset="0"/>
                  <a:sym typeface="+mn-lt"/>
                </a:rPr>
                <a:t>D</a:t>
              </a:r>
              <a:r>
                <a:rPr lang="en-US" altLang="zh-CN" sz="1865" dirty="0">
                  <a:solidFill>
                    <a:schemeClr val="bg1"/>
                  </a:solidFill>
                  <a:latin typeface="Comfortaa" panose="020F0603070200060003" charset="0"/>
                  <a:cs typeface="Comfortaa" panose="020F0603070200060003" charset="0"/>
                  <a:sym typeface="+mn-lt"/>
                </a:rPr>
                <a:t>evelop rapidly and are in widespread use.</a:t>
              </a:r>
            </a:p>
            <a:p>
              <a:pPr marL="343535" indent="-343535">
                <a:buFont typeface="Arial" panose="02080604020202020204" pitchFamily="34" charset="0"/>
                <a:buChar char="•"/>
              </a:pPr>
              <a:r>
                <a:rPr lang="en-US" altLang="en-US" sz="1865" dirty="0">
                  <a:solidFill>
                    <a:schemeClr val="bg1"/>
                  </a:solidFill>
                  <a:latin typeface="Comfortaa" panose="020F0603070200060003" charset="0"/>
                  <a:cs typeface="Comfortaa" panose="020F0603070200060003" charset="0"/>
                  <a:sym typeface="+mn-lt"/>
                </a:rPr>
                <a:t>M</a:t>
              </a:r>
              <a:r>
                <a:rPr lang="en-US" altLang="zh-CN" sz="1865" dirty="0">
                  <a:solidFill>
                    <a:schemeClr val="bg1"/>
                  </a:solidFill>
                  <a:latin typeface="Comfortaa" panose="020F0603070200060003" charset="0"/>
                  <a:cs typeface="Comfortaa" panose="020F0603070200060003" charset="0"/>
                  <a:sym typeface="+mn-lt"/>
                </a:rPr>
                <a:t>ake it easily to collect</a:t>
              </a:r>
              <a:r>
                <a:rPr lang="zh-CN" altLang="en-US" sz="1865" dirty="0">
                  <a:solidFill>
                    <a:schemeClr val="bg1"/>
                  </a:solidFill>
                  <a:latin typeface="Comfortaa" panose="020F0603070200060003" charset="0"/>
                  <a:cs typeface="Comfortaa" panose="020F0603070200060003" charset="0"/>
                  <a:sym typeface="+mn-lt"/>
                </a:rPr>
                <a:t> aerial images </a:t>
              </a:r>
              <a:r>
                <a:rPr lang="en-US" altLang="zh-CN" sz="1865" dirty="0">
                  <a:solidFill>
                    <a:schemeClr val="bg1"/>
                  </a:solidFill>
                  <a:latin typeface="Comfortaa" panose="020F0603070200060003" charset="0"/>
                  <a:cs typeface="Comfortaa" panose="020F0603070200060003" charset="0"/>
                  <a:sym typeface="+mn-lt"/>
                </a:rPr>
                <a:t>a</a:t>
              </a:r>
              <a:r>
                <a:rPr lang="zh-CN" altLang="en-US" sz="1865" dirty="0">
                  <a:solidFill>
                    <a:schemeClr val="bg1"/>
                  </a:solidFill>
                  <a:latin typeface="Comfortaa" panose="020F0603070200060003" charset="0"/>
                  <a:cs typeface="Comfortaa" panose="020F0603070200060003" charset="0"/>
                  <a:sym typeface="+mn-lt"/>
                </a:rPr>
                <a:t>t a low cost and high mobility.</a:t>
              </a:r>
            </a:p>
            <a:p>
              <a:pPr indent="0">
                <a:buFont typeface="Arial" panose="02080604020202020204" pitchFamily="34" charset="0"/>
                <a:buNone/>
              </a:pPr>
              <a:endParaRPr lang="zh-CN" altLang="en-US" sz="1865" dirty="0">
                <a:solidFill>
                  <a:schemeClr val="bg1"/>
                </a:solidFill>
                <a:latin typeface="Comfortaa" panose="020F0603070200060003" charset="0"/>
                <a:cs typeface="Comfortaa" panose="020F0603070200060003" charset="0"/>
                <a:sym typeface="+mn-lt"/>
              </a:endParaRPr>
            </a:p>
          </p:txBody>
        </p:sp>
      </p:grpSp>
      <p:pic>
        <p:nvPicPr>
          <p:cNvPr id="7" name="Picture 3" descr="F:\all_data\datacenter\doc\NWPU_doc\funding_doc\UAV_System\images\figs_RemoteSensing\RS_Parsing\scene_parsing_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8815" y="1134745"/>
            <a:ext cx="2460625" cy="228981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F:\all_data\datacenter\doc\NWPU_doc\funding_doc\UAV_System\images\figs_RemoteSensing\RS_Parsing\RS_understanding4.png"/>
          <p:cNvPicPr>
            <a:picLocks noChangeAspect="1" noChangeArrowheads="1"/>
          </p:cNvPicPr>
          <p:nvPr/>
        </p:nvPicPr>
        <p:blipFill rotWithShape="1">
          <a:blip r:embed="rId5">
            <a:extLst>
              <a:ext uri="{28A0092B-C50C-407E-A947-70E740481C1C}">
                <a14:useLocalDpi xmlns:a14="http://schemas.microsoft.com/office/drawing/2010/main" val="0"/>
              </a:ext>
            </a:extLst>
          </a:blip>
          <a:srcRect l="50000"/>
          <a:stretch>
            <a:fillRect/>
          </a:stretch>
        </p:blipFill>
        <p:spPr bwMode="auto">
          <a:xfrm>
            <a:off x="1074768" y="4626697"/>
            <a:ext cx="3139251" cy="220289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5442585" y="4936490"/>
            <a:ext cx="5533390" cy="18929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par>
                                <p:cTn id="26" presetID="2" presetClass="entr" presetSubtype="4"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Box 6"/>
          <p:cNvSpPr txBox="1">
            <a:spLocks noChangeArrowheads="1"/>
          </p:cNvSpPr>
          <p:nvPr/>
        </p:nvSpPr>
        <p:spPr bwMode="auto">
          <a:xfrm>
            <a:off x="239350" y="290367"/>
            <a:ext cx="8763061" cy="521970"/>
          </a:xfrm>
          <a:prstGeom prst="rect">
            <a:avLst/>
          </a:prstGeom>
          <a:noFill/>
          <a:ln w="9525">
            <a:noFill/>
            <a:miter lim="800000"/>
          </a:ln>
        </p:spPr>
        <p:txBody>
          <a:bodyPr wrap="square">
            <a:spAutoFit/>
          </a:bodyPr>
          <a:lstStyle/>
          <a:p>
            <a:r>
              <a:rPr lang="en-US" altLang="zh-CN" sz="2800" dirty="0">
                <a:latin typeface="Comfortaa" panose="020F0603070200060003" charset="0"/>
                <a:ea typeface="微软雅黑" panose="020B0503020204020204" pitchFamily="34" charset="-122"/>
                <a:cs typeface="Comfortaa" panose="020F0603070200060003" charset="0"/>
                <a:sym typeface="+mn-lt"/>
              </a:rPr>
              <a:t>Motivation</a:t>
            </a:r>
            <a:r>
              <a:rPr lang="en-US" altLang="en-US" sz="2800" dirty="0">
                <a:latin typeface="Comfortaa" panose="020F0603070200060003" charset="0"/>
                <a:ea typeface="微软雅黑" panose="020B0503020204020204" pitchFamily="34" charset="-122"/>
                <a:cs typeface="Comfortaa" panose="020F0603070200060003" charset="0"/>
                <a:sym typeface="+mn-lt"/>
              </a:rPr>
              <a:t> </a:t>
            </a:r>
            <a:r>
              <a:rPr lang="en-US" altLang="zh-CN" sz="2800" dirty="0">
                <a:latin typeface="Comfortaa" panose="020F0603070200060003" charset="0"/>
                <a:ea typeface="微软雅黑" panose="020B0503020204020204" pitchFamily="34" charset="-122"/>
                <a:cs typeface="Comfortaa" panose="020F0603070200060003" charset="0"/>
                <a:sym typeface="+mn-lt"/>
              </a:rPr>
              <a:t>-</a:t>
            </a:r>
            <a:r>
              <a:rPr lang="en-US" altLang="en-US" sz="2800" dirty="0">
                <a:latin typeface="Comfortaa" panose="020F0603070200060003" charset="0"/>
                <a:ea typeface="微软雅黑" panose="020B0503020204020204" pitchFamily="34" charset="-122"/>
                <a:cs typeface="Comfortaa" panose="020F0603070200060003" charset="0"/>
                <a:sym typeface="+mn-lt"/>
              </a:rPr>
              <a:t> Research Meaning</a:t>
            </a:r>
            <a:endParaRPr lang="en-US" altLang="zh-CN" sz="2800" dirty="0">
              <a:latin typeface="Comfortaa" panose="020F0603070200060003" charset="0"/>
              <a:ea typeface="微软雅黑" panose="020B0503020204020204" pitchFamily="34" charset="-122"/>
              <a:cs typeface="Comfortaa" panose="020F0603070200060003" charset="0"/>
              <a:sym typeface="+mn-lt"/>
            </a:endParaRPr>
          </a:p>
        </p:txBody>
      </p:sp>
      <p:grpSp>
        <p:nvGrpSpPr>
          <p:cNvPr id="8" name="组合 7"/>
          <p:cNvGrpSpPr/>
          <p:nvPr/>
        </p:nvGrpSpPr>
        <p:grpSpPr>
          <a:xfrm>
            <a:off x="516255" y="1381125"/>
            <a:ext cx="6729650" cy="2010410"/>
            <a:chOff x="1087178" y="-505284"/>
            <a:chExt cx="1998951" cy="2207580"/>
          </a:xfrm>
        </p:grpSpPr>
        <p:sp>
          <p:nvSpPr>
            <p:cNvPr id="9" name="Rectangle 50"/>
            <p:cNvSpPr>
              <a:spLocks noChangeArrowheads="1"/>
            </p:cNvSpPr>
            <p:nvPr/>
          </p:nvSpPr>
          <p:spPr bwMode="auto">
            <a:xfrm>
              <a:off x="1087178" y="-406277"/>
              <a:ext cx="1975209" cy="1480250"/>
            </a:xfrm>
            <a:prstGeom prst="rect">
              <a:avLst/>
            </a:prstGeom>
            <a:solidFill>
              <a:schemeClr val="accent1"/>
            </a:solidFill>
            <a:ln>
              <a:noFill/>
            </a:ln>
          </p:spPr>
          <p:txBody>
            <a:bodyPr/>
            <a:lstStyle/>
            <a:p>
              <a:endParaRPr lang="zh-CN" altLang="en-US" sz="2400">
                <a:cs typeface="+mn-ea"/>
                <a:sym typeface="+mn-lt"/>
              </a:endParaRPr>
            </a:p>
          </p:txBody>
        </p:sp>
        <p:sp>
          <p:nvSpPr>
            <p:cNvPr id="10" name="Rectangle 55"/>
            <p:cNvSpPr>
              <a:spLocks noChangeArrowheads="1"/>
            </p:cNvSpPr>
            <p:nvPr/>
          </p:nvSpPr>
          <p:spPr bwMode="auto">
            <a:xfrm>
              <a:off x="1135737" y="-505284"/>
              <a:ext cx="1950392" cy="220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endParaRPr sz="1865" dirty="0">
                <a:solidFill>
                  <a:schemeClr val="bg1"/>
                </a:solidFill>
                <a:cs typeface="+mn-ea"/>
                <a:sym typeface="+mn-lt"/>
              </a:endParaRPr>
            </a:p>
            <a:p>
              <a:pPr marL="343535" indent="-343535">
                <a:buFont typeface="Arial" panose="02080604020202020204" pitchFamily="34" charset="0"/>
                <a:buChar char="•"/>
              </a:pPr>
              <a:r>
                <a:rPr lang="en-US" altLang="en-US" sz="1865" dirty="0">
                  <a:solidFill>
                    <a:schemeClr val="bg1"/>
                  </a:solidFill>
                  <a:latin typeface="Comfortaa" panose="020F0603070200060003" charset="0"/>
                  <a:cs typeface="Comfortaa" panose="020F0603070200060003" charset="0"/>
                  <a:sym typeface="+mn-lt"/>
                </a:rPr>
                <a:t>Economy revenues</a:t>
              </a:r>
            </a:p>
            <a:p>
              <a:pPr marL="343535" indent="-343535">
                <a:buFont typeface="Arial" panose="02080604020202020204" pitchFamily="34" charset="0"/>
                <a:buChar char="•"/>
              </a:pPr>
              <a:r>
                <a:rPr lang="en-US" altLang="en-US" sz="1865" dirty="0">
                  <a:solidFill>
                    <a:schemeClr val="bg1"/>
                  </a:solidFill>
                  <a:latin typeface="Comfortaa" panose="020F0603070200060003" charset="0"/>
                  <a:cs typeface="Comfortaa" panose="020F0603070200060003" charset="0"/>
                  <a:sym typeface="+mn-lt"/>
                </a:rPr>
                <a:t>Large areas of agriculture monitoring</a:t>
              </a:r>
            </a:p>
            <a:p>
              <a:pPr marL="343535" indent="-343535">
                <a:buFont typeface="Arial" panose="02080604020202020204" pitchFamily="34" charset="0"/>
                <a:buChar char="•"/>
              </a:pPr>
              <a:r>
                <a:rPr lang="en-US" altLang="en-US" sz="1865" dirty="0">
                  <a:solidFill>
                    <a:schemeClr val="bg1"/>
                  </a:solidFill>
                  <a:latin typeface="Comfortaa" panose="020F0603070200060003" charset="0"/>
                  <a:cs typeface="Comfortaa" panose="020F0603070200060003" charset="0"/>
                  <a:sym typeface="+mn-lt"/>
                </a:rPr>
                <a:t>Precision agriculture: Maximize productivity</a:t>
              </a:r>
              <a:endParaRPr lang="en-US" altLang="en-US" sz="1865" dirty="0">
                <a:solidFill>
                  <a:schemeClr val="bg1"/>
                </a:solidFill>
                <a:cs typeface="+mn-ea"/>
                <a:sym typeface="+mn-lt"/>
              </a:endParaRPr>
            </a:p>
            <a:p>
              <a:pPr marL="343535" indent="-343535">
                <a:buFont typeface="Arial" panose="02080604020202020204" pitchFamily="34" charset="0"/>
                <a:buChar char="•"/>
              </a:pPr>
              <a:endParaRPr lang="en-US" altLang="en-US" sz="1865" dirty="0">
                <a:solidFill>
                  <a:schemeClr val="bg1"/>
                </a:solidFill>
                <a:cs typeface="+mn-ea"/>
                <a:sym typeface="+mn-lt"/>
              </a:endParaRPr>
            </a:p>
            <a:p>
              <a:pPr marL="343535" indent="-343535">
                <a:buFont typeface="Arial" panose="02080604020202020204" pitchFamily="34" charset="0"/>
                <a:buChar char="•"/>
              </a:pPr>
              <a:endParaRPr lang="en-US" altLang="en-US" sz="1865" dirty="0">
                <a:solidFill>
                  <a:schemeClr val="bg1"/>
                </a:solidFill>
                <a:cs typeface="+mn-ea"/>
                <a:sym typeface="+mn-lt"/>
              </a:endParaRPr>
            </a:p>
            <a:p>
              <a:pPr marL="343535" indent="-343535">
                <a:buFont typeface="Arial" panose="02080604020202020204" pitchFamily="34" charset="0"/>
                <a:buChar char="•"/>
              </a:pPr>
              <a:endParaRPr lang="en-US" altLang="en-US" sz="1865" dirty="0">
                <a:solidFill>
                  <a:schemeClr val="bg1"/>
                </a:solidFill>
                <a:cs typeface="+mn-ea"/>
                <a:sym typeface="+mn-lt"/>
              </a:endParaRPr>
            </a:p>
          </p:txBody>
        </p:sp>
      </p:grpSp>
      <p:pic>
        <p:nvPicPr>
          <p:cNvPr id="28" name="Picture 27"/>
          <p:cNvPicPr>
            <a:picLocks noChangeAspect="1"/>
          </p:cNvPicPr>
          <p:nvPr/>
        </p:nvPicPr>
        <p:blipFill>
          <a:blip r:embed="rId3"/>
          <a:stretch>
            <a:fillRect/>
          </a:stretch>
        </p:blipFill>
        <p:spPr>
          <a:xfrm rot="5400000">
            <a:off x="6943090" y="2574925"/>
            <a:ext cx="5437505" cy="2412365"/>
          </a:xfrm>
          <a:prstGeom prst="rect">
            <a:avLst/>
          </a:prstGeom>
        </p:spPr>
      </p:pic>
      <p:pic>
        <p:nvPicPr>
          <p:cNvPr id="30" name="Picture 29"/>
          <p:cNvPicPr>
            <a:picLocks noChangeAspect="1"/>
          </p:cNvPicPr>
          <p:nvPr/>
        </p:nvPicPr>
        <p:blipFill>
          <a:blip r:embed="rId4"/>
          <a:stretch>
            <a:fillRect/>
          </a:stretch>
        </p:blipFill>
        <p:spPr>
          <a:xfrm>
            <a:off x="798830" y="3080385"/>
            <a:ext cx="3295650" cy="3419475"/>
          </a:xfrm>
          <a:prstGeom prst="rect">
            <a:avLst/>
          </a:prstGeom>
        </p:spPr>
      </p:pic>
      <p:pic>
        <p:nvPicPr>
          <p:cNvPr id="32" name="Picture 31"/>
          <p:cNvPicPr>
            <a:picLocks noChangeAspect="1"/>
          </p:cNvPicPr>
          <p:nvPr/>
        </p:nvPicPr>
        <p:blipFill>
          <a:blip r:embed="rId5"/>
          <a:stretch>
            <a:fillRect/>
          </a:stretch>
        </p:blipFill>
        <p:spPr>
          <a:xfrm>
            <a:off x="4581525" y="3089910"/>
            <a:ext cx="3267075" cy="3409950"/>
          </a:xfrm>
          <a:prstGeom prst="rect">
            <a:avLst/>
          </a:prstGeom>
        </p:spPr>
      </p:pic>
      <p:sp>
        <p:nvSpPr>
          <p:cNvPr id="33" name="Text Box 32"/>
          <p:cNvSpPr txBox="1"/>
          <p:nvPr/>
        </p:nvSpPr>
        <p:spPr>
          <a:xfrm>
            <a:off x="1511935" y="974090"/>
            <a:ext cx="4007485" cy="460375"/>
          </a:xfrm>
          <a:prstGeom prst="rect">
            <a:avLst/>
          </a:prstGeom>
          <a:noFill/>
        </p:spPr>
        <p:txBody>
          <a:bodyPr wrap="square" rtlCol="0">
            <a:spAutoFit/>
          </a:bodyPr>
          <a:lstStyle/>
          <a:p>
            <a:r>
              <a:rPr lang="en-US" altLang="en-US" sz="2400">
                <a:latin typeface="Comfortaa" panose="020F0603070200060003" charset="0"/>
                <a:cs typeface="Comfortaa" panose="020F0603070200060003" charset="0"/>
              </a:rPr>
              <a:t>Large areas plantation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arn(inVertical)">
                                      <p:cBhvr>
                                        <p:cTn id="13" dur="500"/>
                                        <p:tgtEl>
                                          <p:spTgt spid="30"/>
                                        </p:tgtEl>
                                      </p:cBhvr>
                                    </p:animEffect>
                                  </p:childTnLst>
                                </p:cTn>
                              </p:par>
                              <p:par>
                                <p:cTn id="14" presetID="16" presetClass="entr" presetSubtype="21"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arn(inVertical)">
                                      <p:cBhvr>
                                        <p:cTn id="16" dur="500"/>
                                        <p:tgtEl>
                                          <p:spTgt spid="32"/>
                                        </p:tgtEl>
                                      </p:cBhvr>
                                    </p:animEffect>
                                  </p:childTnLst>
                                </p:cTn>
                              </p:par>
                              <p:par>
                                <p:cTn id="17" presetID="16" presetClass="entr" presetSubtype="21"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arn(inVertical)">
                                      <p:cBhvr>
                                        <p:cTn id="1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Box 6"/>
          <p:cNvSpPr txBox="1">
            <a:spLocks noChangeArrowheads="1"/>
          </p:cNvSpPr>
          <p:nvPr/>
        </p:nvSpPr>
        <p:spPr bwMode="auto">
          <a:xfrm>
            <a:off x="239350" y="306877"/>
            <a:ext cx="8763061" cy="521970"/>
          </a:xfrm>
          <a:prstGeom prst="rect">
            <a:avLst/>
          </a:prstGeom>
          <a:noFill/>
          <a:ln w="9525">
            <a:noFill/>
            <a:miter lim="800000"/>
          </a:ln>
        </p:spPr>
        <p:txBody>
          <a:bodyPr wrap="square">
            <a:spAutoFit/>
          </a:bodyPr>
          <a:lstStyle/>
          <a:p>
            <a:r>
              <a:rPr lang="en-US" altLang="zh-CN" sz="2800" dirty="0">
                <a:latin typeface="Comfortaa" panose="020F0603070200060003" charset="0"/>
                <a:ea typeface="微软雅黑" panose="020B0503020204020204" pitchFamily="34" charset="-122"/>
                <a:cs typeface="Comfortaa" panose="020F0603070200060003" charset="0"/>
                <a:sym typeface="+mn-lt"/>
              </a:rPr>
              <a:t>Motivation</a:t>
            </a:r>
            <a:r>
              <a:rPr lang="" altLang="en-US" sz="2800" dirty="0">
                <a:latin typeface="Comfortaa" panose="020F0603070200060003" charset="0"/>
                <a:ea typeface="微软雅黑" panose="020B0503020204020204" pitchFamily="34" charset="-122"/>
                <a:cs typeface="Comfortaa" panose="020F0603070200060003" charset="0"/>
                <a:sym typeface="+mn-lt"/>
              </a:rPr>
              <a:t> </a:t>
            </a:r>
            <a:r>
              <a:rPr lang="en-US" altLang="zh-CN" sz="2800" dirty="0">
                <a:latin typeface="Comfortaa" panose="020F0603070200060003" charset="0"/>
                <a:ea typeface="微软雅黑" panose="020B0503020204020204" pitchFamily="34" charset="-122"/>
                <a:cs typeface="Comfortaa" panose="020F0603070200060003" charset="0"/>
                <a:sym typeface="+mn-lt"/>
              </a:rPr>
              <a:t>-</a:t>
            </a:r>
            <a:r>
              <a:rPr lang="" altLang="en-US" sz="2800" dirty="0">
                <a:latin typeface="Comfortaa" panose="020F0603070200060003" charset="0"/>
                <a:ea typeface="微软雅黑" panose="020B0503020204020204" pitchFamily="34" charset="-122"/>
                <a:cs typeface="Comfortaa" panose="020F0603070200060003" charset="0"/>
                <a:sym typeface="+mn-lt"/>
              </a:rPr>
              <a:t> </a:t>
            </a:r>
            <a:r>
              <a:rPr lang="en-US" altLang="en-US" sz="2800" dirty="0">
                <a:latin typeface="Comfortaa" panose="020F0603070200060003" charset="0"/>
                <a:ea typeface="微软雅黑" panose="020B0503020204020204" pitchFamily="34" charset="-122"/>
                <a:cs typeface="Comfortaa" panose="020F0603070200060003" charset="0"/>
                <a:sym typeface="+mn-lt"/>
              </a:rPr>
              <a:t>Research </a:t>
            </a:r>
            <a:r>
              <a:rPr lang="en-US" altLang="zh-CN" sz="2800" dirty="0">
                <a:latin typeface="Comfortaa" panose="020F0603070200060003" charset="0"/>
                <a:ea typeface="微软雅黑" panose="020B0503020204020204" pitchFamily="34" charset="-122"/>
                <a:cs typeface="Comfortaa" panose="020F0603070200060003" charset="0"/>
                <a:sym typeface="+mn-lt"/>
              </a:rPr>
              <a:t>Background</a:t>
            </a:r>
          </a:p>
        </p:txBody>
      </p:sp>
      <p:sp>
        <p:nvSpPr>
          <p:cNvPr id="50" name="文本框 79"/>
          <p:cNvSpPr txBox="1"/>
          <p:nvPr/>
        </p:nvSpPr>
        <p:spPr>
          <a:xfrm>
            <a:off x="3596323" y="1283960"/>
            <a:ext cx="5584615" cy="530860"/>
          </a:xfrm>
          <a:prstGeom prst="rect">
            <a:avLst/>
          </a:prstGeom>
          <a:noFill/>
        </p:spPr>
        <p:txBody>
          <a:bodyPr wrap="square" lIns="121900" tIns="60949" rIns="121900" bIns="60949" rtlCol="0" anchor="t">
            <a:spAutoFit/>
          </a:bodyPr>
          <a:lstStyle/>
          <a:p>
            <a:pPr algn="ctr"/>
            <a:r>
              <a:rPr lang="en-US" sz="2665" b="1" dirty="0">
                <a:latin typeface="Comfortaa" panose="020F0603070200060003" charset="0"/>
                <a:cs typeface="Comfortaa" panose="020F0603070200060003" charset="0"/>
                <a:sym typeface="+mn-lt"/>
              </a:rPr>
              <a:t>Aerial </a:t>
            </a:r>
            <a:r>
              <a:rPr lang="en-US" altLang="en-US" sz="2665" b="1" dirty="0">
                <a:latin typeface="Comfortaa" panose="020F0603070200060003" charset="0"/>
                <a:cs typeface="Comfortaa" panose="020F0603070200060003" charset="0"/>
                <a:sym typeface="+mn-lt"/>
              </a:rPr>
              <a:t>object detection</a:t>
            </a:r>
          </a:p>
        </p:txBody>
      </p:sp>
      <p:sp>
        <p:nvSpPr>
          <p:cNvPr id="51" name="左大括号 50"/>
          <p:cNvSpPr/>
          <p:nvPr/>
        </p:nvSpPr>
        <p:spPr>
          <a:xfrm rot="5400000">
            <a:off x="6002020" y="-1122680"/>
            <a:ext cx="502285" cy="6672580"/>
          </a:xfrm>
          <a:prstGeom prst="leftBrace">
            <a:avLst>
              <a:gd name="adj1" fmla="val 38788"/>
              <a:gd name="adj2" fmla="val 49802"/>
            </a:avLst>
          </a:prstGeom>
          <a:noFill/>
          <a:ln w="28575">
            <a:solidFill>
              <a:srgbClr val="3BB7A8"/>
            </a:solidFill>
          </a:ln>
          <a:extLst>
            <a:ext uri="{909E8E84-426E-40DD-AFC4-6F175D3DCCD1}">
              <a14:hiddenFill xmlns:a14="http://schemas.microsoft.com/office/drawing/2010/main">
                <a:solidFill>
                  <a:srgbClr val="AFE7DA"/>
                </a:solidFill>
              </a14:hiddenFill>
            </a:ext>
          </a:extLst>
        </p:spPr>
        <p:style>
          <a:lnRef idx="1">
            <a:schemeClr val="accent1"/>
          </a:lnRef>
          <a:fillRef idx="0">
            <a:schemeClr val="accent1"/>
          </a:fillRef>
          <a:effectRef idx="0">
            <a:schemeClr val="accent1"/>
          </a:effectRef>
          <a:fontRef idx="minor">
            <a:schemeClr val="tx1"/>
          </a:fontRef>
        </p:style>
        <p:txBody>
          <a:bodyPr lIns="121900" tIns="60949" rIns="121900" bIns="60949" rtlCol="0" anchor="ctr"/>
          <a:lstStyle/>
          <a:p>
            <a:pPr algn="ctr"/>
            <a:endParaRPr lang="zh-CN" altLang="en-US" sz="2400">
              <a:latin typeface="Comfortaa" panose="020F0603070200060003" charset="0"/>
              <a:cs typeface="Comfortaa" panose="020F0603070200060003" charset="0"/>
              <a:sym typeface="+mn-lt"/>
            </a:endParaRPr>
          </a:p>
        </p:txBody>
      </p:sp>
      <p:sp>
        <p:nvSpPr>
          <p:cNvPr id="59" name="圆角矩形 58"/>
          <p:cNvSpPr/>
          <p:nvPr/>
        </p:nvSpPr>
        <p:spPr>
          <a:xfrm>
            <a:off x="4403724" y="2923223"/>
            <a:ext cx="3379470" cy="80391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2400" dirty="0">
                <a:latin typeface="Comfortaa" panose="020F0603070200060003" charset="0"/>
                <a:cs typeface="Comfortaa" panose="020F0603070200060003" charset="0"/>
                <a:sym typeface="+mn-lt"/>
              </a:rPr>
              <a:t>Box in, box out</a:t>
            </a:r>
            <a:endParaRPr lang="zh-CN" altLang="en-US" sz="2400" dirty="0">
              <a:latin typeface="Comfortaa" panose="020F0603070200060003" charset="0"/>
              <a:cs typeface="Comfortaa" panose="020F0603070200060003" charset="0"/>
              <a:sym typeface="+mn-lt"/>
            </a:endParaRPr>
          </a:p>
        </p:txBody>
      </p:sp>
      <p:sp>
        <p:nvSpPr>
          <p:cNvPr id="95" name="圆角矩形 94"/>
          <p:cNvSpPr/>
          <p:nvPr/>
        </p:nvSpPr>
        <p:spPr>
          <a:xfrm>
            <a:off x="8148955" y="2922905"/>
            <a:ext cx="3222625" cy="804545"/>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2400" dirty="0">
                <a:latin typeface="Comfortaa" panose="020F0603070200060003" charset="0"/>
                <a:cs typeface="Comfortaa" panose="020F0603070200060003" charset="0"/>
                <a:sym typeface="+mn-lt"/>
              </a:rPr>
              <a:t>Mask in, mask out</a:t>
            </a:r>
            <a:endParaRPr lang="zh-CN" altLang="en-US" sz="2400" dirty="0">
              <a:latin typeface="Comfortaa" panose="020F0603070200060003" charset="0"/>
              <a:cs typeface="Comfortaa" panose="020F0603070200060003" charset="0"/>
              <a:sym typeface="+mn-lt"/>
            </a:endParaRPr>
          </a:p>
        </p:txBody>
      </p:sp>
      <p:sp>
        <p:nvSpPr>
          <p:cNvPr id="7" name="圆角矩形 58"/>
          <p:cNvSpPr/>
          <p:nvPr/>
        </p:nvSpPr>
        <p:spPr>
          <a:xfrm>
            <a:off x="888364" y="2933385"/>
            <a:ext cx="3138170" cy="78359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2400" dirty="0">
                <a:latin typeface="Comfortaa" panose="020F0603070200060003" charset="0"/>
                <a:cs typeface="Comfortaa" panose="020F0603070200060003" charset="0"/>
                <a:sym typeface="+mn-lt"/>
              </a:rPr>
              <a:t>Point in, point out</a:t>
            </a:r>
            <a:endParaRPr lang="zh-CN" altLang="en-US" sz="2400" dirty="0">
              <a:latin typeface="Comfortaa" panose="020F0603070200060003" charset="0"/>
              <a:cs typeface="Comfortaa" panose="020F0603070200060003" charset="0"/>
              <a:sym typeface="+mn-lt"/>
            </a:endParaRPr>
          </a:p>
        </p:txBody>
      </p:sp>
      <p:sp>
        <p:nvSpPr>
          <p:cNvPr id="75" name="圆角矩形 74"/>
          <p:cNvSpPr/>
          <p:nvPr/>
        </p:nvSpPr>
        <p:spPr>
          <a:xfrm>
            <a:off x="452120" y="4727893"/>
            <a:ext cx="3950970" cy="1175385"/>
          </a:xfrm>
          <a:prstGeom prst="roundRect">
            <a:avLst/>
          </a:prstGeom>
          <a:solidFill>
            <a:srgbClr val="FF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dirty="0">
                <a:solidFill>
                  <a:schemeClr val="accent1">
                    <a:lumMod val="50000"/>
                  </a:schemeClr>
                </a:solidFill>
                <a:latin typeface="Comfortaa" panose="020F0603070200060003" charset="0"/>
                <a:cs typeface="Comfortaa" panose="020F0603070200060003" charset="0"/>
                <a:sym typeface="+mn-lt"/>
              </a:rPr>
              <a:t>Only localization, No full mask, size</a:t>
            </a:r>
          </a:p>
        </p:txBody>
      </p:sp>
      <p:cxnSp>
        <p:nvCxnSpPr>
          <p:cNvPr id="78" name="直接箭头连接符 77"/>
          <p:cNvCxnSpPr/>
          <p:nvPr/>
        </p:nvCxnSpPr>
        <p:spPr>
          <a:xfrm flipH="1">
            <a:off x="1821498" y="3953820"/>
            <a:ext cx="1" cy="57535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文本框 89"/>
          <p:cNvSpPr txBox="1"/>
          <p:nvPr/>
        </p:nvSpPr>
        <p:spPr>
          <a:xfrm>
            <a:off x="1679893" y="4076085"/>
            <a:ext cx="1916430" cy="400110"/>
          </a:xfrm>
          <a:prstGeom prst="rect">
            <a:avLst/>
          </a:prstGeom>
          <a:noFill/>
        </p:spPr>
        <p:txBody>
          <a:bodyPr wrap="square" rtlCol="0" anchor="t">
            <a:spAutoFit/>
          </a:bodyPr>
          <a:lstStyle/>
          <a:p>
            <a:pPr algn="ctr"/>
            <a:r>
              <a:rPr lang="en-US" altLang="en-US" sz="2000" dirty="0">
                <a:latin typeface="Comfortaa" panose="020F0603070200060003" charset="0"/>
                <a:cs typeface="Comfortaa" panose="020F0603070200060003" charset="0"/>
              </a:rPr>
              <a:t>Regression</a:t>
            </a:r>
          </a:p>
        </p:txBody>
      </p:sp>
      <p:sp>
        <p:nvSpPr>
          <p:cNvPr id="15" name="圆角矩形 74"/>
          <p:cNvSpPr/>
          <p:nvPr/>
        </p:nvSpPr>
        <p:spPr>
          <a:xfrm>
            <a:off x="5081905" y="4728210"/>
            <a:ext cx="6374765" cy="1174750"/>
          </a:xfrm>
          <a:prstGeom prst="roundRect">
            <a:avLst/>
          </a:prstGeom>
          <a:solidFill>
            <a:srgbClr val="FF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dirty="0">
                <a:solidFill>
                  <a:schemeClr val="accent1">
                    <a:lumMod val="50000"/>
                  </a:schemeClr>
                </a:solidFill>
                <a:latin typeface="Comfortaa" panose="020F0603070200060003" charset="0"/>
                <a:cs typeface="Comfortaa" panose="020F0603070200060003" charset="0"/>
                <a:sym typeface="+mn-lt"/>
              </a:rPr>
              <a:t>Time-consuming, human labor,</a:t>
            </a:r>
          </a:p>
          <a:p>
            <a:pPr algn="ctr"/>
            <a:r>
              <a:rPr lang="en-US" altLang="en-US" sz="2400" dirty="0">
                <a:solidFill>
                  <a:schemeClr val="accent1">
                    <a:lumMod val="50000"/>
                  </a:schemeClr>
                </a:solidFill>
                <a:latin typeface="Comfortaa" panose="020F0603070200060003" charset="0"/>
                <a:cs typeface="Comfortaa" panose="020F0603070200060003" charset="0"/>
                <a:sym typeface="+mn-lt"/>
              </a:rPr>
              <a:t>complex</a:t>
            </a:r>
          </a:p>
        </p:txBody>
      </p:sp>
      <p:cxnSp>
        <p:nvCxnSpPr>
          <p:cNvPr id="24" name="直接箭头连接符 77"/>
          <p:cNvCxnSpPr/>
          <p:nvPr/>
        </p:nvCxnSpPr>
        <p:spPr>
          <a:xfrm flipH="1">
            <a:off x="6008053" y="3954455"/>
            <a:ext cx="1" cy="57535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77"/>
          <p:cNvCxnSpPr/>
          <p:nvPr/>
        </p:nvCxnSpPr>
        <p:spPr>
          <a:xfrm flipH="1">
            <a:off x="9231948" y="3962075"/>
            <a:ext cx="1" cy="57535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 Box 25"/>
          <p:cNvSpPr txBox="1"/>
          <p:nvPr/>
        </p:nvSpPr>
        <p:spPr>
          <a:xfrm>
            <a:off x="6166485" y="4068445"/>
            <a:ext cx="1616389" cy="400110"/>
          </a:xfrm>
          <a:prstGeom prst="rect">
            <a:avLst/>
          </a:prstGeom>
          <a:noFill/>
        </p:spPr>
        <p:txBody>
          <a:bodyPr wrap="square" rtlCol="0">
            <a:spAutoFit/>
          </a:bodyPr>
          <a:lstStyle/>
          <a:p>
            <a:r>
              <a:rPr lang="en-US" altLang="en-US" sz="2000" dirty="0">
                <a:latin typeface="Comfortaa" panose="020F0603070200060003" charset="0"/>
                <a:cs typeface="Comfortaa" panose="020F0603070200060003" charset="0"/>
              </a:rPr>
              <a:t>Bounding box</a:t>
            </a:r>
          </a:p>
        </p:txBody>
      </p:sp>
      <p:sp>
        <p:nvSpPr>
          <p:cNvPr id="27" name="Text Box 26"/>
          <p:cNvSpPr txBox="1"/>
          <p:nvPr/>
        </p:nvSpPr>
        <p:spPr>
          <a:xfrm>
            <a:off x="9373236" y="4068445"/>
            <a:ext cx="1804690" cy="400110"/>
          </a:xfrm>
          <a:prstGeom prst="rect">
            <a:avLst/>
          </a:prstGeom>
          <a:noFill/>
        </p:spPr>
        <p:txBody>
          <a:bodyPr wrap="square" rtlCol="0">
            <a:spAutoFit/>
          </a:bodyPr>
          <a:lstStyle/>
          <a:p>
            <a:r>
              <a:rPr lang="en-US" altLang="en-US" sz="2000" dirty="0">
                <a:latin typeface="Comfortaa" panose="020F0603070200060003" charset="0"/>
                <a:cs typeface="Comfortaa" panose="020F0603070200060003" charset="0"/>
              </a:rPr>
              <a:t>Full supervised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5"/>
                                        </p:tgtEl>
                                        <p:attrNameLst>
                                          <p:attrName>style.visibility</p:attrName>
                                        </p:attrNameLst>
                                      </p:cBhvr>
                                      <p:to>
                                        <p:strVal val="visible"/>
                                      </p:to>
                                    </p:set>
                                    <p:anim calcmode="lin" valueType="num">
                                      <p:cBhvr additive="base">
                                        <p:cTn id="18" dur="500" fill="hold"/>
                                        <p:tgtEl>
                                          <p:spTgt spid="75"/>
                                        </p:tgtEl>
                                        <p:attrNameLst>
                                          <p:attrName>ppt_x</p:attrName>
                                        </p:attrNameLst>
                                      </p:cBhvr>
                                      <p:tavLst>
                                        <p:tav tm="0">
                                          <p:val>
                                            <p:strVal val="#ppt_x"/>
                                          </p:val>
                                        </p:tav>
                                        <p:tav tm="100000">
                                          <p:val>
                                            <p:strVal val="#ppt_x"/>
                                          </p:val>
                                        </p:tav>
                                      </p:tavLst>
                                    </p:anim>
                                    <p:anim calcmode="lin" valueType="num">
                                      <p:cBhvr additive="base">
                                        <p:cTn id="19" dur="500" fill="hold"/>
                                        <p:tgtEl>
                                          <p:spTgt spid="75"/>
                                        </p:tgtEl>
                                        <p:attrNameLst>
                                          <p:attrName>ppt_y</p:attrName>
                                        </p:attrNameLst>
                                      </p:cBhvr>
                                      <p:tavLst>
                                        <p:tav tm="0">
                                          <p:val>
                                            <p:strVal val="1+#ppt_h/2"/>
                                          </p:val>
                                        </p:tav>
                                        <p:tav tm="100000">
                                          <p:val>
                                            <p:strVal val="#ppt_y"/>
                                          </p:val>
                                        </p:tav>
                                      </p:tavLst>
                                    </p:anim>
                                  </p:childTnLst>
                                </p:cTn>
                              </p:par>
                              <p:par>
                                <p:cTn id="20" presetID="16" presetClass="entr" presetSubtype="21" fill="hold" nodeType="with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barn(inVertical)">
                                      <p:cBhvr>
                                        <p:cTn id="22" dur="500"/>
                                        <p:tgtEl>
                                          <p:spTgt spid="7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barn(inVertical)">
                                      <p:cBhvr>
                                        <p:cTn id="30" dur="500"/>
                                        <p:tgtEl>
                                          <p:spTgt spid="5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95"/>
                                        </p:tgtEl>
                                        <p:attrNameLst>
                                          <p:attrName>style.visibility</p:attrName>
                                        </p:attrNameLst>
                                      </p:cBhvr>
                                      <p:to>
                                        <p:strVal val="visible"/>
                                      </p:to>
                                    </p:set>
                                    <p:animEffect transition="in" filter="barn(inVertical)">
                                      <p:cBhvr>
                                        <p:cTn id="33" dur="500"/>
                                        <p:tgtEl>
                                          <p:spTgt spid="95"/>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ppt_x"/>
                                          </p:val>
                                        </p:tav>
                                        <p:tav tm="100000">
                                          <p:val>
                                            <p:strVal val="#ppt_x"/>
                                          </p:val>
                                        </p:tav>
                                      </p:tavLst>
                                    </p:anim>
                                    <p:anim calcmode="lin" valueType="num">
                                      <p:cBhvr additive="base">
                                        <p:cTn id="39" dur="500" fill="hold"/>
                                        <p:tgtEl>
                                          <p:spTgt spid="26"/>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ppt_x"/>
                                          </p:val>
                                        </p:tav>
                                        <p:tav tm="100000">
                                          <p:val>
                                            <p:strVal val="#ppt_x"/>
                                          </p:val>
                                        </p:tav>
                                      </p:tavLst>
                                    </p:anim>
                                    <p:anim calcmode="lin" valueType="num">
                                      <p:cBhvr additive="base">
                                        <p:cTn id="43" dur="500" fill="hold"/>
                                        <p:tgtEl>
                                          <p:spTgt spid="24"/>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additive="base">
                                        <p:cTn id="46" dur="500" fill="hold"/>
                                        <p:tgtEl>
                                          <p:spTgt spid="27"/>
                                        </p:tgtEl>
                                        <p:attrNameLst>
                                          <p:attrName>ppt_x</p:attrName>
                                        </p:attrNameLst>
                                      </p:cBhvr>
                                      <p:tavLst>
                                        <p:tav tm="0">
                                          <p:val>
                                            <p:strVal val="#ppt_x"/>
                                          </p:val>
                                        </p:tav>
                                        <p:tav tm="100000">
                                          <p:val>
                                            <p:strVal val="#ppt_x"/>
                                          </p:val>
                                        </p:tav>
                                      </p:tavLst>
                                    </p:anim>
                                    <p:anim calcmode="lin" valueType="num">
                                      <p:cBhvr additive="base">
                                        <p:cTn id="47" dur="500" fill="hold"/>
                                        <p:tgtEl>
                                          <p:spTgt spid="27"/>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500" fill="hold"/>
                                        <p:tgtEl>
                                          <p:spTgt spid="25"/>
                                        </p:tgtEl>
                                        <p:attrNameLst>
                                          <p:attrName>ppt_x</p:attrName>
                                        </p:attrNameLst>
                                      </p:cBhvr>
                                      <p:tavLst>
                                        <p:tav tm="0">
                                          <p:val>
                                            <p:strVal val="#ppt_x"/>
                                          </p:val>
                                        </p:tav>
                                        <p:tav tm="100000">
                                          <p:val>
                                            <p:strVal val="#ppt_x"/>
                                          </p:val>
                                        </p:tav>
                                      </p:tavLst>
                                    </p:anim>
                                    <p:anim calcmode="lin" valueType="num">
                                      <p:cBhvr additive="base">
                                        <p:cTn id="51" dur="500" fill="hold"/>
                                        <p:tgtEl>
                                          <p:spTgt spid="2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9" grpId="0" animBg="1"/>
      <p:bldP spid="95" grpId="0" animBg="1"/>
      <p:bldP spid="7" grpId="0" animBg="1"/>
      <p:bldP spid="75" grpId="0" animBg="1"/>
      <p:bldP spid="13" grpId="0"/>
      <p:bldP spid="15" grpId="0" animBg="1"/>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Box 6"/>
          <p:cNvSpPr txBox="1">
            <a:spLocks noChangeArrowheads="1"/>
          </p:cNvSpPr>
          <p:nvPr/>
        </p:nvSpPr>
        <p:spPr bwMode="auto">
          <a:xfrm>
            <a:off x="239350" y="287827"/>
            <a:ext cx="8763061" cy="521970"/>
          </a:xfrm>
          <a:prstGeom prst="rect">
            <a:avLst/>
          </a:prstGeom>
          <a:noFill/>
          <a:ln w="9525">
            <a:noFill/>
            <a:miter lim="800000"/>
          </a:ln>
        </p:spPr>
        <p:txBody>
          <a:bodyPr wrap="square">
            <a:spAutoFit/>
          </a:bodyPr>
          <a:lstStyle/>
          <a:p>
            <a:r>
              <a:rPr lang="en-US" altLang="en-US" sz="2800" dirty="0">
                <a:latin typeface="Comfortaa" panose="020F0603070200060003" charset="0"/>
                <a:ea typeface="微软雅黑" panose="020B0503020204020204" pitchFamily="34" charset="-122"/>
                <a:cs typeface="Comfortaa" panose="020F0603070200060003" charset="0"/>
                <a:sym typeface="+mn-lt"/>
              </a:rPr>
              <a:t>Idea</a:t>
            </a:r>
          </a:p>
        </p:txBody>
      </p:sp>
      <p:grpSp>
        <p:nvGrpSpPr>
          <p:cNvPr id="8" name="组合 7"/>
          <p:cNvGrpSpPr/>
          <p:nvPr/>
        </p:nvGrpSpPr>
        <p:grpSpPr>
          <a:xfrm>
            <a:off x="566503" y="1173328"/>
            <a:ext cx="6847839" cy="2010410"/>
            <a:chOff x="1110944" y="-942477"/>
            <a:chExt cx="1975209" cy="2163652"/>
          </a:xfrm>
        </p:grpSpPr>
        <p:sp>
          <p:nvSpPr>
            <p:cNvPr id="9" name="Rectangle 50"/>
            <p:cNvSpPr>
              <a:spLocks noChangeArrowheads="1"/>
            </p:cNvSpPr>
            <p:nvPr/>
          </p:nvSpPr>
          <p:spPr bwMode="auto">
            <a:xfrm>
              <a:off x="1110944" y="-736089"/>
              <a:ext cx="1975209" cy="1480250"/>
            </a:xfrm>
            <a:prstGeom prst="rect">
              <a:avLst/>
            </a:prstGeom>
            <a:solidFill>
              <a:schemeClr val="accent1"/>
            </a:solidFill>
            <a:ln>
              <a:noFill/>
            </a:ln>
          </p:spPr>
          <p:txBody>
            <a:bodyPr/>
            <a:lstStyle/>
            <a:p>
              <a:endParaRPr lang="zh-CN" altLang="en-US" sz="2400">
                <a:cs typeface="+mn-ea"/>
                <a:sym typeface="+mn-lt"/>
              </a:endParaRPr>
            </a:p>
          </p:txBody>
        </p:sp>
        <p:sp>
          <p:nvSpPr>
            <p:cNvPr id="10" name="Rectangle 55"/>
            <p:cNvSpPr>
              <a:spLocks noChangeArrowheads="1"/>
            </p:cNvSpPr>
            <p:nvPr/>
          </p:nvSpPr>
          <p:spPr bwMode="auto">
            <a:xfrm>
              <a:off x="1135737" y="-942477"/>
              <a:ext cx="1950392" cy="216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endParaRPr sz="1865" dirty="0">
                <a:solidFill>
                  <a:schemeClr val="bg1"/>
                </a:solidFill>
                <a:latin typeface="Comfortaa" panose="020F0603070200060003" charset="0"/>
                <a:cs typeface="Comfortaa" panose="020F0603070200060003" charset="0"/>
                <a:sym typeface="+mn-lt"/>
              </a:endParaRPr>
            </a:p>
            <a:p>
              <a:pPr marL="343535" indent="-343535">
                <a:buFont typeface="Arial" panose="02080604020202020204" pitchFamily="34" charset="0"/>
                <a:buChar char="•"/>
              </a:pPr>
              <a:r>
                <a:rPr lang="en-US" altLang="en-US" sz="1865" dirty="0">
                  <a:solidFill>
                    <a:schemeClr val="bg1"/>
                  </a:solidFill>
                  <a:latin typeface="Comfortaa" panose="020F0603070200060003" charset="0"/>
                  <a:cs typeface="Comfortaa" panose="020F0603070200060003" charset="0"/>
                  <a:sym typeface="+mn-lt"/>
                </a:rPr>
                <a:t>Avoid expensive bounding box or full supervised annotations, reduce human labor</a:t>
              </a:r>
            </a:p>
            <a:p>
              <a:pPr marL="343535" indent="-343535">
                <a:buFont typeface="Arial" panose="02080604020202020204" pitchFamily="34" charset="0"/>
                <a:buChar char="•"/>
              </a:pPr>
              <a:r>
                <a:rPr lang="en-US" altLang="en-US" sz="1865" dirty="0">
                  <a:solidFill>
                    <a:schemeClr val="bg1"/>
                  </a:solidFill>
                  <a:latin typeface="Comfortaa" panose="020F0603070200060003" charset="0"/>
                  <a:cs typeface="Comfortaa" panose="020F0603070200060003" charset="0"/>
                  <a:sym typeface="+mn-lt"/>
                </a:rPr>
                <a:t>Reduce the complexity of training model</a:t>
              </a:r>
            </a:p>
            <a:p>
              <a:pPr marL="343535" indent="-343535">
                <a:buFont typeface="Arial" panose="02080604020202020204" pitchFamily="34" charset="0"/>
                <a:buChar char="•"/>
              </a:pPr>
              <a:r>
                <a:rPr lang="en-US" altLang="en-US" sz="1865" dirty="0">
                  <a:solidFill>
                    <a:schemeClr val="bg1"/>
                  </a:solidFill>
                  <a:latin typeface="Comfortaa" panose="020F0603070200060003" charset="0"/>
                  <a:cs typeface="Comfortaa" panose="020F0603070200060003" charset="0"/>
                  <a:sym typeface="+mn-lt"/>
                </a:rPr>
                <a:t>Get the appropriate size, position and mask </a:t>
              </a:r>
            </a:p>
            <a:p>
              <a:pPr marL="343535" indent="-343535">
                <a:buFont typeface="Arial" panose="02080604020202020204" pitchFamily="34" charset="0"/>
                <a:buChar char="•"/>
              </a:pPr>
              <a:endParaRPr lang="en-US" altLang="en-US" sz="1865" dirty="0">
                <a:solidFill>
                  <a:schemeClr val="bg1"/>
                </a:solidFill>
                <a:latin typeface="Comfortaa" panose="020F0603070200060003" charset="0"/>
                <a:cs typeface="Comfortaa" panose="020F0603070200060003" charset="0"/>
                <a:sym typeface="+mn-lt"/>
              </a:endParaRPr>
            </a:p>
            <a:p>
              <a:pPr marL="343535" indent="-343535">
                <a:buFont typeface="Arial" panose="02080604020202020204" pitchFamily="34" charset="0"/>
                <a:buChar char="•"/>
              </a:pPr>
              <a:endParaRPr lang="en-US" altLang="en-US" sz="1865" dirty="0">
                <a:solidFill>
                  <a:schemeClr val="bg1"/>
                </a:solidFill>
                <a:latin typeface="Comfortaa" panose="020F0603070200060003" charset="0"/>
                <a:cs typeface="Comfortaa" panose="020F0603070200060003" charset="0"/>
                <a:sym typeface="+mn-lt"/>
              </a:endParaRPr>
            </a:p>
          </p:txBody>
        </p:sp>
      </p:grpSp>
      <p:sp>
        <p:nvSpPr>
          <p:cNvPr id="120" name="下箭头 119"/>
          <p:cNvSpPr/>
          <p:nvPr/>
        </p:nvSpPr>
        <p:spPr>
          <a:xfrm>
            <a:off x="1389795" y="3078480"/>
            <a:ext cx="1271905" cy="1189990"/>
          </a:xfrm>
          <a:prstGeom prst="downArrow">
            <a:avLst>
              <a:gd name="adj1" fmla="val 3585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3" name="组合 132"/>
          <p:cNvGrpSpPr/>
          <p:nvPr/>
        </p:nvGrpSpPr>
        <p:grpSpPr>
          <a:xfrm>
            <a:off x="1492086" y="4566072"/>
            <a:ext cx="9207828" cy="1436370"/>
            <a:chOff x="3173" y="8643"/>
            <a:chExt cx="14346" cy="2450"/>
          </a:xfrm>
        </p:grpSpPr>
        <p:sp>
          <p:nvSpPr>
            <p:cNvPr id="126" name="圆角矩形 125"/>
            <p:cNvSpPr/>
            <p:nvPr/>
          </p:nvSpPr>
          <p:spPr>
            <a:xfrm>
              <a:off x="3173" y="8643"/>
              <a:ext cx="14298" cy="2450"/>
            </a:xfrm>
            <a:prstGeom prst="roundRect">
              <a:avLst>
                <a:gd name="adj" fmla="val 18832"/>
              </a:avLst>
            </a:prstGeom>
          </p:spPr>
          <p:style>
            <a:lnRef idx="1">
              <a:schemeClr val="accent5"/>
            </a:lnRef>
            <a:fillRef idx="2">
              <a:schemeClr val="accent5"/>
            </a:fillRef>
            <a:effectRef idx="1">
              <a:schemeClr val="accent5"/>
            </a:effectRef>
            <a:fontRef idx="minor">
              <a:schemeClr val="dk1"/>
            </a:fontRef>
          </p:style>
          <p:txBody>
            <a:bodyPr lIns="72720" tIns="36359" rIns="72720" bIns="36359" rtlCol="0" anchor="ctr"/>
            <a:lstStyle/>
            <a:p>
              <a:pPr algn="ctr"/>
              <a:endParaRPr lang="zh-CN" altLang="en-US" sz="1510">
                <a:latin typeface="Arial" panose="02080604020202020204" pitchFamily="34" charset="0"/>
                <a:ea typeface="微软雅黑" panose="020B0503020204020204" pitchFamily="34" charset="-122"/>
                <a:sym typeface="Arial" panose="02080604020202020204" pitchFamily="34" charset="0"/>
              </a:endParaRPr>
            </a:p>
          </p:txBody>
        </p:sp>
        <p:sp>
          <p:nvSpPr>
            <p:cNvPr id="97" name="文本框 96"/>
            <p:cNvSpPr txBox="1"/>
            <p:nvPr/>
          </p:nvSpPr>
          <p:spPr>
            <a:xfrm>
              <a:off x="4201" y="9399"/>
              <a:ext cx="13318" cy="1206"/>
            </a:xfrm>
            <a:prstGeom prst="rect">
              <a:avLst/>
            </a:prstGeom>
            <a:noFill/>
          </p:spPr>
          <p:txBody>
            <a:bodyPr wrap="square" rtlCol="0" anchor="t">
              <a:spAutoFit/>
            </a:bodyPr>
            <a:lstStyle/>
            <a:p>
              <a:pPr algn="ctr"/>
              <a:r>
                <a:rPr lang="en-US" sz="2000" dirty="0">
                  <a:solidFill>
                    <a:srgbClr val="FF0000"/>
                  </a:solidFill>
                  <a:latin typeface="Comfortaa" panose="020F0603070200060003" charset="0"/>
                  <a:cs typeface="Comfortaa" panose="020F0603070200060003" charset="0"/>
                </a:rPr>
                <a:t>Aims to </a:t>
              </a:r>
              <a:r>
                <a:rPr lang="en-US" altLang="en-US" sz="2000" dirty="0">
                  <a:solidFill>
                    <a:srgbClr val="FF0000"/>
                  </a:solidFill>
                  <a:latin typeface="Comfortaa" panose="020F0603070200060003" charset="0"/>
                  <a:cs typeface="Comfortaa" panose="020F0603070200060003" charset="0"/>
                </a:rPr>
                <a:t>complete counting, localization, mask with only point supervised segmentation network</a:t>
              </a:r>
            </a:p>
          </p:txBody>
        </p:sp>
        <p:sp>
          <p:nvSpPr>
            <p:cNvPr id="98" name="文本框 97"/>
            <p:cNvSpPr txBox="1"/>
            <p:nvPr/>
          </p:nvSpPr>
          <p:spPr>
            <a:xfrm>
              <a:off x="6012" y="8721"/>
              <a:ext cx="8909" cy="680"/>
            </a:xfrm>
            <a:prstGeom prst="rect">
              <a:avLst/>
            </a:prstGeom>
            <a:noFill/>
          </p:spPr>
          <p:txBody>
            <a:bodyPr wrap="square" rtlCol="0" anchor="t">
              <a:spAutoFit/>
            </a:bodyPr>
            <a:lstStyle/>
            <a:p>
              <a:pPr algn="ctr"/>
              <a:r>
                <a:rPr sz="2000" b="1" dirty="0">
                  <a:solidFill>
                    <a:schemeClr val="tx1"/>
                  </a:solidFill>
                  <a:latin typeface="Comfortaa" panose="020F0603070200060003" charset="0"/>
                  <a:ea typeface="微软雅黑" panose="020B0503020204020204" pitchFamily="34" charset="-122"/>
                  <a:cs typeface="Comfortaa" panose="020F0603070200060003" charset="0"/>
                  <a:sym typeface="+mn-ea"/>
                </a:rPr>
                <a:t> </a:t>
              </a:r>
              <a:r>
                <a:rPr lang="en-US" sz="2000" b="1" dirty="0">
                  <a:solidFill>
                    <a:schemeClr val="tx1"/>
                  </a:solidFill>
                  <a:latin typeface="Comfortaa" panose="020F0603070200060003" charset="0"/>
                  <a:ea typeface="微软雅黑" panose="020B0503020204020204" pitchFamily="34" charset="-122"/>
                  <a:cs typeface="Comfortaa" panose="020F0603070200060003" charset="0"/>
                  <a:sym typeface="+mn-ea"/>
                </a:rPr>
                <a:t>Weakly Tree Count</a:t>
              </a:r>
              <a:r>
                <a:rPr lang="en-US" altLang="en-US" sz="2000" b="1" dirty="0">
                  <a:solidFill>
                    <a:schemeClr val="tx1"/>
                  </a:solidFill>
                  <a:latin typeface="Comfortaa" panose="020F0603070200060003" charset="0"/>
                  <a:ea typeface="微软雅黑" panose="020B0503020204020204" pitchFamily="34" charset="-122"/>
                  <a:cs typeface="Comfortaa" panose="020F0603070200060003" charset="0"/>
                  <a:sym typeface="+mn-ea"/>
                </a:rPr>
                <a:t>i</a:t>
              </a:r>
              <a:r>
                <a:rPr lang="en-US" sz="2000" b="1" dirty="0">
                  <a:solidFill>
                    <a:schemeClr val="tx1"/>
                  </a:solidFill>
                  <a:latin typeface="Comfortaa" panose="020F0603070200060003" charset="0"/>
                  <a:ea typeface="微软雅黑" panose="020B0503020204020204" pitchFamily="34" charset="-122"/>
                  <a:cs typeface="Comfortaa" panose="020F0603070200060003" charset="0"/>
                  <a:sym typeface="+mn-ea"/>
                </a:rPr>
                <a:t>ng Network (WTCNet)</a:t>
              </a:r>
              <a:endParaRPr lang="en-US" altLang="zh-CN" sz="2400" b="1" dirty="0">
                <a:solidFill>
                  <a:schemeClr val="tx1"/>
                </a:solidFill>
                <a:latin typeface="Comfortaa" panose="020F0603070200060003" charset="0"/>
                <a:ea typeface="微软雅黑" panose="020B0503020204020204" pitchFamily="34" charset="-122"/>
                <a:cs typeface="Comfortaa" panose="020F0603070200060003" charset="0"/>
                <a:sym typeface="+mn-ea"/>
              </a:endParaRPr>
            </a:p>
          </p:txBody>
        </p:sp>
      </p:grpSp>
      <p:grpSp>
        <p:nvGrpSpPr>
          <p:cNvPr id="20" name="Group 19"/>
          <p:cNvGrpSpPr/>
          <p:nvPr/>
        </p:nvGrpSpPr>
        <p:grpSpPr>
          <a:xfrm>
            <a:off x="3011834" y="3078480"/>
            <a:ext cx="8405495" cy="924491"/>
            <a:chOff x="4685" y="4318"/>
            <a:chExt cx="13601" cy="1634"/>
          </a:xfrm>
        </p:grpSpPr>
        <p:sp>
          <p:nvSpPr>
            <p:cNvPr id="4" name="圆角矩形 125"/>
            <p:cNvSpPr/>
            <p:nvPr/>
          </p:nvSpPr>
          <p:spPr>
            <a:xfrm>
              <a:off x="4685" y="4319"/>
              <a:ext cx="3222" cy="1632"/>
            </a:xfrm>
            <a:prstGeom prst="ellipse">
              <a:avLst/>
            </a:prstGeom>
          </p:spPr>
          <p:style>
            <a:lnRef idx="1">
              <a:schemeClr val="accent2"/>
            </a:lnRef>
            <a:fillRef idx="2">
              <a:schemeClr val="accent2"/>
            </a:fillRef>
            <a:effectRef idx="1">
              <a:schemeClr val="accent2"/>
            </a:effectRef>
            <a:fontRef idx="minor">
              <a:schemeClr val="dk1"/>
            </a:fontRef>
          </p:style>
          <p:txBody>
            <a:bodyPr lIns="72720" tIns="36359" rIns="72720" bIns="36359" rtlCol="0" anchor="ctr">
              <a:scene3d>
                <a:camera prst="orthographicFront"/>
                <a:lightRig rig="threePt" dir="t"/>
              </a:scene3d>
            </a:bodyPr>
            <a:lstStyle/>
            <a:p>
              <a:pPr algn="ctr"/>
              <a:endParaRPr lang="zh-CN" altLang="en-US" sz="1400">
                <a:solidFill>
                  <a:srgbClr val="00B0F0"/>
                </a:solidFill>
                <a:effectLst/>
                <a:latin typeface="Arial" panose="02080604020202020204" pitchFamily="34" charset="0"/>
                <a:ea typeface="微软雅黑" panose="020B0503020204020204" pitchFamily="34" charset="-122"/>
                <a:sym typeface="Arial" panose="02080604020202020204" pitchFamily="34" charset="0"/>
              </a:endParaRPr>
            </a:p>
          </p:txBody>
        </p:sp>
        <p:sp>
          <p:nvSpPr>
            <p:cNvPr id="7" name="Text Box 6"/>
            <p:cNvSpPr txBox="1"/>
            <p:nvPr/>
          </p:nvSpPr>
          <p:spPr>
            <a:xfrm>
              <a:off x="5237" y="4675"/>
              <a:ext cx="2118" cy="1031"/>
            </a:xfrm>
            <a:prstGeom prst="rect">
              <a:avLst/>
            </a:prstGeom>
            <a:noFill/>
          </p:spPr>
          <p:txBody>
            <a:bodyPr wrap="square" rtlCol="0">
              <a:spAutoFit/>
            </a:bodyPr>
            <a:lstStyle/>
            <a:p>
              <a:pPr algn="ctr"/>
              <a:r>
                <a:rPr lang="en-US" altLang="en-US" sz="1600" dirty="0">
                  <a:latin typeface="Comfortaa" panose="020F0603070200060003" charset="0"/>
                  <a:cs typeface="Comfortaa" panose="020F0603070200060003" charset="0"/>
                </a:rPr>
                <a:t>Multi-</a:t>
              </a:r>
            </a:p>
            <a:p>
              <a:pPr algn="ctr"/>
              <a:r>
                <a:rPr lang="en-US" altLang="en-US" sz="1600" dirty="0">
                  <a:latin typeface="Comfortaa" panose="020F0603070200060003" charset="0"/>
                  <a:cs typeface="Comfortaa" panose="020F0603070200060003" charset="0"/>
                </a:rPr>
                <a:t>species</a:t>
              </a:r>
            </a:p>
          </p:txBody>
        </p:sp>
        <p:sp>
          <p:nvSpPr>
            <p:cNvPr id="13" name="圆角矩形 125"/>
            <p:cNvSpPr/>
            <p:nvPr/>
          </p:nvSpPr>
          <p:spPr>
            <a:xfrm>
              <a:off x="8541" y="4318"/>
              <a:ext cx="2832" cy="1633"/>
            </a:xfrm>
            <a:prstGeom prst="ellipse">
              <a:avLst/>
            </a:prstGeom>
          </p:spPr>
          <p:style>
            <a:lnRef idx="1">
              <a:schemeClr val="accent2"/>
            </a:lnRef>
            <a:fillRef idx="2">
              <a:schemeClr val="accent2"/>
            </a:fillRef>
            <a:effectRef idx="1">
              <a:schemeClr val="accent2"/>
            </a:effectRef>
            <a:fontRef idx="minor">
              <a:schemeClr val="dk1"/>
            </a:fontRef>
          </p:style>
          <p:txBody>
            <a:bodyPr lIns="72720" tIns="36359" rIns="72720" bIns="36359" rtlCol="0" anchor="ctr"/>
            <a:lstStyle/>
            <a:p>
              <a:pPr algn="ctr"/>
              <a:endParaRPr lang="zh-CN" altLang="en-US" sz="1510">
                <a:latin typeface="Arial" panose="02080604020202020204" pitchFamily="34" charset="0"/>
                <a:ea typeface="微软雅黑" panose="020B0503020204020204" pitchFamily="34" charset="-122"/>
                <a:sym typeface="Arial" panose="02080604020202020204" pitchFamily="34" charset="0"/>
              </a:endParaRPr>
            </a:p>
          </p:txBody>
        </p:sp>
        <p:sp>
          <p:nvSpPr>
            <p:cNvPr id="14" name="圆角矩形 125"/>
            <p:cNvSpPr/>
            <p:nvPr/>
          </p:nvSpPr>
          <p:spPr>
            <a:xfrm>
              <a:off x="12093" y="4319"/>
              <a:ext cx="2832" cy="1633"/>
            </a:xfrm>
            <a:prstGeom prst="ellipse">
              <a:avLst/>
            </a:prstGeom>
          </p:spPr>
          <p:style>
            <a:lnRef idx="1">
              <a:schemeClr val="accent2"/>
            </a:lnRef>
            <a:fillRef idx="2">
              <a:schemeClr val="accent2"/>
            </a:fillRef>
            <a:effectRef idx="1">
              <a:schemeClr val="accent2"/>
            </a:effectRef>
            <a:fontRef idx="minor">
              <a:schemeClr val="dk1"/>
            </a:fontRef>
          </p:style>
          <p:txBody>
            <a:bodyPr lIns="72720" tIns="36359" rIns="72720" bIns="36359" rtlCol="0" anchor="ctr"/>
            <a:lstStyle/>
            <a:p>
              <a:pPr algn="ctr"/>
              <a:endParaRPr lang="zh-CN" altLang="en-US" sz="1510">
                <a:latin typeface="Arial" panose="02080604020202020204" pitchFamily="34" charset="0"/>
                <a:ea typeface="微软雅黑" panose="020B0503020204020204" pitchFamily="34" charset="-122"/>
                <a:sym typeface="Arial" panose="02080604020202020204" pitchFamily="34" charset="0"/>
              </a:endParaRPr>
            </a:p>
          </p:txBody>
        </p:sp>
        <p:sp>
          <p:nvSpPr>
            <p:cNvPr id="15" name="圆角矩形 125"/>
            <p:cNvSpPr/>
            <p:nvPr/>
          </p:nvSpPr>
          <p:spPr>
            <a:xfrm>
              <a:off x="15454" y="4318"/>
              <a:ext cx="2832" cy="1633"/>
            </a:xfrm>
            <a:prstGeom prst="ellipse">
              <a:avLst/>
            </a:prstGeom>
          </p:spPr>
          <p:style>
            <a:lnRef idx="1">
              <a:schemeClr val="accent2"/>
            </a:lnRef>
            <a:fillRef idx="2">
              <a:schemeClr val="accent2"/>
            </a:fillRef>
            <a:effectRef idx="1">
              <a:schemeClr val="accent2"/>
            </a:effectRef>
            <a:fontRef idx="minor">
              <a:schemeClr val="dk1"/>
            </a:fontRef>
          </p:style>
          <p:txBody>
            <a:bodyPr lIns="72720" tIns="36359" rIns="72720" bIns="36359" rtlCol="0" anchor="ctr"/>
            <a:lstStyle/>
            <a:p>
              <a:pPr algn="ctr"/>
              <a:endParaRPr lang="zh-CN" altLang="en-US" sz="1510">
                <a:latin typeface="Arial" panose="02080604020202020204" pitchFamily="34" charset="0"/>
                <a:ea typeface="微软雅黑" panose="020B0503020204020204" pitchFamily="34" charset="-122"/>
                <a:sym typeface="Arial" panose="02080604020202020204" pitchFamily="34" charset="0"/>
              </a:endParaRPr>
            </a:p>
          </p:txBody>
        </p:sp>
        <p:sp>
          <p:nvSpPr>
            <p:cNvPr id="16" name="Text Box 15"/>
            <p:cNvSpPr txBox="1"/>
            <p:nvPr/>
          </p:nvSpPr>
          <p:spPr>
            <a:xfrm>
              <a:off x="8898" y="4676"/>
              <a:ext cx="2118" cy="1031"/>
            </a:xfrm>
            <a:prstGeom prst="rect">
              <a:avLst/>
            </a:prstGeom>
            <a:noFill/>
          </p:spPr>
          <p:txBody>
            <a:bodyPr wrap="square" rtlCol="0">
              <a:spAutoFit/>
            </a:bodyPr>
            <a:lstStyle/>
            <a:p>
              <a:pPr algn="ctr"/>
              <a:r>
                <a:rPr lang="en-US" altLang="en-US" sz="1600" dirty="0">
                  <a:latin typeface="Comfortaa" panose="020F0603070200060003" charset="0"/>
                  <a:cs typeface="Comfortaa" panose="020F0603070200060003" charset="0"/>
                </a:rPr>
                <a:t>Multi- </a:t>
              </a:r>
            </a:p>
            <a:p>
              <a:pPr algn="ctr"/>
              <a:r>
                <a:rPr lang="en-US" altLang="en-US" sz="1600" dirty="0">
                  <a:latin typeface="Comfortaa" panose="020F0603070200060003" charset="0"/>
                  <a:cs typeface="Comfortaa" panose="020F0603070200060003" charset="0"/>
                </a:rPr>
                <a:t>scales</a:t>
              </a:r>
            </a:p>
          </p:txBody>
        </p:sp>
        <p:sp>
          <p:nvSpPr>
            <p:cNvPr id="17" name="Text Box 16"/>
            <p:cNvSpPr txBox="1"/>
            <p:nvPr/>
          </p:nvSpPr>
          <p:spPr>
            <a:xfrm>
              <a:off x="12450" y="4845"/>
              <a:ext cx="2118" cy="596"/>
            </a:xfrm>
            <a:prstGeom prst="rect">
              <a:avLst/>
            </a:prstGeom>
            <a:noFill/>
          </p:spPr>
          <p:txBody>
            <a:bodyPr wrap="square" rtlCol="0">
              <a:spAutoFit/>
            </a:bodyPr>
            <a:lstStyle/>
            <a:p>
              <a:pPr algn="ctr"/>
              <a:r>
                <a:rPr lang="en-US" altLang="en-US" sz="1600" dirty="0">
                  <a:latin typeface="Comfortaa" panose="020F0603070200060003" charset="0"/>
                  <a:cs typeface="Comfortaa" panose="020F0603070200060003" charset="0"/>
                </a:rPr>
                <a:t>Occlusion</a:t>
              </a:r>
            </a:p>
          </p:txBody>
        </p:sp>
        <p:sp>
          <p:nvSpPr>
            <p:cNvPr id="18" name="Text Box 17"/>
            <p:cNvSpPr txBox="1"/>
            <p:nvPr/>
          </p:nvSpPr>
          <p:spPr>
            <a:xfrm>
              <a:off x="15811" y="4869"/>
              <a:ext cx="2118" cy="596"/>
            </a:xfrm>
            <a:prstGeom prst="rect">
              <a:avLst/>
            </a:prstGeom>
            <a:noFill/>
          </p:spPr>
          <p:txBody>
            <a:bodyPr wrap="square" rtlCol="0">
              <a:spAutoFit/>
            </a:bodyPr>
            <a:lstStyle/>
            <a:p>
              <a:pPr algn="ctr"/>
              <a:r>
                <a:rPr lang="en-US" altLang="en-US" sz="1600">
                  <a:latin typeface="Comfortaa" panose="020F0603070200060003" charset="0"/>
                  <a:cs typeface="Comfortaa" panose="020F0603070200060003" charset="0"/>
                </a:rPr>
                <a:t>Overlap</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0"/>
                                        </p:tgtEl>
                                        <p:attrNameLst>
                                          <p:attrName>style.visibility</p:attrName>
                                        </p:attrNameLst>
                                      </p:cBhvr>
                                      <p:to>
                                        <p:strVal val="visible"/>
                                      </p:to>
                                    </p:set>
                                    <p:animEffect transition="in" filter="wipe(up)">
                                      <p:cBhvr>
                                        <p:cTn id="12" dur="500"/>
                                        <p:tgtEl>
                                          <p:spTgt spid="120"/>
                                        </p:tgtEl>
                                      </p:cBhvr>
                                    </p:animEffect>
                                  </p:childTnLst>
                                </p:cTn>
                              </p:par>
                              <p:par>
                                <p:cTn id="13" presetID="16" presetClass="entr" presetSubtype="21"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33"/>
                                        </p:tgtEl>
                                        <p:attrNameLst>
                                          <p:attrName>style.visibility</p:attrName>
                                        </p:attrNameLst>
                                      </p:cBhvr>
                                      <p:to>
                                        <p:strVal val="visible"/>
                                      </p:to>
                                    </p:set>
                                    <p:animEffect transition="in" filter="barn(inVertical)">
                                      <p:cBhvr>
                                        <p:cTn id="20"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extBox 6"/>
          <p:cNvSpPr txBox="1">
            <a:spLocks noChangeArrowheads="1"/>
          </p:cNvSpPr>
          <p:nvPr/>
        </p:nvSpPr>
        <p:spPr bwMode="auto">
          <a:xfrm>
            <a:off x="156341" y="260649"/>
            <a:ext cx="10287041" cy="523220"/>
          </a:xfrm>
          <a:prstGeom prst="rect">
            <a:avLst/>
          </a:prstGeom>
          <a:noFill/>
          <a:ln w="9525">
            <a:noFill/>
            <a:miter lim="800000"/>
          </a:ln>
        </p:spPr>
        <p:txBody>
          <a:bodyPr wrap="square">
            <a:spAutoFit/>
          </a:bodyPr>
          <a:lstStyle/>
          <a:p>
            <a:r>
              <a:rPr lang="en-US" altLang="en-US" sz="2800" dirty="0">
                <a:solidFill>
                  <a:schemeClr val="tx1"/>
                </a:solidFill>
                <a:latin typeface="Comfortaa" panose="020F0603070200060003" charset="0"/>
                <a:ea typeface="微软雅黑" panose="020B0503020204020204" pitchFamily="34" charset="-122"/>
                <a:cs typeface="Comfortaa" panose="020F0603070200060003" charset="0"/>
              </a:rPr>
              <a:t>Overview</a:t>
            </a:r>
            <a:r>
              <a:rPr lang="" altLang="en-US" sz="2800" dirty="0">
                <a:solidFill>
                  <a:schemeClr val="tx1"/>
                </a:solidFill>
                <a:latin typeface="Comfortaa" panose="020F0603070200060003" charset="0"/>
                <a:ea typeface="微软雅黑" panose="020B0503020204020204" pitchFamily="34" charset="-122"/>
                <a:cs typeface="Comfortaa" panose="020F0603070200060003" charset="0"/>
              </a:rPr>
              <a:t> </a:t>
            </a:r>
            <a:r>
              <a:rPr lang="en-US" altLang="en-US" sz="2800" dirty="0">
                <a:solidFill>
                  <a:schemeClr val="tx1"/>
                </a:solidFill>
                <a:latin typeface="Comfortaa" panose="020F0603070200060003" charset="0"/>
                <a:ea typeface="微软雅黑" panose="020B0503020204020204" pitchFamily="34" charset="-122"/>
                <a:cs typeface="Comfortaa" panose="020F0603070200060003" charset="0"/>
              </a:rPr>
              <a:t>-</a:t>
            </a:r>
            <a:r>
              <a:rPr lang="" altLang="en-US" sz="2800" dirty="0">
                <a:solidFill>
                  <a:schemeClr val="tx1"/>
                </a:solidFill>
                <a:latin typeface="Comfortaa" panose="020F0603070200060003" charset="0"/>
                <a:ea typeface="微软雅黑" panose="020B0503020204020204" pitchFamily="34" charset="-122"/>
                <a:cs typeface="Comfortaa" panose="020F0603070200060003" charset="0"/>
              </a:rPr>
              <a:t> </a:t>
            </a:r>
            <a:r>
              <a:rPr lang="en-US" altLang="en-US" sz="2800" dirty="0">
                <a:solidFill>
                  <a:schemeClr val="tx1"/>
                </a:solidFill>
                <a:latin typeface="Comfortaa" panose="020F0603070200060003" charset="0"/>
                <a:ea typeface="微软雅黑" panose="020B0503020204020204" pitchFamily="34" charset="-122"/>
                <a:cs typeface="Comfortaa" panose="020F0603070200060003" charset="0"/>
              </a:rPr>
              <a:t>large plantation</a:t>
            </a:r>
            <a:r>
              <a:rPr lang="en-US" altLang="en-US" sz="2800" b="1" dirty="0">
                <a:solidFill>
                  <a:schemeClr val="accent1"/>
                </a:solidFill>
                <a:latin typeface="Comfortaa" panose="020F0603070200060003" charset="0"/>
                <a:ea typeface="微软雅黑" panose="020B0503020204020204" pitchFamily="34" charset="-122"/>
                <a:cs typeface="Comfortaa" panose="020F0603070200060003" charset="0"/>
              </a:rPr>
              <a:t> </a:t>
            </a:r>
            <a:r>
              <a:rPr lang="en-US" altLang="zh-CN" sz="2800" b="1" dirty="0">
                <a:solidFill>
                  <a:schemeClr val="accent1"/>
                </a:solidFill>
                <a:latin typeface="Comfortaa" panose="020F0603070200060003" charset="0"/>
                <a:ea typeface="微软雅黑" panose="020B0503020204020204" pitchFamily="34" charset="-122"/>
                <a:cs typeface="Comfortaa" panose="020F0603070200060003" charset="0"/>
              </a:rPr>
              <a:t> </a:t>
            </a:r>
            <a:endParaRPr lang="zh-CN" altLang="en-US" sz="2800" b="1" dirty="0">
              <a:solidFill>
                <a:schemeClr val="accent1"/>
              </a:solidFill>
              <a:latin typeface="Comfortaa" panose="020F0603070200060003" charset="0"/>
              <a:ea typeface="微软雅黑" panose="020B0503020204020204" pitchFamily="34" charset="-122"/>
              <a:cs typeface="Comfortaa" panose="020F0603070200060003" charset="0"/>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435" y="1804686"/>
            <a:ext cx="4586640" cy="3829844"/>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2065" y="2372883"/>
            <a:ext cx="3971911" cy="2693452"/>
          </a:xfrm>
          <a:prstGeom prst="rect">
            <a:avLst/>
          </a:prstGeom>
        </p:spPr>
      </p:pic>
      <p:sp>
        <p:nvSpPr>
          <p:cNvPr id="6" name="矩形 5"/>
          <p:cNvSpPr/>
          <p:nvPr/>
        </p:nvSpPr>
        <p:spPr>
          <a:xfrm>
            <a:off x="3215680" y="3236979"/>
            <a:ext cx="683011" cy="48262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400"/>
          </a:p>
        </p:txBody>
      </p:sp>
      <p:cxnSp>
        <p:nvCxnSpPr>
          <p:cNvPr id="8" name="直接连接符 7"/>
          <p:cNvCxnSpPr/>
          <p:nvPr/>
        </p:nvCxnSpPr>
        <p:spPr>
          <a:xfrm flipV="1">
            <a:off x="3898691" y="2372883"/>
            <a:ext cx="2677363" cy="864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3898691" y="3719608"/>
            <a:ext cx="2677363" cy="14375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884253" y="5710285"/>
            <a:ext cx="2983230" cy="460375"/>
          </a:xfrm>
          <a:prstGeom prst="rect">
            <a:avLst/>
          </a:prstGeom>
          <a:noFill/>
        </p:spPr>
        <p:txBody>
          <a:bodyPr wrap="none" rtlCol="0">
            <a:spAutoFit/>
          </a:bodyPr>
          <a:lstStyle/>
          <a:p>
            <a:r>
              <a:rPr lang="en-US" altLang="zh-CN" sz="2400" dirty="0">
                <a:latin typeface="Comfortaa" panose="020F0603070200060003" charset="0"/>
                <a:cs typeface="Comfortaa" panose="020F0603070200060003" charset="0"/>
              </a:rPr>
              <a:t>Plantation mapping</a:t>
            </a:r>
          </a:p>
        </p:txBody>
      </p:sp>
      <p:sp>
        <p:nvSpPr>
          <p:cNvPr id="31" name="文本框 30"/>
          <p:cNvSpPr txBox="1"/>
          <p:nvPr/>
        </p:nvSpPr>
        <p:spPr>
          <a:xfrm>
            <a:off x="6674571" y="5710285"/>
            <a:ext cx="4380230" cy="460375"/>
          </a:xfrm>
          <a:prstGeom prst="rect">
            <a:avLst/>
          </a:prstGeom>
          <a:noFill/>
        </p:spPr>
        <p:txBody>
          <a:bodyPr wrap="none" rtlCol="0">
            <a:spAutoFit/>
          </a:bodyPr>
          <a:lstStyle/>
          <a:p>
            <a:r>
              <a:rPr lang="en-US" altLang="zh-CN" sz="2400" dirty="0">
                <a:latin typeface="Comfortaa" panose="020F0603070200060003" charset="0"/>
                <a:cs typeface="Comfortaa" panose="020F0603070200060003" charset="0"/>
              </a:rPr>
              <a:t>Tree detection and counting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arn(inVertical)">
                                      <p:cBhvr>
                                        <p:cTn id="23" dur="500"/>
                                        <p:tgtEl>
                                          <p:spTgt spid="30"/>
                                        </p:tgtEl>
                                      </p:cBhvr>
                                    </p:animEffect>
                                  </p:childTnLst>
                                </p:cTn>
                              </p:par>
                              <p:par>
                                <p:cTn id="24" presetID="16" presetClass="entr" presetSubtype="21"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arn(inVertical)">
                                      <p:cBhvr>
                                        <p:cTn id="2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Box 6"/>
          <p:cNvSpPr txBox="1">
            <a:spLocks noChangeArrowheads="1"/>
          </p:cNvSpPr>
          <p:nvPr/>
        </p:nvSpPr>
        <p:spPr bwMode="auto">
          <a:xfrm>
            <a:off x="239350" y="291002"/>
            <a:ext cx="8763061" cy="521970"/>
          </a:xfrm>
          <a:prstGeom prst="rect">
            <a:avLst/>
          </a:prstGeom>
          <a:noFill/>
          <a:ln w="9525">
            <a:noFill/>
            <a:miter lim="800000"/>
          </a:ln>
        </p:spPr>
        <p:txBody>
          <a:bodyPr wrap="square">
            <a:spAutoFit/>
          </a:bodyPr>
          <a:lstStyle/>
          <a:p>
            <a:r>
              <a:rPr lang="en-US" altLang="en-US" sz="2800" dirty="0">
                <a:latin typeface="Comfortaa" panose="020F0603070200060003" charset="0"/>
                <a:ea typeface="微软雅黑" panose="020B0503020204020204" pitchFamily="34" charset="-122"/>
                <a:cs typeface="Comfortaa" panose="020F0603070200060003" charset="0"/>
                <a:sym typeface="+mn-lt"/>
              </a:rPr>
              <a:t>Methods - Architecture</a:t>
            </a:r>
          </a:p>
        </p:txBody>
      </p:sp>
      <p:pic>
        <p:nvPicPr>
          <p:cNvPr id="3" name="Picture 2"/>
          <p:cNvPicPr>
            <a:picLocks noChangeAspect="1"/>
          </p:cNvPicPr>
          <p:nvPr/>
        </p:nvPicPr>
        <p:blipFill>
          <a:blip r:embed="rId3"/>
          <a:stretch>
            <a:fillRect/>
          </a:stretch>
        </p:blipFill>
        <p:spPr>
          <a:xfrm>
            <a:off x="714375" y="1566545"/>
            <a:ext cx="10496550" cy="3724275"/>
          </a:xfrm>
          <a:prstGeom prst="rect">
            <a:avLst/>
          </a:prstGeom>
        </p:spPr>
      </p:pic>
      <p:sp>
        <p:nvSpPr>
          <p:cNvPr id="4" name="Rounded Rectangle 3"/>
          <p:cNvSpPr/>
          <p:nvPr/>
        </p:nvSpPr>
        <p:spPr>
          <a:xfrm>
            <a:off x="1868805" y="5445443"/>
            <a:ext cx="1668145" cy="100076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en-US" sz="2400" dirty="0">
                <a:latin typeface="Comfortaa" panose="020F0603070200060003" charset="0"/>
                <a:cs typeface="Comfortaa" panose="020F0603070200060003" charset="0"/>
              </a:rPr>
              <a:t>Feature extractor</a:t>
            </a:r>
          </a:p>
        </p:txBody>
      </p:sp>
      <p:sp>
        <p:nvSpPr>
          <p:cNvPr id="5" name="Rounded Rectangle 4"/>
          <p:cNvSpPr/>
          <p:nvPr/>
        </p:nvSpPr>
        <p:spPr>
          <a:xfrm>
            <a:off x="4964430" y="5445760"/>
            <a:ext cx="1774190" cy="100012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en-US" sz="2400" dirty="0">
                <a:latin typeface="Comfortaa" panose="020F0603070200060003" charset="0"/>
                <a:cs typeface="Comfortaa" panose="020F0603070200060003" charset="0"/>
              </a:rPr>
              <a:t>Feature2Mask strategy</a:t>
            </a:r>
          </a:p>
        </p:txBody>
      </p:sp>
      <p:sp>
        <p:nvSpPr>
          <p:cNvPr id="6" name="Rounded Rectangle 5"/>
          <p:cNvSpPr/>
          <p:nvPr/>
        </p:nvSpPr>
        <p:spPr>
          <a:xfrm>
            <a:off x="8151495" y="5491480"/>
            <a:ext cx="1858010" cy="90868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en-US" sz="2400" dirty="0">
                <a:latin typeface="Comfortaa" panose="020F0603070200060003" charset="0"/>
                <a:cs typeface="Comfortaa" panose="020F0603070200060003" charset="0"/>
              </a:rPr>
              <a:t>loss function </a:t>
            </a:r>
          </a:p>
        </p:txBody>
      </p:sp>
      <p:sp>
        <p:nvSpPr>
          <p:cNvPr id="9" name="Right Arrow 8"/>
          <p:cNvSpPr/>
          <p:nvPr/>
        </p:nvSpPr>
        <p:spPr>
          <a:xfrm>
            <a:off x="7130415" y="5751830"/>
            <a:ext cx="614045" cy="2933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3958590" y="5751830"/>
            <a:ext cx="614045" cy="2933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Box 6"/>
          <p:cNvSpPr txBox="1">
            <a:spLocks noChangeArrowheads="1"/>
          </p:cNvSpPr>
          <p:nvPr/>
        </p:nvSpPr>
        <p:spPr bwMode="auto">
          <a:xfrm>
            <a:off x="239350" y="301797"/>
            <a:ext cx="8763061" cy="521970"/>
          </a:xfrm>
          <a:prstGeom prst="rect">
            <a:avLst/>
          </a:prstGeom>
          <a:noFill/>
          <a:ln w="9525">
            <a:noFill/>
            <a:miter lim="800000"/>
          </a:ln>
        </p:spPr>
        <p:txBody>
          <a:bodyPr wrap="square">
            <a:spAutoFit/>
          </a:bodyPr>
          <a:lstStyle/>
          <a:p>
            <a:r>
              <a:rPr lang="en-US" altLang="en-US" sz="2800" dirty="0">
                <a:latin typeface="Comfortaa" panose="020F0603070200060003" charset="0"/>
                <a:ea typeface="微软雅黑" panose="020B0503020204020204" pitchFamily="34" charset="-122"/>
                <a:cs typeface="Comfortaa" panose="020F0603070200060003" charset="0"/>
                <a:sym typeface="+mn-lt"/>
              </a:rPr>
              <a:t>Methods - Feature2Mask Strategy</a:t>
            </a:r>
          </a:p>
        </p:txBody>
      </p:sp>
      <p:pic>
        <p:nvPicPr>
          <p:cNvPr id="2" name="Picture 1"/>
          <p:cNvPicPr>
            <a:picLocks noChangeAspect="1"/>
          </p:cNvPicPr>
          <p:nvPr/>
        </p:nvPicPr>
        <p:blipFill>
          <a:blip r:embed="rId3"/>
          <a:stretch>
            <a:fillRect/>
          </a:stretch>
        </p:blipFill>
        <p:spPr>
          <a:xfrm>
            <a:off x="6418580" y="1593215"/>
            <a:ext cx="5012055" cy="3041650"/>
          </a:xfrm>
          <a:prstGeom prst="rect">
            <a:avLst/>
          </a:prstGeom>
        </p:spPr>
      </p:pic>
      <p:sp>
        <p:nvSpPr>
          <p:cNvPr id="3" name="Text Box 2"/>
          <p:cNvSpPr txBox="1"/>
          <p:nvPr/>
        </p:nvSpPr>
        <p:spPr>
          <a:xfrm>
            <a:off x="413385" y="1050925"/>
            <a:ext cx="6569075" cy="460375"/>
          </a:xfrm>
          <a:prstGeom prst="rect">
            <a:avLst/>
          </a:prstGeom>
          <a:noFill/>
        </p:spPr>
        <p:txBody>
          <a:bodyPr wrap="square" rtlCol="0">
            <a:spAutoFit/>
          </a:bodyPr>
          <a:lstStyle/>
          <a:p>
            <a:r>
              <a:rPr lang="en-US" altLang="en-US" sz="2400" dirty="0">
                <a:latin typeface="Comfortaa" panose="020F0603070200060003" charset="0"/>
                <a:cs typeface="Comfortaa" panose="020F0603070200060003" charset="0"/>
              </a:rPr>
              <a:t>To deal with different mask situations</a:t>
            </a:r>
          </a:p>
        </p:txBody>
      </p:sp>
      <p:pic>
        <p:nvPicPr>
          <p:cNvPr id="5" name="Picture 4"/>
          <p:cNvPicPr>
            <a:picLocks noChangeAspect="1"/>
          </p:cNvPicPr>
          <p:nvPr/>
        </p:nvPicPr>
        <p:blipFill>
          <a:blip r:embed="rId4"/>
          <a:stretch>
            <a:fillRect/>
          </a:stretch>
        </p:blipFill>
        <p:spPr>
          <a:xfrm>
            <a:off x="679450" y="1657350"/>
            <a:ext cx="6030595" cy="2913380"/>
          </a:xfrm>
          <a:prstGeom prst="rect">
            <a:avLst/>
          </a:prstGeom>
        </p:spPr>
      </p:pic>
      <p:sp>
        <p:nvSpPr>
          <p:cNvPr id="6" name="Text Box 5"/>
          <p:cNvSpPr txBox="1"/>
          <p:nvPr/>
        </p:nvSpPr>
        <p:spPr>
          <a:xfrm>
            <a:off x="679450" y="4788535"/>
            <a:ext cx="2961640" cy="983615"/>
          </a:xfrm>
          <a:prstGeom prst="rect">
            <a:avLst/>
          </a:prstGeom>
          <a:noFill/>
        </p:spPr>
        <p:txBody>
          <a:bodyPr wrap="square" rtlCol="0">
            <a:spAutoFit/>
          </a:bodyPr>
          <a:lstStyle/>
          <a:p>
            <a:r>
              <a:rPr lang="en-US" altLang="en-US" sz="2000" dirty="0">
                <a:latin typeface="Comfortaa" panose="020F0603070200060003" charset="0"/>
                <a:cs typeface="Comfortaa" panose="020F0603070200060003" charset="0"/>
              </a:rPr>
              <a:t>Mask situations:</a:t>
            </a:r>
          </a:p>
          <a:p>
            <a:endParaRPr lang="en-US" altLang="en-US" dirty="0">
              <a:latin typeface="Comfortaa" panose="020F0603070200060003" charset="0"/>
              <a:cs typeface="Comfortaa" panose="020F0603070200060003" charset="0"/>
            </a:endParaRPr>
          </a:p>
          <a:p>
            <a:endParaRPr lang="en-US" altLang="en-US" sz="2000" dirty="0">
              <a:solidFill>
                <a:srgbClr val="FF0000"/>
              </a:solidFill>
              <a:latin typeface="Comfortaa" panose="020F0603070200060003" charset="0"/>
              <a:cs typeface="Comfortaa" panose="020F0603070200060003" charset="0"/>
            </a:endParaRPr>
          </a:p>
        </p:txBody>
      </p:sp>
      <p:sp>
        <p:nvSpPr>
          <p:cNvPr id="7" name="Oval 6"/>
          <p:cNvSpPr/>
          <p:nvPr/>
        </p:nvSpPr>
        <p:spPr>
          <a:xfrm>
            <a:off x="2373630" y="5163820"/>
            <a:ext cx="2248535" cy="112903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en-US" sz="2000" dirty="0">
                <a:solidFill>
                  <a:srgbClr val="FF0000"/>
                </a:solidFill>
                <a:latin typeface="Comfortaa" panose="020F0603070200060003" charset="0"/>
                <a:cs typeface="Comfortaa" panose="020F0603070200060003" charset="0"/>
                <a:sym typeface="+mn-ea"/>
              </a:rPr>
              <a:t>One-to-one</a:t>
            </a:r>
          </a:p>
        </p:txBody>
      </p:sp>
      <p:sp>
        <p:nvSpPr>
          <p:cNvPr id="10" name="Oval 9"/>
          <p:cNvSpPr/>
          <p:nvPr/>
        </p:nvSpPr>
        <p:spPr>
          <a:xfrm>
            <a:off x="5438775" y="5164138"/>
            <a:ext cx="2091055" cy="112839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en-US" sz="2000" dirty="0">
                <a:solidFill>
                  <a:srgbClr val="FF0000"/>
                </a:solidFill>
                <a:latin typeface="Comfortaa" panose="020F0603070200060003" charset="0"/>
                <a:cs typeface="Comfortaa" panose="020F0603070200060003" charset="0"/>
                <a:sym typeface="+mn-ea"/>
              </a:rPr>
              <a:t>Many-to-one</a:t>
            </a:r>
          </a:p>
        </p:txBody>
      </p:sp>
      <p:sp>
        <p:nvSpPr>
          <p:cNvPr id="11" name="Oval 10"/>
          <p:cNvSpPr/>
          <p:nvPr/>
        </p:nvSpPr>
        <p:spPr>
          <a:xfrm>
            <a:off x="8682410" y="5163503"/>
            <a:ext cx="2001520" cy="112903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 altLang="en-US" sz="2000" dirty="0">
                <a:solidFill>
                  <a:srgbClr val="FF0000"/>
                </a:solidFill>
                <a:latin typeface="Comfortaa" panose="020F0603070200060003" charset="0"/>
                <a:cs typeface="Comfortaa" panose="020F0603070200060003" charset="0"/>
                <a:sym typeface="+mn-ea"/>
              </a:rPr>
              <a:t>FP</a:t>
            </a:r>
            <a:r>
              <a:rPr lang="en-US" altLang="en-US" sz="2000" dirty="0">
                <a:solidFill>
                  <a:srgbClr val="FF0000"/>
                </a:solidFill>
                <a:latin typeface="Comfortaa" panose="020F0603070200060003" charset="0"/>
                <a:cs typeface="Comfortaa" panose="020F0603070200060003" charset="0"/>
                <a:sym typeface="+mn-ea"/>
              </a:rPr>
              <a:t> </a:t>
            </a:r>
            <a:r>
              <a:rPr lang="" altLang="en-US" sz="2000" dirty="0">
                <a:solidFill>
                  <a:srgbClr val="FF0000"/>
                </a:solidFill>
                <a:latin typeface="Comfortaa" panose="020F0603070200060003" charset="0"/>
                <a:cs typeface="Comfortaa" panose="020F0603070200060003" charset="0"/>
                <a:sym typeface="+mn-ea"/>
              </a:rPr>
              <a:t>ones</a:t>
            </a:r>
            <a:r>
              <a:rPr lang="en-US" altLang="en-US" sz="2000" dirty="0">
                <a:solidFill>
                  <a:srgbClr val="FF0000"/>
                </a:solidFill>
                <a:latin typeface="Comfortaa" panose="020F0603070200060003" charset="0"/>
                <a:cs typeface="Comfortaa" panose="020F0603070200060003" charset="0"/>
                <a:sym typeface="+mn-ea"/>
              </a:rPr>
              <a:t> </a:t>
            </a:r>
            <a:endParaRPr lang="en-US" altLang="en-US" sz="2000" dirty="0">
              <a:latin typeface="Comfortaa" panose="020F0603070200060003" charset="0"/>
              <a:cs typeface="Comfortaa" panose="020F0603070200060003" charset="0"/>
            </a:endParaRPr>
          </a:p>
        </p:txBody>
      </p:sp>
      <p:sp>
        <p:nvSpPr>
          <p:cNvPr id="26" name="环形箭头 20"/>
          <p:cNvSpPr/>
          <p:nvPr/>
        </p:nvSpPr>
        <p:spPr>
          <a:xfrm rot="3840000" flipV="1">
            <a:off x="1063372" y="5178990"/>
            <a:ext cx="743049" cy="638191"/>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 grpId="0" animBg="1"/>
      <p:bldP spid="11" grpId="0" animBg="1"/>
      <p:bldP spid="2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YinZJG#"/>
  <p:tag name="MH_LAYOUT" val="TitleSubTitle"/>
  <p:tag name="MH" val="20161022181333"/>
  <p:tag name="MH_LIBRARY" val="GRAPHIC"/>
</p:tagLst>
</file>

<file path=ppt/tags/tag10.xml><?xml version="1.0" encoding="utf-8"?>
<p:tagLst xmlns:a="http://schemas.openxmlformats.org/drawingml/2006/main" xmlns:r="http://schemas.openxmlformats.org/officeDocument/2006/relationships" xmlns:p="http://schemas.openxmlformats.org/presentationml/2006/main">
  <p:tag name="MH" val="20161022181333"/>
  <p:tag name="MH_LIBRARY" val="GRAPHIC"/>
  <p:tag name="MH_TYPE" val="Other"/>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61022181333"/>
  <p:tag name="MH_LIBRARY" val="GRAPHIC"/>
  <p:tag name="MH_TYPE" val="SubTitle"/>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61022181333"/>
  <p:tag name="MH_LIBRARY" val="GRAPHIC"/>
  <p:tag name="MH_TYPE" val="Other"/>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1022181333"/>
  <p:tag name="MH_LIBRARY" val="GRAPHIC"/>
  <p:tag name="MH_TYPE" val="SubTitle"/>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1022181333"/>
  <p:tag name="MH_LIBRARY" val="GRAPHIC"/>
  <p:tag name="MH_TYPE" val="SubTitle"/>
  <p:tag name="MH_ORDER" val="4"/>
</p:tagLst>
</file>

<file path=ppt/tags/tag15.xml><?xml version="1.0" encoding="utf-8"?>
<p:tagLst xmlns:a="http://schemas.openxmlformats.org/drawingml/2006/main" xmlns:r="http://schemas.openxmlformats.org/officeDocument/2006/relationships" xmlns:p="http://schemas.openxmlformats.org/presentationml/2006/main">
  <p:tag name="MH" val="20161022181333"/>
  <p:tag name="MH_LIBRARY" val="GRAPHIC"/>
  <p:tag name="MH_TYPE" val="Other"/>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61022181333"/>
  <p:tag name="MH_LIBRARY" val="GRAPHIC"/>
  <p:tag name="MH_TYPE" val="Other"/>
  <p:tag name="MH_ORDER" val="5"/>
</p:tagLst>
</file>

<file path=ppt/tags/tag3.xml><?xml version="1.0" encoding="utf-8"?>
<p:tagLst xmlns:a="http://schemas.openxmlformats.org/drawingml/2006/main" xmlns:r="http://schemas.openxmlformats.org/officeDocument/2006/relationships" xmlns:p="http://schemas.openxmlformats.org/presentationml/2006/main">
  <p:tag name="MH" val="20161022181333"/>
  <p:tag name="MH_LIBRARY" val="GRAPHIC"/>
  <p:tag name="MH_TYPE" val="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1022181333"/>
  <p:tag name="MH_LIBRARY" val="GRAPHIC"/>
  <p:tag name="MH_TYPE" val="Other"/>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61022181333"/>
  <p:tag name="MH_LIBRARY" val="GRAPHIC"/>
  <p:tag name="MH_TYPE" val="SubTitle"/>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1022181333"/>
  <p:tag name="MH_LIBRARY" val="GRAPHIC"/>
  <p:tag name="MH_TYPE" val="Other"/>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1022181333"/>
  <p:tag name="MH_LIBRARY" val="GRAPHIC"/>
  <p:tag name="MH_TYPE" val="SubTitle"/>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1022181333"/>
  <p:tag name="MH_LIBRARY" val="GRAPHIC"/>
  <p:tag name="MH_TYPE" val="Other"/>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1022181333"/>
  <p:tag name="MH_LIBRARY" val="GRAPHIC"/>
  <p:tag name="MH_TYPE" val="SubTitle"/>
  <p:tag name="MH_ORDER" val="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自定义 41">
      <a:dk1>
        <a:sysClr val="windowText" lastClr="000000"/>
      </a:dk1>
      <a:lt1>
        <a:sysClr val="window" lastClr="FFFFFF"/>
      </a:lt1>
      <a:dk2>
        <a:srgbClr val="44546A"/>
      </a:dk2>
      <a:lt2>
        <a:srgbClr val="E7E6E6"/>
      </a:lt2>
      <a:accent1>
        <a:srgbClr val="004358"/>
      </a:accent1>
      <a:accent2>
        <a:srgbClr val="18B29D"/>
      </a:accent2>
      <a:accent3>
        <a:srgbClr val="004358"/>
      </a:accent3>
      <a:accent4>
        <a:srgbClr val="18B29D"/>
      </a:accent4>
      <a:accent5>
        <a:srgbClr val="004358"/>
      </a:accent5>
      <a:accent6>
        <a:srgbClr val="18B29D"/>
      </a:accent6>
      <a:hlink>
        <a:srgbClr val="004358"/>
      </a:hlink>
      <a:folHlink>
        <a:srgbClr val="18B29D"/>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TotalTime>
  <Words>1054</Words>
  <Application>Microsoft Office PowerPoint</Application>
  <PresentationFormat>宽屏</PresentationFormat>
  <Paragraphs>144</Paragraphs>
  <Slides>18</Slides>
  <Notes>18</Notes>
  <HiddenSlides>0</HiddenSlides>
  <MMClips>0</MMClips>
  <ScaleCrop>false</ScaleCrop>
  <HeadingPairs>
    <vt:vector size="6" baseType="variant">
      <vt:variant>
        <vt:lpstr>已用的字体</vt:lpstr>
      </vt:variant>
      <vt:variant>
        <vt:i4>15</vt:i4>
      </vt:variant>
      <vt:variant>
        <vt:lpstr>主题</vt:lpstr>
      </vt:variant>
      <vt:variant>
        <vt:i4>3</vt:i4>
      </vt:variant>
      <vt:variant>
        <vt:lpstr>幻灯片标题</vt:lpstr>
      </vt:variant>
      <vt:variant>
        <vt:i4>18</vt:i4>
      </vt:variant>
    </vt:vector>
  </HeadingPairs>
  <TitlesOfParts>
    <vt:vector size="36" baseType="lpstr">
      <vt:lpstr>Comfortaa</vt:lpstr>
      <vt:lpstr>MS Gothic</vt:lpstr>
      <vt:lpstr>NimbusRomNo9L-MediItal</vt:lpstr>
      <vt:lpstr>NimbusRomNo9L-Regu</vt:lpstr>
      <vt:lpstr>SegoeUI</vt:lpstr>
      <vt:lpstr>等线</vt:lpstr>
      <vt:lpstr>等线 Light</vt:lpstr>
      <vt:lpstr>宋体</vt:lpstr>
      <vt:lpstr>微软雅黑</vt:lpstr>
      <vt:lpstr>Arial</vt:lpstr>
      <vt:lpstr>Calibri</vt:lpstr>
      <vt:lpstr>Calibri Light</vt:lpstr>
      <vt:lpstr>Eras Light ITC</vt:lpstr>
      <vt:lpstr>Impact</vt:lpstr>
      <vt:lpstr>Times New Roman</vt:lpstr>
      <vt:lpstr>Office 主题​​</vt:lpstr>
      <vt:lpstr>1_Office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tong pinmo</dc:creator>
  <cp:lastModifiedBy>tong pinmo</cp:lastModifiedBy>
  <cp:revision>111</cp:revision>
  <dcterms:created xsi:type="dcterms:W3CDTF">2020-12-09T07:01:37Z</dcterms:created>
  <dcterms:modified xsi:type="dcterms:W3CDTF">2020-12-10T14:19:37Z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1033-11.1.0.9662</vt:lpwstr>
  </property>
</Properties>
</file>