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301" r:id="rId4"/>
    <p:sldId id="311" r:id="rId5"/>
    <p:sldId id="304" r:id="rId6"/>
    <p:sldId id="307" r:id="rId7"/>
    <p:sldId id="303" r:id="rId8"/>
    <p:sldId id="309" r:id="rId9"/>
    <p:sldId id="310" r:id="rId10"/>
    <p:sldId id="317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EF0"/>
    <a:srgbClr val="C8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 autoAdjust="0"/>
    <p:restoredTop sz="93469" autoAdjust="0"/>
  </p:normalViewPr>
  <p:slideViewPr>
    <p:cSldViewPr snapToGrid="0">
      <p:cViewPr varScale="1">
        <p:scale>
          <a:sx n="115" d="100"/>
          <a:sy n="115" d="100"/>
        </p:scale>
        <p:origin x="744" y="200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27177-EC3D-410D-9897-BB83177196F4}" type="datetimeFigureOut">
              <a:rPr lang="en-GB" smtClean="0"/>
              <a:t>20/12/2020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9A601-66B3-4E34-847B-E7CA7CE0CB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15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Research that we have done on heart rate monitoring using the FieldWiz wearable device.</a:t>
            </a:r>
          </a:p>
          <a:p>
            <a:endParaRPr lang="en-GB" dirty="0"/>
          </a:p>
          <a:p>
            <a:r>
              <a:rPr lang="en-GB" dirty="0"/>
              <a:t>Motivation for heart rate monitoring</a:t>
            </a:r>
          </a:p>
          <a:p>
            <a:r>
              <a:rPr lang="en-GB" dirty="0"/>
              <a:t>Methodology for data acquisition, processing and results.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A601-66B3-4E34-847B-E7CA7CE0CB2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720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A601-66B3-4E34-847B-E7CA7CE0CB2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2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A601-66B3-4E34-847B-E7CA7CE0CB2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30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/>
          </a:p>
          <a:p>
            <a:r>
              <a:rPr lang="en-GB" u="none" dirty="0"/>
              <a:t>The goal of these research was to evaluate the accuracy of R-peak detection on ECG when acquired under dynamic 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sng" dirty="0"/>
          </a:p>
          <a:p>
            <a:r>
              <a:rPr lang="en-GB" dirty="0"/>
              <a:t>If used correctly, these insights can be used to improve</a:t>
            </a:r>
          </a:p>
          <a:p>
            <a:r>
              <a:rPr lang="en-GB" dirty="0"/>
              <a:t>	- health, e.g. apple watch and the controverse atrial fibrillation detection</a:t>
            </a:r>
          </a:p>
          <a:p>
            <a:r>
              <a:rPr lang="en-GB" dirty="0"/>
              <a:t>	- biometrics, e.g. ECG waveform for user identification</a:t>
            </a:r>
          </a:p>
          <a:p>
            <a:r>
              <a:rPr lang="en-GB" dirty="0"/>
              <a:t>	- sport performance, measuring internal load from HR and HRV related metrics.</a:t>
            </a:r>
          </a:p>
          <a:p>
            <a:endParaRPr lang="en-GB" dirty="0"/>
          </a:p>
          <a:p>
            <a:r>
              <a:rPr lang="en-GB" dirty="0"/>
              <a:t>The goal of these research was to evaluate the reliability of these metrics when using FieldWiz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A601-66B3-4E34-847B-E7CA7CE0CB2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19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FieldWiz which has an ECG acquisition module</a:t>
            </a:r>
          </a:p>
          <a:p>
            <a:r>
              <a:rPr lang="en-GB" dirty="0"/>
              <a:t>combined with an wearable t-shirt with conductive pads </a:t>
            </a:r>
          </a:p>
          <a:p>
            <a:r>
              <a:rPr lang="en-GB" dirty="0"/>
              <a:t>As shown in the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A601-66B3-4E34-847B-E7CA7CE0CB2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26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step, we performed an evaluation of the common detectors:</a:t>
            </a:r>
          </a:p>
          <a:p>
            <a:r>
              <a:rPr lang="en-GB" dirty="0"/>
              <a:t>	Combination of different pre-processing / filtering /derivatives / moving averages / stationary wavelet decomposition -&gt; Detection thresholds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Figure:</a:t>
            </a:r>
          </a:p>
          <a:p>
            <a:r>
              <a:rPr lang="en-GB" dirty="0"/>
              <a:t>	Pan and Tompkins introduces temporal imprecisions</a:t>
            </a:r>
          </a:p>
          <a:p>
            <a:r>
              <a:rPr lang="en-GB" dirty="0"/>
              <a:t>	Engelse was introduced as an R-peak detector</a:t>
            </a:r>
          </a:p>
          <a:p>
            <a:r>
              <a:rPr lang="en-GB" dirty="0"/>
              <a:t>	Kalidas has a constant delay, also due to the moving integration</a:t>
            </a:r>
          </a:p>
          <a:p>
            <a:endParaRPr lang="en-GB" dirty="0"/>
          </a:p>
          <a:p>
            <a:r>
              <a:rPr lang="en-GB" dirty="0"/>
              <a:t>Proposed method:</a:t>
            </a:r>
          </a:p>
          <a:p>
            <a:r>
              <a:rPr lang="en-GB" dirty="0"/>
              <a:t>	Pre-processing pipeline, enhancing the R-peak</a:t>
            </a:r>
          </a:p>
          <a:p>
            <a:r>
              <a:rPr lang="en-GB" dirty="0"/>
              <a:t>	FSM based on 3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A601-66B3-4E34-847B-E7CA7CE0CB2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64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Pre-Processing:</a:t>
            </a:r>
          </a:p>
          <a:p>
            <a:pPr lvl="1"/>
            <a:r>
              <a:rPr lang="en-GB" dirty="0"/>
              <a:t>1. 1</a:t>
            </a:r>
            <a:r>
              <a:rPr lang="en-GB" baseline="30000" dirty="0"/>
              <a:t>st</a:t>
            </a:r>
            <a:r>
              <a:rPr lang="en-GB" dirty="0"/>
              <a:t> derivative to eliminate base-wander and enhance the QRS</a:t>
            </a:r>
          </a:p>
          <a:p>
            <a:pPr lvl="1"/>
            <a:r>
              <a:rPr lang="en-GB" dirty="0"/>
              <a:t>2. 2</a:t>
            </a:r>
            <a:r>
              <a:rPr lang="en-GB" baseline="30000" dirty="0"/>
              <a:t>nd</a:t>
            </a:r>
            <a:r>
              <a:rPr lang="en-GB" dirty="0"/>
              <a:t>  derivative to isolate the R-peak</a:t>
            </a:r>
          </a:p>
          <a:p>
            <a:pPr lvl="1"/>
            <a:r>
              <a:rPr lang="en-GB" dirty="0"/>
              <a:t>3. Squaring to enhance the peak</a:t>
            </a:r>
          </a:p>
          <a:p>
            <a:pPr lvl="1"/>
            <a:r>
              <a:rPr lang="en-GB" dirty="0"/>
              <a:t>4. Moving average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A601-66B3-4E34-847B-E7CA7CE0CB2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83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Detection:</a:t>
            </a:r>
          </a:p>
          <a:p>
            <a:r>
              <a:rPr lang="en-GB" dirty="0"/>
              <a:t>	1. State 1: Search for absolute max in processed signal</a:t>
            </a:r>
          </a:p>
          <a:p>
            <a:r>
              <a:rPr lang="en-GB" dirty="0"/>
              <a:t>	2. Update counter with respect to the Peak position</a:t>
            </a:r>
          </a:p>
          <a:p>
            <a:r>
              <a:rPr lang="en-GB" dirty="0"/>
              <a:t>	3. State 2: Not allow detections during R</a:t>
            </a:r>
            <a:r>
              <a:rPr lang="en-GB" u="none" dirty="0"/>
              <a:t>min</a:t>
            </a:r>
            <a:r>
              <a:rPr lang="en-GB" dirty="0"/>
              <a:t> to avoid false detections</a:t>
            </a:r>
          </a:p>
          <a:p>
            <a:r>
              <a:rPr lang="en-GB" dirty="0"/>
              <a:t>	4. Update initial threshold value. Moving average of the last 20 RpeakAmp -&gt; account for changing R-amplitudes</a:t>
            </a:r>
          </a:p>
          <a:p>
            <a:r>
              <a:rPr lang="en-GB" dirty="0"/>
              <a:t>	5. State 3: Decaying exponential threshold. Higher Pth, decreases faster. Higher Fs, decreases slower</a:t>
            </a:r>
          </a:p>
          <a:p>
            <a:endParaRPr lang="en-GB" dirty="0"/>
          </a:p>
          <a:p>
            <a:r>
              <a:rPr lang="en-GB" dirty="0"/>
              <a:t>1/20 RpeakAmp to account for varying R-amplitudes</a:t>
            </a:r>
          </a:p>
          <a:p>
            <a:r>
              <a:rPr lang="en-GB" dirty="0"/>
              <a:t>N to account for sampling frequency, derivative approximately half of the QRS complex</a:t>
            </a:r>
          </a:p>
          <a:p>
            <a:r>
              <a:rPr lang="en-GB" dirty="0"/>
              <a:t>Pth parameter adjusted for the HR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A601-66B3-4E34-847B-E7CA7CE0CB2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90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study:</a:t>
            </a:r>
          </a:p>
          <a:p>
            <a:r>
              <a:rPr lang="en-GB" dirty="0"/>
              <a:t>	The raw ECG R-peaks were pre-annotated using the approach by Kalidas (better temporal precision)</a:t>
            </a:r>
          </a:p>
          <a:p>
            <a:r>
              <a:rPr lang="en-GB" dirty="0"/>
              <a:t>	Annotations were manually confirmed by a cardiopneumologist, stored and saved</a:t>
            </a:r>
          </a:p>
          <a:p>
            <a:endParaRPr lang="en-GB" dirty="0"/>
          </a:p>
          <a:p>
            <a:r>
              <a:rPr lang="en-GB" dirty="0"/>
              <a:t>Web-based annotation tool developed by our group:</a:t>
            </a:r>
          </a:p>
          <a:p>
            <a:r>
              <a:rPr lang="en-GB" dirty="0"/>
              <a:t>	Tool allows easy annotation and storage of bio-signals related events</a:t>
            </a:r>
          </a:p>
          <a:p>
            <a:r>
              <a:rPr lang="en-GB" dirty="0"/>
              <a:t>		</a:t>
            </a:r>
          </a:p>
          <a:p>
            <a:r>
              <a:rPr lang="en-GB" dirty="0"/>
              <a:t>Figure:</a:t>
            </a:r>
          </a:p>
          <a:p>
            <a:r>
              <a:rPr lang="en-GB" dirty="0"/>
              <a:t>	ECG in blue</a:t>
            </a:r>
          </a:p>
          <a:p>
            <a:r>
              <a:rPr lang="en-GB" dirty="0"/>
              <a:t>	R-peaks, annotated in red</a:t>
            </a:r>
          </a:p>
          <a:p>
            <a:r>
              <a:rPr lang="en-GB" dirty="0"/>
              <a:t>	Pan window to select different time windows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A601-66B3-4E34-847B-E7CA7CE0CB2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721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Next, all QRS detectors were evaluated using 100ms and 20 acceptance windows.</a:t>
            </a:r>
          </a:p>
          <a:p>
            <a:r>
              <a:rPr lang="en-GB" dirty="0"/>
              <a:t>Left, 100 ms for QRS detection evaluation:</a:t>
            </a:r>
          </a:p>
          <a:p>
            <a:r>
              <a:rPr lang="en-GB" dirty="0"/>
              <a:t>	Se and PPV &gt; 99% for PanTompkins, Kalidas and Proposed</a:t>
            </a:r>
          </a:p>
          <a:p>
            <a:endParaRPr lang="en-GB" dirty="0"/>
          </a:p>
          <a:p>
            <a:r>
              <a:rPr lang="en-GB" dirty="0"/>
              <a:t>Right, 20 ms for R-peak accuracy detection:</a:t>
            </a:r>
          </a:p>
          <a:p>
            <a:r>
              <a:rPr lang="en-GB" dirty="0"/>
              <a:t>	Se and PPV &gt; 99% for Kalidas and Proposed</a:t>
            </a:r>
          </a:p>
          <a:p>
            <a:r>
              <a:rPr lang="en-GB" dirty="0"/>
              <a:t>	PanTompkins and Christov decreased performance, since integration and moving average affects the temporal precision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From the results:</a:t>
            </a:r>
          </a:p>
          <a:p>
            <a:r>
              <a:rPr lang="en-GB" dirty="0"/>
              <a:t>	Kalidas, the proposed approach or PanTompkins with and additional peak search would be suitable for R-peak detection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A601-66B3-4E34-847B-E7CA7CE0CB2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32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Evaluated 6 QRS detectors</a:t>
            </a:r>
          </a:p>
          <a:p>
            <a:r>
              <a:rPr lang="en-GB" dirty="0"/>
              <a:t>Introduced new R-peak detector</a:t>
            </a:r>
          </a:p>
          <a:p>
            <a:endParaRPr lang="en-GB" dirty="0"/>
          </a:p>
          <a:p>
            <a:r>
              <a:rPr lang="en-GB" dirty="0"/>
              <a:t>Results showed that either Kalidas, the proposed approach or Pantompkins with local max search would be suitable.</a:t>
            </a:r>
          </a:p>
          <a:p>
            <a:endParaRPr lang="en-GB" dirty="0"/>
          </a:p>
          <a:p>
            <a:r>
              <a:rPr lang="en-GB" dirty="0"/>
              <a:t>Next steps:</a:t>
            </a:r>
          </a:p>
          <a:p>
            <a:r>
              <a:rPr lang="en-GB" dirty="0"/>
              <a:t>- Adapt parameters based on different settings/activities </a:t>
            </a:r>
          </a:p>
          <a:p>
            <a:r>
              <a:rPr lang="en-GB" dirty="0"/>
              <a:t>- Study the stability of the method</a:t>
            </a:r>
          </a:p>
          <a:p>
            <a:r>
              <a:rPr lang="en-GB" dirty="0"/>
              <a:t>- Evaluate in a larger dataset and compare precision of the R-peak location</a:t>
            </a:r>
          </a:p>
          <a:p>
            <a:endParaRPr lang="en-GB" dirty="0"/>
          </a:p>
          <a:p>
            <a:r>
              <a:rPr lang="en-GB" dirty="0"/>
              <a:t>Overall, the results showed promising for accurately detecting the R-peak. Which sheds light in pathology detection / accurate heart rate estimation when using this type of wearables t-shirts.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A601-66B3-4E34-847B-E7CA7CE0CB2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80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AC19-3150-4981-AF16-36BA3576E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335F9-4EC7-4C77-9464-52D7FD79F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7AB7-CF3D-4A9A-BA3A-9AFF0317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B09F-222B-4A37-B012-0223D8CAFD34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C552-CBA9-467E-BB98-BEB41485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3CEC6-B405-4BDC-AFC2-5C44E7D0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08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2190-1393-4F00-9A61-7450AFC1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2C7DC-A7D7-4F57-B113-FF0C3E0CB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24584-946E-48BB-94B2-61468CBB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C150-0B7C-4EA1-B078-C350FE444462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DBAEF-D3E8-42C3-8A43-62451089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7E4BC-841E-481D-B7E6-D4F06122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64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0A2C2-9632-4D22-B4F8-6F560E804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B0AE9-5F69-4252-8C7C-820C89142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BCB3-6464-40EC-A146-5DC76657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8AB1-2038-4AC1-B725-C7C963616E9C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D4BD-5817-4C75-B261-613788B1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0E4ED-028D-49D4-9783-3084B865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03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F8296-8301-4B2D-9F45-6F34A838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4CC5-8CFE-443B-8DC2-4854DC51C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98A57-60B3-4D24-A0B5-2BD56954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0B99-1BB2-41AD-91EB-BF47DE798268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44A38-4E81-42C3-8F50-996B2D22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51D42-F933-46AC-B1A4-AB217474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16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D0195-5DB9-48A7-A604-772A38E0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21A2E-9361-4088-B01B-157F82FA0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2CF7A-2B84-4A53-9D7D-3C94A444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251B-19A6-4508-8A20-6FB0D8A9A461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502F-B583-4093-AB88-E472D2D3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20E7D-F8BD-4B42-B97B-BC39A372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12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816E-3746-4414-AD69-EA76908D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7A271-333C-4E12-8442-45F9D1133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5731C-EE0C-4026-A391-133336FD8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9BB8C-77D6-469A-9BDC-8776C87D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00B2-45BC-4F5C-85AA-01AF1D70DE4F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9E9B6-D660-4493-AD9E-A8F116D6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12747-CDAD-42B3-8795-6A0EFCAC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1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7AE5-36D0-46A6-ADD2-D75DD8FA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8BCF-5C68-47A7-90F9-A766192FF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733AB-08C6-4F5E-B065-E91D6EA68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C373E-E9AD-4311-8D77-12DABB76F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C55F5C-86D5-490D-AAD2-E0F41F1FF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5E2EC-5AA2-47ED-9706-98A59F7B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1117-52C3-4D06-AF57-EDD58F5B7D9D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2E45D-80D0-4E6E-AE86-8B83D425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DD74F0-D895-4ABA-A61E-8067E57C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05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7A01-6144-4A27-A1F5-FD039251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C94C6-18A4-4B47-8AB3-42F0E617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E669-18AF-4DD0-AD53-7D451381EDFB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61B04-2F8C-46F0-9898-2852435E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E6367-2431-459F-B668-4E7A86AA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88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0F5BA-4AFF-4E6F-AAA3-19D3B230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D909-E8CF-4329-ADA3-CD650C3FE2DA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4C8CC-9793-4738-A6F6-AFA1062C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58E9F-502B-4B90-BEF1-5CBD950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05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7A34-166C-4EDD-A10B-DD82C572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D9AB9-7DF2-46C1-9966-3FE0585F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A8299-58B3-4BAD-AE7A-5CF011502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5BD4-1D69-4A16-AEBB-6BE0E481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53F1-165B-4F07-B48A-D0AC85DCF2A2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0B284-AA22-4EE6-BF1B-9634A68E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6837B-A2C1-4701-A5B5-E29C5257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4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EE79-144B-4D8B-88EE-5D9B6AE7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BAD50E-7FB4-4FD3-93D4-38EE777FC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DDAC-765E-4CAF-9762-55D95D956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9151C-A4E8-487E-8CFF-62EEA91A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153C-2CD2-48E0-BD6B-6059B6DB2471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B2501-E6D9-48CF-B3B8-679B1D33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7D1AA-F2D8-4D6E-BD4E-B5A39CB4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3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B0A9AA-53E5-4D59-B080-C9E9EA95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F458C-22CA-4F78-AE93-7EA4A9540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67AC8-269E-4166-88EE-A869DE61B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55AB-CD1F-43C5-96E0-6DE69EA47FFB}" type="datetime1">
              <a:rPr lang="en-GB" smtClean="0"/>
              <a:t>20/12/2020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BC1A1-35DC-45C5-A796-84F9DFA31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79143-C310-47CA-AEA6-E8BA4E008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72529-AB4B-4670-93E9-4E7DCA9ACF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46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009463-EA32-4DD4-B276-15C03899A975}"/>
              </a:ext>
            </a:extLst>
          </p:cNvPr>
          <p:cNvSpPr/>
          <p:nvPr/>
        </p:nvSpPr>
        <p:spPr>
          <a:xfrm>
            <a:off x="-48718" y="-20561"/>
            <a:ext cx="12289436" cy="6900863"/>
          </a:xfrm>
          <a:prstGeom prst="rect">
            <a:avLst/>
          </a:prstGeom>
          <a:solidFill>
            <a:srgbClr val="E6EE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E9A3FD-91A4-4D0A-B325-4019D472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1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87C901-70E5-4B89-9501-91EAF0EA30BA}"/>
              </a:ext>
            </a:extLst>
          </p:cNvPr>
          <p:cNvSpPr txBox="1">
            <a:spLocks/>
          </p:cNvSpPr>
          <p:nvPr/>
        </p:nvSpPr>
        <p:spPr>
          <a:xfrm>
            <a:off x="136174" y="1914723"/>
            <a:ext cx="11919652" cy="135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Garamond" panose="02020404030301010803" pitchFamily="18" charset="0"/>
              </a:rPr>
              <a:t>A Low-complexity R-Peak Detection Algorithm with Adaptive Thresholding for Wearable devices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73FEB-75A3-47AD-A066-BBB46077DBD0}"/>
              </a:ext>
            </a:extLst>
          </p:cNvPr>
          <p:cNvCxnSpPr>
            <a:cxnSpLocks/>
          </p:cNvCxnSpPr>
          <p:nvPr/>
        </p:nvCxnSpPr>
        <p:spPr>
          <a:xfrm>
            <a:off x="3915878" y="3428999"/>
            <a:ext cx="4360244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296C91-E8BC-4160-A3E1-9210E8EC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390" y="195079"/>
            <a:ext cx="1188565" cy="541846"/>
          </a:xfrm>
          <a:prstGeom prst="rect">
            <a:avLst/>
          </a:prstGeom>
        </p:spPr>
      </p:pic>
      <p:pic>
        <p:nvPicPr>
          <p:cNvPr id="20" name="Picture 2" descr="Resultado de imagem para tÃ©cnico lisboa png">
            <a:extLst>
              <a:ext uri="{FF2B5EF4-FFF2-40B4-BE49-F238E27FC236}">
                <a16:creationId xmlns:a16="http://schemas.microsoft.com/office/drawing/2014/main" id="{A2B8DD26-4382-407B-8D7C-90C93722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6" y="180975"/>
            <a:ext cx="1656462" cy="6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A1EFB-EBD1-2148-BEB5-44D68AFAE1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6687247" y="180975"/>
            <a:ext cx="1982999" cy="6897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E463C6-F2D6-F944-A77B-FDCC8A28C547}"/>
              </a:ext>
            </a:extLst>
          </p:cNvPr>
          <p:cNvSpPr txBox="1">
            <a:spLocks/>
          </p:cNvSpPr>
          <p:nvPr/>
        </p:nvSpPr>
        <p:spPr>
          <a:xfrm>
            <a:off x="0" y="5324857"/>
            <a:ext cx="11919652" cy="135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noProof="1">
                <a:latin typeface="Garamond" panose="02020404030301010803" pitchFamily="18" charset="0"/>
              </a:rPr>
              <a:t>Tiago Rodrigues </a:t>
            </a:r>
            <a:r>
              <a:rPr lang="en-GB" sz="1800" baseline="30000" noProof="1">
                <a:latin typeface="Garamond" panose="02020404030301010803" pitchFamily="18" charset="0"/>
              </a:rPr>
              <a:t>1,2</a:t>
            </a:r>
            <a:r>
              <a:rPr lang="en-GB" sz="1800" noProof="1">
                <a:latin typeface="Garamond" panose="02020404030301010803" pitchFamily="18" charset="0"/>
              </a:rPr>
              <a:t>, Sirisack Samoutphonh </a:t>
            </a:r>
            <a:r>
              <a:rPr lang="en-GB" sz="1800" baseline="30000" noProof="1">
                <a:latin typeface="Garamond" panose="02020404030301010803" pitchFamily="18" charset="0"/>
              </a:rPr>
              <a:t>1</a:t>
            </a:r>
            <a:r>
              <a:rPr lang="en-GB" sz="1800" noProof="1">
                <a:latin typeface="Garamond" panose="02020404030301010803" pitchFamily="18" charset="0"/>
              </a:rPr>
              <a:t>, Hugo Silva </a:t>
            </a:r>
            <a:r>
              <a:rPr lang="en-GB" sz="1800" baseline="30000" noProof="1">
                <a:latin typeface="Garamond" panose="02020404030301010803" pitchFamily="18" charset="0"/>
              </a:rPr>
              <a:t>2,3</a:t>
            </a:r>
            <a:r>
              <a:rPr lang="en-GB" sz="1800" noProof="1">
                <a:latin typeface="Garamond" panose="02020404030301010803" pitchFamily="18" charset="0"/>
              </a:rPr>
              <a:t>, Ana Fred </a:t>
            </a:r>
            <a:r>
              <a:rPr lang="en-GB" sz="1800" baseline="30000" noProof="1">
                <a:latin typeface="Garamond" panose="02020404030301010803" pitchFamily="18" charset="0"/>
              </a:rPr>
              <a:t>2,3</a:t>
            </a:r>
          </a:p>
          <a:p>
            <a:endParaRPr lang="en-GB" sz="1800" noProof="1">
              <a:latin typeface="Garamond" panose="02020404030301010803" pitchFamily="18" charset="0"/>
            </a:endParaRPr>
          </a:p>
          <a:p>
            <a:r>
              <a:rPr lang="en-GB" sz="1800" noProof="1">
                <a:latin typeface="Garamond" panose="02020404030301010803" pitchFamily="18" charset="0"/>
              </a:rPr>
              <a:t>1 - Advanced Sport Instruments S.A., Av. de Beaumont 5, 1012 Lausanne, Switzerland</a:t>
            </a:r>
          </a:p>
          <a:p>
            <a:r>
              <a:rPr lang="en-GB" sz="1800" noProof="1">
                <a:latin typeface="Garamond" panose="02020404030301010803" pitchFamily="18" charset="0"/>
              </a:rPr>
              <a:t>2 - IST - Instituto Superior Técnico, Av. Rovisco Pais n. 1, 1049-001 Lisboa, Portugal</a:t>
            </a:r>
          </a:p>
          <a:p>
            <a:r>
              <a:rPr lang="en-GB" sz="1800" noProof="1">
                <a:latin typeface="Garamond" panose="02020404030301010803" pitchFamily="18" charset="0"/>
              </a:rPr>
              <a:t>3 - IT - Instituto de Telecomunicações, Av. Rovisco Pais n. 1, Torre Norte - Piso 10, 1049-001 Lisboa, Portugal</a:t>
            </a:r>
          </a:p>
        </p:txBody>
      </p:sp>
    </p:spTree>
    <p:extLst>
      <p:ext uri="{BB962C8B-B14F-4D97-AF65-F5344CB8AC3E}">
        <p14:creationId xmlns:p14="http://schemas.microsoft.com/office/powerpoint/2010/main" val="36636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"/>
    </mc:Choice>
    <mc:Fallback xmlns="">
      <p:transition spd="slow" advTm="220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896AE3-2752-48BB-8A31-B6A11C4511A6}"/>
              </a:ext>
            </a:extLst>
          </p:cNvPr>
          <p:cNvCxnSpPr>
            <a:cxnSpLocks/>
          </p:cNvCxnSpPr>
          <p:nvPr/>
        </p:nvCxnSpPr>
        <p:spPr>
          <a:xfrm>
            <a:off x="681990" y="6150610"/>
            <a:ext cx="1073912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0208FC-1352-4C5A-866B-9439381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>
                <a:latin typeface="Garamond" panose="02020404030301010803" pitchFamily="18" charset="0"/>
              </a:rPr>
              <a:t>10</a:t>
            </a:fld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91655F-14B8-4DC0-AD29-657D2C94D122}"/>
              </a:ext>
            </a:extLst>
          </p:cNvPr>
          <p:cNvSpPr txBox="1"/>
          <p:nvPr/>
        </p:nvSpPr>
        <p:spPr>
          <a:xfrm>
            <a:off x="2286000" y="707389"/>
            <a:ext cx="977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ACKOWLEDGMENTS</a:t>
            </a:r>
            <a:endParaRPr lang="en-GB" sz="30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E6095-8A2E-5042-9888-D16B3285971E}"/>
              </a:ext>
            </a:extLst>
          </p:cNvPr>
          <p:cNvSpPr txBox="1"/>
          <p:nvPr/>
        </p:nvSpPr>
        <p:spPr>
          <a:xfrm>
            <a:off x="1559223" y="1274671"/>
            <a:ext cx="8661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dirty="0">
                <a:latin typeface="Garamond" panose="02020404030301010803" pitchFamily="18" charset="0"/>
              </a:rPr>
              <a:t>Joana Santos, for the manual </a:t>
            </a:r>
            <a:r>
              <a:rPr lang="en-GB" dirty="0">
                <a:latin typeface="Garamond" panose="02020404030301010803" pitchFamily="18" charset="0"/>
              </a:rPr>
              <a:t>verification</a:t>
            </a:r>
            <a:r>
              <a:rPr lang="pt-PT" dirty="0">
                <a:latin typeface="Garamond" panose="02020404030301010803" pitchFamily="18" charset="0"/>
              </a:rPr>
              <a:t> and annotation of the ECG R-peaks.</a:t>
            </a:r>
          </a:p>
          <a:p>
            <a:pPr marL="342900" indent="-342900">
              <a:buFont typeface="+mj-lt"/>
              <a:buAutoNum type="arabicPeriod"/>
            </a:pPr>
            <a:endParaRPr lang="pt-PT" dirty="0"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dirty="0">
                <a:latin typeface="Garamond" panose="02020404030301010803" pitchFamily="18" charset="0"/>
              </a:rPr>
              <a:t>Sirisack</a:t>
            </a:r>
            <a:r>
              <a:rPr lang="en-GB" dirty="0">
                <a:latin typeface="Garamond" panose="02020404030301010803" pitchFamily="18" charset="0"/>
              </a:rPr>
              <a:t> Samoutphonh, for the support with the embedded implementation.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Garamond" panose="020204040303010108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GB" dirty="0">
                <a:latin typeface="Garamond" panose="02020404030301010803" pitchFamily="18" charset="0"/>
              </a:rPr>
              <a:t>This work has been partially funded by Instituto de Telecomunicacões (IT) via FCT/MCTES through national funds and when applicable co-funded EU funds under the project UIDB/50008/2020.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pt-P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9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009463-EA32-4DD4-B276-15C03899A975}"/>
              </a:ext>
            </a:extLst>
          </p:cNvPr>
          <p:cNvSpPr/>
          <p:nvPr/>
        </p:nvSpPr>
        <p:spPr>
          <a:xfrm>
            <a:off x="-102817" y="-21432"/>
            <a:ext cx="12289436" cy="6900863"/>
          </a:xfrm>
          <a:prstGeom prst="rect">
            <a:avLst/>
          </a:prstGeom>
          <a:solidFill>
            <a:srgbClr val="E6EE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E9A3FD-91A4-4D0A-B325-4019D472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87C901-70E5-4B89-9501-91EAF0EA30BA}"/>
              </a:ext>
            </a:extLst>
          </p:cNvPr>
          <p:cNvSpPr txBox="1">
            <a:spLocks/>
          </p:cNvSpPr>
          <p:nvPr/>
        </p:nvSpPr>
        <p:spPr>
          <a:xfrm>
            <a:off x="136174" y="1914723"/>
            <a:ext cx="11919652" cy="135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Garamond" panose="02020404030301010803" pitchFamily="18" charset="0"/>
              </a:rPr>
              <a:t>A Low-complexity R-Peak Detection Algorithm with Adaptive Thresholding for Wearable devices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73FEB-75A3-47AD-A066-BBB46077DBD0}"/>
              </a:ext>
            </a:extLst>
          </p:cNvPr>
          <p:cNvCxnSpPr>
            <a:cxnSpLocks/>
          </p:cNvCxnSpPr>
          <p:nvPr/>
        </p:nvCxnSpPr>
        <p:spPr>
          <a:xfrm>
            <a:off x="3915878" y="3428999"/>
            <a:ext cx="4360244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296C91-E8BC-4160-A3E1-9210E8EC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390" y="195079"/>
            <a:ext cx="1188565" cy="541846"/>
          </a:xfrm>
          <a:prstGeom prst="rect">
            <a:avLst/>
          </a:prstGeom>
        </p:spPr>
      </p:pic>
      <p:pic>
        <p:nvPicPr>
          <p:cNvPr id="20" name="Picture 2" descr="Resultado de imagem para tÃ©cnico lisboa png">
            <a:extLst>
              <a:ext uri="{FF2B5EF4-FFF2-40B4-BE49-F238E27FC236}">
                <a16:creationId xmlns:a16="http://schemas.microsoft.com/office/drawing/2014/main" id="{A2B8DD26-4382-407B-8D7C-90C93722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6" y="180975"/>
            <a:ext cx="1656462" cy="6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A1EFB-EBD1-2148-BEB5-44D68AFAE1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6687247" y="180975"/>
            <a:ext cx="1982999" cy="6897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E463C6-F2D6-F944-A77B-FDCC8A28C547}"/>
              </a:ext>
            </a:extLst>
          </p:cNvPr>
          <p:cNvSpPr txBox="1">
            <a:spLocks/>
          </p:cNvSpPr>
          <p:nvPr/>
        </p:nvSpPr>
        <p:spPr>
          <a:xfrm>
            <a:off x="82075" y="5004182"/>
            <a:ext cx="11919652" cy="135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Garamond" panose="02020404030301010803" pitchFamily="18" charset="0"/>
              </a:rPr>
              <a:t>Tiago Rodrigues </a:t>
            </a:r>
            <a:r>
              <a:rPr lang="en-GB" sz="1800" baseline="30000" dirty="0">
                <a:latin typeface="Garamond" panose="02020404030301010803" pitchFamily="18" charset="0"/>
              </a:rPr>
              <a:t>1,2</a:t>
            </a:r>
            <a:r>
              <a:rPr lang="en-GB" sz="1800" dirty="0">
                <a:latin typeface="Garamond" panose="02020404030301010803" pitchFamily="18" charset="0"/>
              </a:rPr>
              <a:t>, Sirisack Samoutphonh </a:t>
            </a:r>
            <a:r>
              <a:rPr lang="en-GB" sz="1800" baseline="30000" dirty="0">
                <a:latin typeface="Garamond" panose="02020404030301010803" pitchFamily="18" charset="0"/>
              </a:rPr>
              <a:t>1</a:t>
            </a:r>
            <a:r>
              <a:rPr lang="en-GB" sz="1800" dirty="0">
                <a:latin typeface="Garamond" panose="02020404030301010803" pitchFamily="18" charset="0"/>
              </a:rPr>
              <a:t>, Hugo Silva </a:t>
            </a:r>
            <a:r>
              <a:rPr lang="en-GB" sz="1800" baseline="30000" dirty="0">
                <a:latin typeface="Garamond" panose="02020404030301010803" pitchFamily="18" charset="0"/>
              </a:rPr>
              <a:t>2,3</a:t>
            </a:r>
            <a:r>
              <a:rPr lang="en-GB" sz="1800" dirty="0">
                <a:latin typeface="Garamond" panose="02020404030301010803" pitchFamily="18" charset="0"/>
              </a:rPr>
              <a:t>, Ana Fred </a:t>
            </a:r>
            <a:r>
              <a:rPr lang="en-GB" sz="1800" baseline="30000" dirty="0">
                <a:latin typeface="Garamond" panose="02020404030301010803" pitchFamily="18" charset="0"/>
              </a:rPr>
              <a:t>2,3</a:t>
            </a:r>
          </a:p>
          <a:p>
            <a:endParaRPr lang="en-GB" sz="1800" dirty="0">
              <a:latin typeface="Garamond" panose="02020404030301010803" pitchFamily="18" charset="0"/>
            </a:endParaRPr>
          </a:p>
          <a:p>
            <a:r>
              <a:rPr lang="en-GB" sz="1800" dirty="0">
                <a:latin typeface="Garamond" panose="02020404030301010803" pitchFamily="18" charset="0"/>
              </a:rPr>
              <a:t>1 - Advanced Sport Instruments S.A., Av. de Beaumont 5, 1012 Lausanne, Switzerland</a:t>
            </a:r>
          </a:p>
          <a:p>
            <a:r>
              <a:rPr lang="en-GB" sz="1800" dirty="0">
                <a:latin typeface="Garamond" panose="02020404030301010803" pitchFamily="18" charset="0"/>
              </a:rPr>
              <a:t>2 - IST - Instituto Superior Técnico, Av. Rovisco Pais n. 1, 1049-001 Lisboa, Portugal</a:t>
            </a:r>
          </a:p>
          <a:p>
            <a:r>
              <a:rPr lang="en-GB" sz="1800" dirty="0">
                <a:latin typeface="Garamond" panose="02020404030301010803" pitchFamily="18" charset="0"/>
              </a:rPr>
              <a:t>3 - IT - Instituto de Telecomunicações, Av. Rovisco Pais n. 1, Torre Norte - Piso 10, 1049-001 Lisboa, Portugal</a:t>
            </a:r>
          </a:p>
        </p:txBody>
      </p:sp>
    </p:spTree>
    <p:extLst>
      <p:ext uri="{BB962C8B-B14F-4D97-AF65-F5344CB8AC3E}">
        <p14:creationId xmlns:p14="http://schemas.microsoft.com/office/powerpoint/2010/main" val="314333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896AE3-2752-48BB-8A31-B6A11C4511A6}"/>
              </a:ext>
            </a:extLst>
          </p:cNvPr>
          <p:cNvCxnSpPr>
            <a:cxnSpLocks/>
          </p:cNvCxnSpPr>
          <p:nvPr/>
        </p:nvCxnSpPr>
        <p:spPr>
          <a:xfrm>
            <a:off x="681990" y="6150610"/>
            <a:ext cx="1073912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F412C0B-0239-4E10-A598-05E7D1D72DDA}"/>
              </a:ext>
            </a:extLst>
          </p:cNvPr>
          <p:cNvSpPr txBox="1"/>
          <p:nvPr/>
        </p:nvSpPr>
        <p:spPr>
          <a:xfrm>
            <a:off x="2998553" y="6369634"/>
            <a:ext cx="7203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OUTLINE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MOTIVATION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METHODOLOGY AND RESULTS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CONCLUSION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0208FC-1352-4C5A-866B-9439381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>
                <a:latin typeface="Garamond" panose="02020404030301010803" pitchFamily="18" charset="0"/>
              </a:rPr>
              <a:t>2</a:t>
            </a:fld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43923A3-DEE2-4FC8-837F-AA244C763688}"/>
              </a:ext>
            </a:extLst>
          </p:cNvPr>
          <p:cNvSpPr txBox="1">
            <a:spLocks/>
          </p:cNvSpPr>
          <p:nvPr/>
        </p:nvSpPr>
        <p:spPr>
          <a:xfrm>
            <a:off x="2855637" y="1320149"/>
            <a:ext cx="7902528" cy="504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 dirty="0">
                <a:latin typeface="Garamond" panose="02020404030301010803" pitchFamily="18" charset="0"/>
              </a:rPr>
              <a:t>“Is it possible to accurately detect R-peaks from ECG signals in dynamic conditions, e.g. sports?”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0EE6415-8AE4-8048-83B1-4B10A00B28AC}"/>
              </a:ext>
            </a:extLst>
          </p:cNvPr>
          <p:cNvGrpSpPr/>
          <p:nvPr/>
        </p:nvGrpSpPr>
        <p:grpSpPr>
          <a:xfrm>
            <a:off x="2628765" y="1824639"/>
            <a:ext cx="9170824" cy="3834922"/>
            <a:chOff x="2894176" y="1889653"/>
            <a:chExt cx="9170824" cy="38349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A0E702-B4DB-4CB4-90C2-F0B12539E4C9}"/>
                </a:ext>
              </a:extLst>
            </p:cNvPr>
            <p:cNvSpPr txBox="1"/>
            <p:nvPr/>
          </p:nvSpPr>
          <p:spPr>
            <a:xfrm>
              <a:off x="9277919" y="5078244"/>
              <a:ext cx="2787081" cy="646331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Garamond" panose="02020404030301010803" pitchFamily="18" charset="0"/>
                </a:rPr>
                <a:t>Heart Rate Variability (HRV) related metrics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00B0B3C-D846-5F42-912B-11F2C6565720}"/>
                </a:ext>
              </a:extLst>
            </p:cNvPr>
            <p:cNvGrpSpPr/>
            <p:nvPr/>
          </p:nvGrpSpPr>
          <p:grpSpPr>
            <a:xfrm>
              <a:off x="2894176" y="1889653"/>
              <a:ext cx="7849186" cy="3834922"/>
              <a:chOff x="2894176" y="1889653"/>
              <a:chExt cx="7849186" cy="383492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76FB40-C41F-45A1-9BB1-DCB4D14112D4}"/>
                  </a:ext>
                </a:extLst>
              </p:cNvPr>
              <p:cNvSpPr txBox="1"/>
              <p:nvPr/>
            </p:nvSpPr>
            <p:spPr>
              <a:xfrm>
                <a:off x="2894176" y="4211560"/>
                <a:ext cx="2023245" cy="369332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latin typeface="Garamond" panose="02020404030301010803" pitchFamily="18" charset="0"/>
                  </a:rPr>
                  <a:t>Pathology detection 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284085F-D38F-4A86-B93E-B6AC4599ADB8}"/>
                  </a:ext>
                </a:extLst>
              </p:cNvPr>
              <p:cNvSpPr txBox="1"/>
              <p:nvPr/>
            </p:nvSpPr>
            <p:spPr>
              <a:xfrm>
                <a:off x="4932643" y="1889653"/>
                <a:ext cx="2836246" cy="567811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tIns="144000" bIns="144000" rtlCol="0" anchor="ctr">
                <a:spAutoFit/>
              </a:bodyPr>
              <a:lstStyle/>
              <a:p>
                <a:pPr algn="ctr"/>
                <a:r>
                  <a:rPr lang="pt-PT" dirty="0">
                    <a:latin typeface="Garamond" panose="02020404030301010803" pitchFamily="18" charset="0"/>
                  </a:rPr>
                  <a:t>IMPROVEMENT IN</a:t>
                </a:r>
                <a:endParaRPr lang="en-GB" dirty="0">
                  <a:latin typeface="Garamond" panose="02020404030301010803" pitchFamily="18" charset="0"/>
                </a:endParaRP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09EAAD43-054A-104E-A164-A79F9B27E9CB}"/>
                  </a:ext>
                </a:extLst>
              </p:cNvPr>
              <p:cNvGrpSpPr/>
              <p:nvPr/>
            </p:nvGrpSpPr>
            <p:grpSpPr>
              <a:xfrm>
                <a:off x="3269485" y="2457464"/>
                <a:ext cx="7473877" cy="3267111"/>
                <a:chOff x="3269485" y="2457464"/>
                <a:chExt cx="7473877" cy="3267111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5B98E58-34B2-418D-9BCB-E8CE70623479}"/>
                    </a:ext>
                  </a:extLst>
                </p:cNvPr>
                <p:cNvSpPr txBox="1"/>
                <p:nvPr/>
              </p:nvSpPr>
              <p:spPr>
                <a:xfrm>
                  <a:off x="7205824" y="5078244"/>
                  <a:ext cx="1769742" cy="646331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dirty="0">
                      <a:latin typeface="Garamond" panose="02020404030301010803" pitchFamily="18" charset="0"/>
                    </a:rPr>
                    <a:t>Heart Rate (HR) related metrics 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14D2AFE-C024-4C13-B7A3-33FADFF74C8E}"/>
                    </a:ext>
                  </a:extLst>
                </p:cNvPr>
                <p:cNvSpPr txBox="1"/>
                <p:nvPr/>
              </p:nvSpPr>
              <p:spPr>
                <a:xfrm>
                  <a:off x="3269485" y="3145093"/>
                  <a:ext cx="1272629" cy="567811"/>
                </a:xfrm>
                <a:prstGeom prst="rect">
                  <a:avLst/>
                </a:prstGeom>
                <a:solidFill>
                  <a:srgbClr val="E6EEF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tIns="144000" bIns="144000" rtlCol="0" anchor="ctr">
                  <a:spAutoFit/>
                </a:bodyPr>
                <a:lstStyle/>
                <a:p>
                  <a:pPr algn="ctr"/>
                  <a:r>
                    <a:rPr lang="pt-PT" dirty="0">
                      <a:latin typeface="Garamond" panose="02020404030301010803" pitchFamily="18" charset="0"/>
                    </a:rPr>
                    <a:t>HEALTH</a:t>
                  </a:r>
                  <a:endParaRPr lang="en-GB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E9CEBEB-E29B-4826-A2F8-6F28253D73D8}"/>
                    </a:ext>
                  </a:extLst>
                </p:cNvPr>
                <p:cNvSpPr txBox="1"/>
                <p:nvPr/>
              </p:nvSpPr>
              <p:spPr>
                <a:xfrm>
                  <a:off x="5537503" y="3145094"/>
                  <a:ext cx="1626526" cy="567811"/>
                </a:xfrm>
                <a:prstGeom prst="rect">
                  <a:avLst/>
                </a:prstGeom>
                <a:solidFill>
                  <a:srgbClr val="E6EEF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tIns="144000" bIns="144000" rtlCol="0" anchor="ctr">
                  <a:spAutoFit/>
                </a:bodyPr>
                <a:lstStyle/>
                <a:p>
                  <a:pPr algn="ctr"/>
                  <a:r>
                    <a:rPr lang="pt-PT" dirty="0">
                      <a:latin typeface="Garamond" panose="02020404030301010803" pitchFamily="18" charset="0"/>
                    </a:rPr>
                    <a:t>BIOMETRICS</a:t>
                  </a:r>
                  <a:endParaRPr lang="en-GB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EB80F35-349F-4363-85D2-8DDF374EC5C3}"/>
                    </a:ext>
                  </a:extLst>
                </p:cNvPr>
                <p:cNvSpPr txBox="1"/>
                <p:nvPr/>
              </p:nvSpPr>
              <p:spPr>
                <a:xfrm>
                  <a:off x="8416644" y="2985149"/>
                  <a:ext cx="2050602" cy="844810"/>
                </a:xfrm>
                <a:prstGeom prst="rect">
                  <a:avLst/>
                </a:prstGeom>
                <a:solidFill>
                  <a:srgbClr val="E6EEF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tIns="144000" bIns="144000" rtlCol="0" anchor="ctr">
                  <a:spAutoFit/>
                </a:bodyPr>
                <a:lstStyle/>
                <a:p>
                  <a:pPr algn="ctr"/>
                  <a:r>
                    <a:rPr lang="pt-PT" dirty="0">
                      <a:latin typeface="Garamond" panose="02020404030301010803" pitchFamily="18" charset="0"/>
                    </a:rPr>
                    <a:t>SPORTS PERFORMANCE</a:t>
                  </a:r>
                  <a:endParaRPr lang="en-GB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87325E-B2A0-4322-843A-B18DB8D86B75}"/>
                    </a:ext>
                  </a:extLst>
                </p:cNvPr>
                <p:cNvSpPr txBox="1"/>
                <p:nvPr/>
              </p:nvSpPr>
              <p:spPr>
                <a:xfrm>
                  <a:off x="5070957" y="4211560"/>
                  <a:ext cx="2559617" cy="646331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dirty="0">
                      <a:latin typeface="Garamond" panose="02020404030301010803" pitchFamily="18" charset="0"/>
                    </a:rPr>
                    <a:t>User identification based on the ECG waveform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B534D2C-0ECD-4C3D-B44C-D647B57C71B6}"/>
                    </a:ext>
                  </a:extLst>
                </p:cNvPr>
                <p:cNvSpPr txBox="1"/>
                <p:nvPr/>
              </p:nvSpPr>
              <p:spPr>
                <a:xfrm>
                  <a:off x="8140529" y="4211560"/>
                  <a:ext cx="2602831" cy="369332"/>
                </a:xfrm>
                <a:prstGeom prst="rect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dirty="0">
                      <a:latin typeface="Garamond" panose="02020404030301010803" pitchFamily="18" charset="0"/>
                    </a:rPr>
                    <a:t>Internal load monitoring </a:t>
                  </a: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AA1627E-AEEE-4039-9CEB-C93AF6406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090695" y="4818190"/>
                  <a:ext cx="2647132" cy="0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F53D1D9-BEDA-4C5C-B90B-C7E2B505B965}"/>
                    </a:ext>
                  </a:extLst>
                </p:cNvPr>
                <p:cNvCxnSpPr>
                  <a:cxnSpLocks/>
                  <a:endCxn id="27" idx="2"/>
                </p:cNvCxnSpPr>
                <p:nvPr/>
              </p:nvCxnSpPr>
              <p:spPr>
                <a:xfrm flipV="1">
                  <a:off x="9441945" y="4580892"/>
                  <a:ext cx="0" cy="222917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46A681B-A5E5-4D8F-B1A9-A739EB5117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37827" y="4820358"/>
                  <a:ext cx="5535" cy="248743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AFD52BA-7B07-4314-8967-9762040BD202}"/>
                    </a:ext>
                  </a:extLst>
                </p:cNvPr>
                <p:cNvCxnSpPr>
                  <a:cxnSpLocks/>
                  <a:stCxn id="16" idx="0"/>
                </p:cNvCxnSpPr>
                <p:nvPr/>
              </p:nvCxnSpPr>
              <p:spPr>
                <a:xfrm flipV="1">
                  <a:off x="8090695" y="4818190"/>
                  <a:ext cx="0" cy="260054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FA1DEEB-7715-4C1C-B955-7B4DC85593EF}"/>
                    </a:ext>
                  </a:extLst>
                </p:cNvPr>
                <p:cNvCxnSpPr>
                  <a:cxnSpLocks/>
                  <a:stCxn id="27" idx="0"/>
                  <a:endCxn id="21" idx="2"/>
                </p:cNvCxnSpPr>
                <p:nvPr/>
              </p:nvCxnSpPr>
              <p:spPr>
                <a:xfrm flipV="1">
                  <a:off x="9441945" y="3829959"/>
                  <a:ext cx="0" cy="381601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65EA0E3-76F3-4FC8-A003-5ECCB74274F4}"/>
                    </a:ext>
                  </a:extLst>
                </p:cNvPr>
                <p:cNvCxnSpPr>
                  <a:cxnSpLocks/>
                  <a:stCxn id="25" idx="0"/>
                  <a:endCxn id="19" idx="2"/>
                </p:cNvCxnSpPr>
                <p:nvPr/>
              </p:nvCxnSpPr>
              <p:spPr>
                <a:xfrm flipV="1">
                  <a:off x="6350766" y="3712905"/>
                  <a:ext cx="0" cy="498655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270076D2-732A-4544-9111-66DB8637C987}"/>
                    </a:ext>
                  </a:extLst>
                </p:cNvPr>
                <p:cNvCxnSpPr>
                  <a:cxnSpLocks/>
                  <a:stCxn id="23" idx="0"/>
                  <a:endCxn id="17" idx="2"/>
                </p:cNvCxnSpPr>
                <p:nvPr/>
              </p:nvCxnSpPr>
              <p:spPr>
                <a:xfrm flipV="1">
                  <a:off x="3905799" y="3712904"/>
                  <a:ext cx="1" cy="498656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CF02F77-267C-4BF7-B6D5-97EC54FDFC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905801" y="2803651"/>
                  <a:ext cx="5536144" cy="19494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1B0E1BD-99DF-4E8D-8F5C-804F3AEC8492}"/>
                    </a:ext>
                  </a:extLst>
                </p:cNvPr>
                <p:cNvCxnSpPr>
                  <a:cxnSpLocks/>
                  <a:stCxn id="17" idx="0"/>
                </p:cNvCxnSpPr>
                <p:nvPr/>
              </p:nvCxnSpPr>
              <p:spPr>
                <a:xfrm flipV="1">
                  <a:off x="3905800" y="2807125"/>
                  <a:ext cx="1" cy="337968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82CFDF9B-247C-43A9-9E27-5A0F520A826E}"/>
                    </a:ext>
                  </a:extLst>
                </p:cNvPr>
                <p:cNvCxnSpPr>
                  <a:cxnSpLocks/>
                  <a:stCxn id="19" idx="0"/>
                  <a:endCxn id="52" idx="2"/>
                </p:cNvCxnSpPr>
                <p:nvPr/>
              </p:nvCxnSpPr>
              <p:spPr>
                <a:xfrm flipV="1">
                  <a:off x="6350766" y="2457464"/>
                  <a:ext cx="0" cy="687630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620B3E5-8E0B-4770-BECD-8748A52181A0}"/>
                    </a:ext>
                  </a:extLst>
                </p:cNvPr>
                <p:cNvCxnSpPr>
                  <a:cxnSpLocks/>
                  <a:stCxn id="21" idx="0"/>
                </p:cNvCxnSpPr>
                <p:nvPr/>
              </p:nvCxnSpPr>
              <p:spPr>
                <a:xfrm flipV="1">
                  <a:off x="9441945" y="2835473"/>
                  <a:ext cx="0" cy="149676"/>
                </a:xfrm>
                <a:prstGeom prst="line">
                  <a:avLst/>
                </a:prstGeom>
                <a:ln w="19050" cap="flat" cmpd="sng" algn="ctr">
                  <a:solidFill>
                    <a:schemeClr val="dk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C91655F-14B8-4DC0-AD29-657D2C94D122}"/>
              </a:ext>
            </a:extLst>
          </p:cNvPr>
          <p:cNvSpPr txBox="1"/>
          <p:nvPr/>
        </p:nvSpPr>
        <p:spPr>
          <a:xfrm>
            <a:off x="2286000" y="707389"/>
            <a:ext cx="977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1| </a:t>
            </a:r>
            <a:r>
              <a:rPr lang="pt-PT" sz="30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MOTIVATION</a:t>
            </a:r>
            <a:endParaRPr lang="en-GB" sz="30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E805EF-FF92-46DF-B709-8B6CB4AB9304}"/>
              </a:ext>
            </a:extLst>
          </p:cNvPr>
          <p:cNvCxnSpPr>
            <a:cxnSpLocks/>
          </p:cNvCxnSpPr>
          <p:nvPr/>
        </p:nvCxnSpPr>
        <p:spPr>
          <a:xfrm>
            <a:off x="2526631" y="1915160"/>
            <a:ext cx="0" cy="3027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C50ED86-C94A-42F4-99F4-9912B3C585B8}"/>
              </a:ext>
            </a:extLst>
          </p:cNvPr>
          <p:cNvSpPr txBox="1"/>
          <p:nvPr/>
        </p:nvSpPr>
        <p:spPr>
          <a:xfrm>
            <a:off x="203201" y="2573317"/>
            <a:ext cx="2425564" cy="4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1. Motivation</a:t>
            </a:r>
          </a:p>
        </p:txBody>
      </p:sp>
    </p:spTree>
    <p:extLst>
      <p:ext uri="{BB962C8B-B14F-4D97-AF65-F5344CB8AC3E}">
        <p14:creationId xmlns:p14="http://schemas.microsoft.com/office/powerpoint/2010/main" val="246952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3A99F18-5381-7740-A355-2375A5026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2" y="3509121"/>
            <a:ext cx="2432048" cy="12708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16905C-4A10-4BE2-ACB7-D339C9A9B6F7}"/>
              </a:ext>
            </a:extLst>
          </p:cNvPr>
          <p:cNvCxnSpPr>
            <a:cxnSpLocks/>
          </p:cNvCxnSpPr>
          <p:nvPr/>
        </p:nvCxnSpPr>
        <p:spPr>
          <a:xfrm>
            <a:off x="2526631" y="1915160"/>
            <a:ext cx="0" cy="3027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93235E-6F62-450A-94CC-C6125C064383}"/>
              </a:ext>
            </a:extLst>
          </p:cNvPr>
          <p:cNvSpPr txBox="1"/>
          <p:nvPr/>
        </p:nvSpPr>
        <p:spPr>
          <a:xfrm>
            <a:off x="203201" y="2573317"/>
            <a:ext cx="242556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1. Case Study: FieldWiz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2. R-Peak Detection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3. Private Database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4. Results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896AE3-2752-48BB-8A31-B6A11C4511A6}"/>
              </a:ext>
            </a:extLst>
          </p:cNvPr>
          <p:cNvCxnSpPr>
            <a:cxnSpLocks/>
          </p:cNvCxnSpPr>
          <p:nvPr/>
        </p:nvCxnSpPr>
        <p:spPr>
          <a:xfrm>
            <a:off x="681990" y="6150610"/>
            <a:ext cx="1073912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0208FC-1352-4C5A-866B-9439381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>
                <a:latin typeface="Garamond" panose="02020404030301010803" pitchFamily="18" charset="0"/>
              </a:rPr>
              <a:t>3</a:t>
            </a:fld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38C18-D1DE-4151-9066-8B8874D0003D}"/>
              </a:ext>
            </a:extLst>
          </p:cNvPr>
          <p:cNvSpPr txBox="1"/>
          <p:nvPr/>
        </p:nvSpPr>
        <p:spPr>
          <a:xfrm>
            <a:off x="2286000" y="707389"/>
            <a:ext cx="842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1| </a:t>
            </a:r>
            <a:r>
              <a:rPr lang="pt-PT" sz="32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FIELDWIZ DEVICE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C8C167-F3EE-4E1B-AAC4-9B59EEE74EB5}"/>
              </a:ext>
            </a:extLst>
          </p:cNvPr>
          <p:cNvSpPr txBox="1">
            <a:spLocks/>
          </p:cNvSpPr>
          <p:nvPr/>
        </p:nvSpPr>
        <p:spPr>
          <a:xfrm>
            <a:off x="2609793" y="1508542"/>
            <a:ext cx="5361268" cy="2129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Garamond" panose="02020404030301010803" pitchFamily="18" charset="0"/>
              </a:rPr>
              <a:t>FieldWiz, ECG acquisition</a:t>
            </a:r>
            <a:r>
              <a:rPr lang="en-GB" sz="2000" baseline="30000" dirty="0">
                <a:latin typeface="Garamond" panose="02020404030301010803" pitchFamily="18" charset="0"/>
              </a:rPr>
              <a:t>[1]</a:t>
            </a:r>
            <a:r>
              <a:rPr lang="en-GB" sz="2000" dirty="0">
                <a:latin typeface="Garamond" panose="02020404030301010803" pitchFamily="18" charset="0"/>
              </a:rPr>
              <a:t>:</a:t>
            </a:r>
          </a:p>
          <a:p>
            <a:pPr algn="l"/>
            <a:r>
              <a:rPr lang="en-GB" sz="2000" dirty="0">
                <a:latin typeface="Garamond" panose="02020404030301010803" pitchFamily="18" charset="0"/>
              </a:rPr>
              <a:t>      250 Hz sampling rate</a:t>
            </a:r>
          </a:p>
          <a:p>
            <a:pPr algn="l"/>
            <a:r>
              <a:rPr lang="en-GB" sz="2000" dirty="0">
                <a:latin typeface="Garamond" panose="02020404030301010803" pitchFamily="18" charset="0"/>
              </a:rPr>
              <a:t>      16-bit resolution</a:t>
            </a:r>
          </a:p>
          <a:p>
            <a:pPr algn="l"/>
            <a:r>
              <a:rPr lang="en-GB" sz="2000" dirty="0">
                <a:latin typeface="Garamond" panose="02020404030301010803" pitchFamily="18" charset="0"/>
              </a:rPr>
              <a:t>      1-50 Hz Band Pass filter</a:t>
            </a:r>
          </a:p>
          <a:p>
            <a:pPr algn="l"/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E36C53-B058-5042-B114-0F7C9EDB36BD}"/>
              </a:ext>
            </a:extLst>
          </p:cNvPr>
          <p:cNvSpPr txBox="1"/>
          <p:nvPr/>
        </p:nvSpPr>
        <p:spPr>
          <a:xfrm>
            <a:off x="2609793" y="5904335"/>
            <a:ext cx="518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Garamond" panose="02020404030301010803" pitchFamily="18" charset="0"/>
              </a:rPr>
              <a:t>[1] - Advanced Sports Instruments - https://asi.swiss/</a:t>
            </a:r>
          </a:p>
          <a:p>
            <a:endParaRPr lang="en-GB" sz="1000" dirty="0"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C9A04A-6B5A-CA4A-BC13-BCE1B79EFDED}"/>
              </a:ext>
            </a:extLst>
          </p:cNvPr>
          <p:cNvSpPr txBox="1"/>
          <p:nvPr/>
        </p:nvSpPr>
        <p:spPr>
          <a:xfrm>
            <a:off x="2628765" y="3263498"/>
            <a:ext cx="2323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Wiz connected shirt:</a:t>
            </a:r>
          </a:p>
          <a:p>
            <a:r>
              <a:rPr lang="en-GB" sz="2000" dirty="0">
                <a:latin typeface="Garamond" panose="02020404030301010803" pitchFamily="18" charset="0"/>
              </a:rPr>
              <a:t>      Versions 1 and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6BBE2A-72CE-814C-BAF9-88CC4BCD59CB}"/>
              </a:ext>
            </a:extLst>
          </p:cNvPr>
          <p:cNvGrpSpPr/>
          <p:nvPr/>
        </p:nvGrpSpPr>
        <p:grpSpPr>
          <a:xfrm>
            <a:off x="7156949" y="1718405"/>
            <a:ext cx="4509024" cy="3562945"/>
            <a:chOff x="7405790" y="2117238"/>
            <a:chExt cx="4509024" cy="356294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6DBD4D1-89FD-4FC8-8F8F-F85DF2B43C58}"/>
                </a:ext>
              </a:extLst>
            </p:cNvPr>
            <p:cNvGrpSpPr/>
            <p:nvPr/>
          </p:nvGrpSpPr>
          <p:grpSpPr>
            <a:xfrm>
              <a:off x="7405790" y="2117238"/>
              <a:ext cx="4015320" cy="1688232"/>
              <a:chOff x="7850388" y="2838667"/>
              <a:chExt cx="3637691" cy="163335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6496DE4-74E6-44F9-90B4-98B89D165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0388" y="3130810"/>
                <a:ext cx="1574517" cy="132333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B30AA06-2F43-4B7A-90A0-D62BCA1D4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11329" y="2838667"/>
                <a:ext cx="1676750" cy="1633351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3BF285F-50B7-0940-9F4B-4F6C3B1BA9C1}"/>
                </a:ext>
              </a:extLst>
            </p:cNvPr>
            <p:cNvSpPr txBox="1"/>
            <p:nvPr/>
          </p:nvSpPr>
          <p:spPr>
            <a:xfrm>
              <a:off x="7405790" y="5218518"/>
              <a:ext cx="450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Garamond" panose="02020404030301010803" pitchFamily="18" charset="0"/>
                </a:rPr>
                <a:t>Fig 1. Acquisition Setup. a) FieldWiz and b) Wiz shirt, Version 2</a:t>
              </a:r>
              <a:r>
                <a:rPr lang="en-GB" sz="1200" baseline="30000" dirty="0">
                  <a:latin typeface="Garamond" panose="02020404030301010803" pitchFamily="18" charset="0"/>
                </a:rPr>
                <a:t>[1]</a:t>
              </a:r>
              <a:r>
                <a:rPr lang="en-GB" sz="1200" dirty="0">
                  <a:latin typeface="Garamond" panose="02020404030301010803" pitchFamily="18" charset="0"/>
                </a:rPr>
                <a:t> and c) Placement of the electrode pads.</a:t>
              </a:r>
              <a:endParaRPr lang="en-GB" sz="1200" baseline="30000" dirty="0">
                <a:latin typeface="Garamond" panose="02020404030301010803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2AB9C31-6781-D545-B6EF-C617F459626C}"/>
              </a:ext>
            </a:extLst>
          </p:cNvPr>
          <p:cNvSpPr txBox="1"/>
          <p:nvPr/>
        </p:nvSpPr>
        <p:spPr>
          <a:xfrm>
            <a:off x="2998553" y="6369634"/>
            <a:ext cx="7203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OUTLINE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MOTIVATION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METHODOLOGY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AND RESULTS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CONCLUSION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B44BA1-0F30-3647-BBE2-D3FAEC7BE37B}"/>
              </a:ext>
            </a:extLst>
          </p:cNvPr>
          <p:cNvSpPr txBox="1"/>
          <p:nvPr/>
        </p:nvSpPr>
        <p:spPr>
          <a:xfrm>
            <a:off x="7054816" y="172618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a)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0DEB14-7821-5243-9891-B92EAC1B574C}"/>
              </a:ext>
            </a:extLst>
          </p:cNvPr>
          <p:cNvSpPr txBox="1"/>
          <p:nvPr/>
        </p:nvSpPr>
        <p:spPr>
          <a:xfrm>
            <a:off x="9202076" y="169992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b)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E63E23-A260-D145-A658-D7D24C8EBCE0}"/>
              </a:ext>
            </a:extLst>
          </p:cNvPr>
          <p:cNvSpPr txBox="1"/>
          <p:nvPr/>
        </p:nvSpPr>
        <p:spPr>
          <a:xfrm>
            <a:off x="7701240" y="340144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86341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16905C-4A10-4BE2-ACB7-D339C9A9B6F7}"/>
              </a:ext>
            </a:extLst>
          </p:cNvPr>
          <p:cNvCxnSpPr>
            <a:cxnSpLocks/>
          </p:cNvCxnSpPr>
          <p:nvPr/>
        </p:nvCxnSpPr>
        <p:spPr>
          <a:xfrm>
            <a:off x="2526631" y="1915160"/>
            <a:ext cx="0" cy="3027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93235E-6F62-450A-94CC-C6125C064383}"/>
              </a:ext>
            </a:extLst>
          </p:cNvPr>
          <p:cNvSpPr txBox="1"/>
          <p:nvPr/>
        </p:nvSpPr>
        <p:spPr>
          <a:xfrm>
            <a:off x="203201" y="2573317"/>
            <a:ext cx="242556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1</a:t>
            </a:r>
            <a:r>
              <a:rPr lang="pt-PT" dirty="0">
                <a:latin typeface="Garamond" panose="02020404030301010803" pitchFamily="18" charset="0"/>
              </a:rPr>
              <a:t>.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Case Study: FieldWiz</a:t>
            </a:r>
          </a:p>
          <a:p>
            <a:pPr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2. R-Peak Detection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3. Private Database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4. Results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896AE3-2752-48BB-8A31-B6A11C4511A6}"/>
              </a:ext>
            </a:extLst>
          </p:cNvPr>
          <p:cNvCxnSpPr>
            <a:cxnSpLocks/>
          </p:cNvCxnSpPr>
          <p:nvPr/>
        </p:nvCxnSpPr>
        <p:spPr>
          <a:xfrm>
            <a:off x="681990" y="6150610"/>
            <a:ext cx="1073912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0208FC-1352-4C5A-866B-9439381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>
                <a:latin typeface="Garamond" panose="02020404030301010803" pitchFamily="18" charset="0"/>
              </a:rPr>
              <a:t>4</a:t>
            </a:fld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38C18-D1DE-4151-9066-8B8874D0003D}"/>
              </a:ext>
            </a:extLst>
          </p:cNvPr>
          <p:cNvSpPr txBox="1"/>
          <p:nvPr/>
        </p:nvSpPr>
        <p:spPr>
          <a:xfrm>
            <a:off x="2286000" y="707389"/>
            <a:ext cx="842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2| </a:t>
            </a:r>
            <a:r>
              <a:rPr lang="pt-PT" sz="32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R-PEAK DETECTION METHOD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E4EA072E-1D55-A345-B976-7501474B5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32" y="1578254"/>
            <a:ext cx="4024157" cy="3870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630B7D-8766-CB4C-A455-B8812F4FFE77}"/>
              </a:ext>
            </a:extLst>
          </p:cNvPr>
          <p:cNvSpPr txBox="1"/>
          <p:nvPr/>
        </p:nvSpPr>
        <p:spPr>
          <a:xfrm>
            <a:off x="2628765" y="1340421"/>
            <a:ext cx="27648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State of the art:</a:t>
            </a:r>
          </a:p>
          <a:p>
            <a:pPr lvl="1"/>
            <a:r>
              <a:rPr lang="en-GB" sz="2000" dirty="0">
                <a:latin typeface="Garamond" panose="02020404030301010803" pitchFamily="18" charset="0"/>
              </a:rPr>
              <a:t>Pan and Tompkins</a:t>
            </a:r>
          </a:p>
          <a:p>
            <a:pPr lvl="1"/>
            <a:r>
              <a:rPr lang="en-GB" sz="2000" dirty="0">
                <a:latin typeface="Garamond" panose="02020404030301010803" pitchFamily="18" charset="0"/>
              </a:rPr>
              <a:t>Christov</a:t>
            </a:r>
          </a:p>
          <a:p>
            <a:pPr lvl="1"/>
            <a:r>
              <a:rPr lang="en-GB" sz="2000" dirty="0">
                <a:latin typeface="Garamond" panose="02020404030301010803" pitchFamily="18" charset="0"/>
              </a:rPr>
              <a:t>Gamboa</a:t>
            </a:r>
          </a:p>
          <a:p>
            <a:pPr lvl="1"/>
            <a:r>
              <a:rPr lang="en-GB" sz="2000" dirty="0">
                <a:latin typeface="Garamond" panose="02020404030301010803" pitchFamily="18" charset="0"/>
              </a:rPr>
              <a:t>Engzee</a:t>
            </a:r>
          </a:p>
          <a:p>
            <a:pPr lvl="1"/>
            <a:r>
              <a:rPr lang="en-GB" sz="2000" dirty="0">
                <a:latin typeface="Garamond" panose="02020404030301010803" pitchFamily="18" charset="0"/>
              </a:rPr>
              <a:t>Elgendi</a:t>
            </a:r>
          </a:p>
          <a:p>
            <a:pPr lvl="1"/>
            <a:r>
              <a:rPr lang="en-GB" sz="2000" dirty="0">
                <a:latin typeface="Garamond" panose="02020404030301010803" pitchFamily="18" charset="0"/>
              </a:rPr>
              <a:t>Kalidas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C1C37-797D-BF4F-9B79-644B7921E55D}"/>
              </a:ext>
            </a:extLst>
          </p:cNvPr>
          <p:cNvSpPr txBox="1"/>
          <p:nvPr/>
        </p:nvSpPr>
        <p:spPr>
          <a:xfrm>
            <a:off x="2286000" y="3778922"/>
            <a:ext cx="4486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latin typeface="Garamond" panose="02020404030301010803" pitchFamily="18" charset="0"/>
              </a:rPr>
              <a:t>Proposed Approach:</a:t>
            </a:r>
          </a:p>
          <a:p>
            <a:pPr lvl="1"/>
            <a:r>
              <a:rPr lang="en-GB" sz="2000" dirty="0">
                <a:latin typeface="Garamond" panose="02020404030301010803" pitchFamily="18" charset="0"/>
              </a:rPr>
              <a:t>	Pre-Processing</a:t>
            </a:r>
          </a:p>
          <a:p>
            <a:pPr lvl="1"/>
            <a:r>
              <a:rPr lang="en-GB" sz="2000" dirty="0">
                <a:latin typeface="Garamond" panose="02020404030301010803" pitchFamily="18" charset="0"/>
              </a:rPr>
              <a:t>	Finite state machine (FSM) detection method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133BFD-70DC-2644-9245-438D7264A634}"/>
              </a:ext>
            </a:extLst>
          </p:cNvPr>
          <p:cNvSpPr txBox="1"/>
          <p:nvPr/>
        </p:nvSpPr>
        <p:spPr>
          <a:xfrm>
            <a:off x="6772276" y="5385539"/>
            <a:ext cx="536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Garamond" panose="02020404030301010803" pitchFamily="18" charset="0"/>
              </a:rPr>
              <a:t>Fig 2. Segment of 150 samples raw ECG signal sampled at 250 Hz (blue) and detected R-peak positions using different methods: Pan and Tompkins (green), Christov (blue), Gamboa (red), Engzee (black), Elgendi (purple) and Kalidas (yellow).</a:t>
            </a:r>
          </a:p>
          <a:p>
            <a:pPr algn="just"/>
            <a:endParaRPr lang="en-GB" sz="1200" dirty="0"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2CFFDB-9794-614D-A843-ED25BE0198F4}"/>
              </a:ext>
            </a:extLst>
          </p:cNvPr>
          <p:cNvSpPr txBox="1"/>
          <p:nvPr/>
        </p:nvSpPr>
        <p:spPr>
          <a:xfrm>
            <a:off x="2998553" y="6369634"/>
            <a:ext cx="7203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OUTLINE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MOTIVATION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METHODOLOGY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AND RESULTS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CONCLUSION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8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16905C-4A10-4BE2-ACB7-D339C9A9B6F7}"/>
              </a:ext>
            </a:extLst>
          </p:cNvPr>
          <p:cNvCxnSpPr>
            <a:cxnSpLocks/>
          </p:cNvCxnSpPr>
          <p:nvPr/>
        </p:nvCxnSpPr>
        <p:spPr>
          <a:xfrm>
            <a:off x="2526631" y="1915160"/>
            <a:ext cx="0" cy="3027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93235E-6F62-450A-94CC-C6125C064383}"/>
              </a:ext>
            </a:extLst>
          </p:cNvPr>
          <p:cNvSpPr txBox="1"/>
          <p:nvPr/>
        </p:nvSpPr>
        <p:spPr>
          <a:xfrm>
            <a:off x="203201" y="2573317"/>
            <a:ext cx="242556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1</a:t>
            </a:r>
            <a:r>
              <a:rPr lang="pt-PT" dirty="0">
                <a:latin typeface="Garamond" panose="02020404030301010803" pitchFamily="18" charset="0"/>
              </a:rPr>
              <a:t>.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Case Study: FieldWiz</a:t>
            </a:r>
          </a:p>
          <a:p>
            <a:pPr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2. R-Peak Detection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3. Private Database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4. Results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896AE3-2752-48BB-8A31-B6A11C4511A6}"/>
              </a:ext>
            </a:extLst>
          </p:cNvPr>
          <p:cNvCxnSpPr>
            <a:cxnSpLocks/>
          </p:cNvCxnSpPr>
          <p:nvPr/>
        </p:nvCxnSpPr>
        <p:spPr>
          <a:xfrm>
            <a:off x="681990" y="6150610"/>
            <a:ext cx="1073912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0208FC-1352-4C5A-866B-9439381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>
                <a:latin typeface="Garamond" panose="02020404030301010803" pitchFamily="18" charset="0"/>
              </a:rPr>
              <a:t>5</a:t>
            </a:fld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38C18-D1DE-4151-9066-8B8874D0003D}"/>
              </a:ext>
            </a:extLst>
          </p:cNvPr>
          <p:cNvSpPr txBox="1"/>
          <p:nvPr/>
        </p:nvSpPr>
        <p:spPr>
          <a:xfrm>
            <a:off x="2286000" y="707389"/>
            <a:ext cx="842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2| </a:t>
            </a:r>
            <a:r>
              <a:rPr lang="pt-PT" sz="32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R-PEAK DETECTION METHOD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070C26B-AF26-2045-9D32-3190E25C9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316" y="1550351"/>
            <a:ext cx="6335263" cy="1314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290CE9-EDE4-0746-979E-B9DB19D460E6}"/>
              </a:ext>
            </a:extLst>
          </p:cNvPr>
          <p:cNvSpPr txBox="1"/>
          <p:nvPr/>
        </p:nvSpPr>
        <p:spPr>
          <a:xfrm>
            <a:off x="2628765" y="1292164"/>
            <a:ext cx="172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Pre-Processing</a:t>
            </a:r>
            <a:r>
              <a:rPr lang="en-GB" dirty="0">
                <a:latin typeface="Garamond" panose="02020404030301010803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7E95E6-0CDF-6849-A3C3-4AF1C51AD707}"/>
              </a:ext>
            </a:extLst>
          </p:cNvPr>
          <p:cNvGrpSpPr/>
          <p:nvPr/>
        </p:nvGrpSpPr>
        <p:grpSpPr>
          <a:xfrm>
            <a:off x="3560230" y="3083374"/>
            <a:ext cx="5071539" cy="2867530"/>
            <a:chOff x="3474254" y="3064057"/>
            <a:chExt cx="5071539" cy="2867530"/>
          </a:xfrm>
        </p:grpSpPr>
        <p:pic>
          <p:nvPicPr>
            <p:cNvPr id="7" name="Picture 6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6A9C8795-D81B-9B47-83AE-3F1EF773B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100" y="3064057"/>
              <a:ext cx="3971693" cy="28675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013CD1E-548C-B74C-8708-8819C0090BFA}"/>
                    </a:ext>
                  </a:extLst>
                </p:cNvPr>
                <p:cNvSpPr txBox="1"/>
                <p:nvPr/>
              </p:nvSpPr>
              <p:spPr>
                <a:xfrm>
                  <a:off x="4117299" y="3189179"/>
                  <a:ext cx="50616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GB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013CD1E-548C-B74C-8708-8819C0090B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7299" y="3189179"/>
                  <a:ext cx="506164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CC482C4-39BE-5E48-AB2C-D442BEBFAB21}"/>
                    </a:ext>
                  </a:extLst>
                </p:cNvPr>
                <p:cNvSpPr txBox="1"/>
                <p:nvPr/>
              </p:nvSpPr>
              <p:spPr>
                <a:xfrm>
                  <a:off x="4170069" y="5383967"/>
                  <a:ext cx="45339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1200" b="0" dirty="0">
                      <a:latin typeface="Garamond" panose="02020404030301010803" pitchFamily="18" charset="0"/>
                    </a:rPr>
                    <a:t>y</a:t>
                  </a:r>
                  <a14:m>
                    <m:oMath xmlns:m="http://schemas.openxmlformats.org/officeDocument/2006/math">
                      <m:r>
                        <a:rPr lang="pt-PT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PT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GB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CC482C4-39BE-5E48-AB2C-D442BEBFAB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0069" y="5383967"/>
                  <a:ext cx="453394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08ACBBD-9E4D-7443-B074-98C5CCA2FC8F}"/>
                    </a:ext>
                  </a:extLst>
                </p:cNvPr>
                <p:cNvSpPr txBox="1"/>
                <p:nvPr/>
              </p:nvSpPr>
              <p:spPr>
                <a:xfrm>
                  <a:off x="3517274" y="3750938"/>
                  <a:ext cx="116769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pt-PT" sz="12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𝐷𝑒𝑟𝑖𝑣𝑎𝑡𝑖𝑣𝑒</m:t>
                        </m:r>
                      </m:oMath>
                    </m:oMathPara>
                  </a14:m>
                  <a:endParaRPr lang="en-GB" sz="1200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08ACBBD-9E4D-7443-B074-98C5CCA2FC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7274" y="3750938"/>
                  <a:ext cx="1167692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1ADFEFC-3EB3-4745-BD5D-487864B7C3A3}"/>
                    </a:ext>
                  </a:extLst>
                </p:cNvPr>
                <p:cNvSpPr txBox="1"/>
                <p:nvPr/>
              </p:nvSpPr>
              <p:spPr>
                <a:xfrm>
                  <a:off x="3474254" y="4300562"/>
                  <a:ext cx="116769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pt-PT" sz="120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pt-PT" sz="1200" i="1">
                            <a:latin typeface="Cambria Math" panose="02040503050406030204" pitchFamily="18" charset="0"/>
                          </a:rPr>
                          <m:t>𝐷𝑒𝑟𝑖𝑣𝑎𝑡𝑖𝑣𝑒</m:t>
                        </m:r>
                      </m:oMath>
                    </m:oMathPara>
                  </a14:m>
                  <a:endParaRPr lang="en-GB" sz="1200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1ADFEFC-3EB3-4745-BD5D-487864B7C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254" y="4300562"/>
                  <a:ext cx="1167692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78C2ED3-D10F-2C46-B93F-9F5DAE0AB8B0}"/>
                    </a:ext>
                  </a:extLst>
                </p:cNvPr>
                <p:cNvSpPr txBox="1"/>
                <p:nvPr/>
              </p:nvSpPr>
              <p:spPr>
                <a:xfrm>
                  <a:off x="3776581" y="4862146"/>
                  <a:ext cx="86536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12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PT" sz="1200" b="0" i="1" smtClean="0">
                            <a:latin typeface="Cambria Math" panose="02040503050406030204" pitchFamily="18" charset="0"/>
                          </a:rPr>
                          <m:t>𝑞𝑢𝑎𝑟𝑖𝑛𝑔</m:t>
                        </m:r>
                      </m:oMath>
                    </m:oMathPara>
                  </a14:m>
                  <a:endParaRPr lang="en-GB" sz="1200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78C2ED3-D10F-2C46-B93F-9F5DAE0AB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581" y="4862146"/>
                  <a:ext cx="865365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F53B272-CE60-BD4F-A2D5-FDC3DF2067DC}"/>
              </a:ext>
            </a:extLst>
          </p:cNvPr>
          <p:cNvSpPr txBox="1"/>
          <p:nvPr/>
        </p:nvSpPr>
        <p:spPr>
          <a:xfrm>
            <a:off x="2998553" y="6369634"/>
            <a:ext cx="7203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OUTLINE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MOTIVATION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METHODOLOGY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AND RESULTS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CONCLUSION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8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16905C-4A10-4BE2-ACB7-D339C9A9B6F7}"/>
              </a:ext>
            </a:extLst>
          </p:cNvPr>
          <p:cNvCxnSpPr>
            <a:cxnSpLocks/>
          </p:cNvCxnSpPr>
          <p:nvPr/>
        </p:nvCxnSpPr>
        <p:spPr>
          <a:xfrm>
            <a:off x="2526631" y="1915160"/>
            <a:ext cx="0" cy="3027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93235E-6F62-450A-94CC-C6125C064383}"/>
              </a:ext>
            </a:extLst>
          </p:cNvPr>
          <p:cNvSpPr txBox="1"/>
          <p:nvPr/>
        </p:nvSpPr>
        <p:spPr>
          <a:xfrm>
            <a:off x="203201" y="2573317"/>
            <a:ext cx="242556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1</a:t>
            </a:r>
            <a:r>
              <a:rPr lang="pt-PT" dirty="0">
                <a:latin typeface="Garamond" panose="02020404030301010803" pitchFamily="18" charset="0"/>
              </a:rPr>
              <a:t>.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Case Study: FieldWiz</a:t>
            </a:r>
          </a:p>
          <a:p>
            <a:pPr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2. R-Peak Detection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3. Private Database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4. Results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896AE3-2752-48BB-8A31-B6A11C4511A6}"/>
              </a:ext>
            </a:extLst>
          </p:cNvPr>
          <p:cNvCxnSpPr>
            <a:cxnSpLocks/>
          </p:cNvCxnSpPr>
          <p:nvPr/>
        </p:nvCxnSpPr>
        <p:spPr>
          <a:xfrm>
            <a:off x="681990" y="6150610"/>
            <a:ext cx="1073912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0208FC-1352-4C5A-866B-9439381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>
                <a:latin typeface="Garamond" panose="02020404030301010803" pitchFamily="18" charset="0"/>
              </a:rPr>
              <a:t>6</a:t>
            </a:fld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38C18-D1DE-4151-9066-8B8874D0003D}"/>
              </a:ext>
            </a:extLst>
          </p:cNvPr>
          <p:cNvSpPr txBox="1"/>
          <p:nvPr/>
        </p:nvSpPr>
        <p:spPr>
          <a:xfrm>
            <a:off x="2286000" y="707389"/>
            <a:ext cx="842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2| </a:t>
            </a:r>
            <a:r>
              <a:rPr lang="pt-PT" sz="32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R-PEAK DETECTION METHOD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FE91F-95BB-425B-9F8C-6A89C2C65C72}"/>
              </a:ext>
            </a:extLst>
          </p:cNvPr>
          <p:cNvSpPr txBox="1"/>
          <p:nvPr/>
        </p:nvSpPr>
        <p:spPr>
          <a:xfrm>
            <a:off x="2459322" y="5808994"/>
            <a:ext cx="8894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dirty="0">
                <a:latin typeface="Garamond" panose="02020404030301010803" pitchFamily="18" charset="0"/>
              </a:rPr>
              <a:t>[2] - FSM adapted from Raquel Gutiérrez-Rivas, Juan Jesús García, William P Marnane, and Alvaro Hernández. Novel real-time low-complexity QRS complex detector based on adaptive thresholding. IEEE Sensors Journal, 15(10):6036–6043, 2015.</a:t>
            </a:r>
          </a:p>
          <a:p>
            <a:pPr algn="just"/>
            <a:endParaRPr lang="en-GB" sz="1000" dirty="0">
              <a:latin typeface="Garamond" panose="02020404030301010803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06B4C0-ED53-9847-A6EB-DAB2976E1993}"/>
              </a:ext>
            </a:extLst>
          </p:cNvPr>
          <p:cNvGrpSpPr/>
          <p:nvPr/>
        </p:nvGrpSpPr>
        <p:grpSpPr>
          <a:xfrm>
            <a:off x="1874008" y="1414871"/>
            <a:ext cx="6434268" cy="3672787"/>
            <a:chOff x="3012162" y="1106201"/>
            <a:chExt cx="7153854" cy="35072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727939-4FF5-4A12-810F-578C49FAF075}"/>
                </a:ext>
              </a:extLst>
            </p:cNvPr>
            <p:cNvGrpSpPr/>
            <p:nvPr/>
          </p:nvGrpSpPr>
          <p:grpSpPr>
            <a:xfrm>
              <a:off x="3012162" y="1106201"/>
              <a:ext cx="7153854" cy="2407125"/>
              <a:chOff x="2331848" y="2659906"/>
              <a:chExt cx="7599534" cy="253754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B571E7-F436-480E-BAA3-AAF70A85D107}"/>
                  </a:ext>
                </a:extLst>
              </p:cNvPr>
              <p:cNvSpPr txBox="1"/>
              <p:nvPr/>
            </p:nvSpPr>
            <p:spPr>
              <a:xfrm>
                <a:off x="3223294" y="2659907"/>
                <a:ext cx="3514335" cy="402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Garamond" panose="02020404030301010803" pitchFamily="18" charset="0"/>
                  </a:rPr>
                  <a:t>Finite State Machine</a:t>
                </a:r>
                <a:r>
                  <a:rPr lang="en-GB" sz="2000" baseline="30000" dirty="0">
                    <a:latin typeface="Garamond" panose="02020404030301010803" pitchFamily="18" charset="0"/>
                  </a:rPr>
                  <a:t>[2]</a:t>
                </a:r>
                <a:r>
                  <a:rPr lang="en-GB" sz="2000" dirty="0">
                    <a:latin typeface="Garamond" panose="02020404030301010803" pitchFamily="18" charset="0"/>
                  </a:rPr>
                  <a:t>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8BED693-A912-430C-B7E9-3B404E5FD2EE}"/>
                      </a:ext>
                    </a:extLst>
                  </p:cNvPr>
                  <p:cNvSpPr/>
                  <p:nvPr/>
                </p:nvSpPr>
                <p:spPr>
                  <a:xfrm>
                    <a:off x="5310666" y="3218418"/>
                    <a:ext cx="2077620" cy="860164"/>
                  </a:xfrm>
                  <a:prstGeom prst="rect">
                    <a:avLst/>
                  </a:prstGeom>
                  <a:solidFill>
                    <a:srgbClr val="E6EEF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rPr>
                      <a:t>State 1</a:t>
                    </a:r>
                  </a:p>
                  <a:p>
                    <a:pPr algn="ctr"/>
                    <a:r>
                      <a:rPr lang="en-GB" sz="14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rPr>
                      <a:t>find maximum value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𝑐𝑜𝑢𝑛𝑡𝑒𝑟</m:t>
                          </m:r>
                          <m:r>
                            <a:rPr lang="pt-P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  <a:latin typeface="Garamond" panose="020204040303010108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8BED693-A912-430C-B7E9-3B404E5FD2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0666" y="3218418"/>
                    <a:ext cx="2077620" cy="8601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E9CFF750-D0D3-402F-A875-7B566CD721BB}"/>
                      </a:ext>
                    </a:extLst>
                  </p:cNvPr>
                  <p:cNvSpPr/>
                  <p:nvPr/>
                </p:nvSpPr>
                <p:spPr>
                  <a:xfrm>
                    <a:off x="3409236" y="4298184"/>
                    <a:ext cx="2646908" cy="899267"/>
                  </a:xfrm>
                  <a:prstGeom prst="rect">
                    <a:avLst/>
                  </a:prstGeom>
                  <a:solidFill>
                    <a:srgbClr val="E6EEF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rPr>
                      <a:t>State 3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P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pt-P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pt-PT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P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pt-P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p>
                            <m:sSupPr>
                              <m:ctrlPr>
                                <a:rPr lang="pt-P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pt-P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PT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t-PT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P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𝐹𝑠</m:t>
                                  </m:r>
                                </m:den>
                              </m:f>
                            </m:sup>
                          </m:sSup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  <a:latin typeface="Garamond" panose="020204040303010108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E9CFF750-D0D3-402F-A875-7B566CD721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9236" y="4298184"/>
                    <a:ext cx="2646908" cy="89926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270418AE-3CA4-4B9B-8711-89D755C7935E}"/>
                      </a:ext>
                    </a:extLst>
                  </p:cNvPr>
                  <p:cNvSpPr/>
                  <p:nvPr/>
                </p:nvSpPr>
                <p:spPr>
                  <a:xfrm>
                    <a:off x="7485748" y="4298184"/>
                    <a:ext cx="1554220" cy="788035"/>
                  </a:xfrm>
                  <a:prstGeom prst="rect">
                    <a:avLst/>
                  </a:prstGeom>
                  <a:solidFill>
                    <a:srgbClr val="E6EEF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rPr>
                      <a:t>State 2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𝑐𝑜𝑢𝑛𝑡𝑒𝑟</m:t>
                          </m:r>
                          <m:r>
                            <a:rPr lang="pt-PT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  <a:latin typeface="Garamond" panose="020204040303010108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270418AE-3CA4-4B9B-8711-89D755C793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5748" y="4298184"/>
                    <a:ext cx="1554220" cy="78803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Curved Connector 13">
                <a:extLst>
                  <a:ext uri="{FF2B5EF4-FFF2-40B4-BE49-F238E27FC236}">
                    <a16:creationId xmlns:a16="http://schemas.microsoft.com/office/drawing/2014/main" id="{194E339E-F1CB-4948-8776-4461EF8EAB7C}"/>
                  </a:ext>
                </a:extLst>
              </p:cNvPr>
              <p:cNvCxnSpPr>
                <a:cxnSpLocks/>
                <a:stCxn id="19" idx="3"/>
                <a:endCxn id="21" idx="0"/>
              </p:cNvCxnSpPr>
              <p:nvPr/>
            </p:nvCxnSpPr>
            <p:spPr>
              <a:xfrm>
                <a:off x="7388286" y="3648500"/>
                <a:ext cx="874572" cy="649684"/>
              </a:xfrm>
              <a:prstGeom prst="curvedConnector2">
                <a:avLst/>
              </a:prstGeom>
              <a:ln w="254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14">
                <a:extLst>
                  <a:ext uri="{FF2B5EF4-FFF2-40B4-BE49-F238E27FC236}">
                    <a16:creationId xmlns:a16="http://schemas.microsoft.com/office/drawing/2014/main" id="{C7118E66-BCBF-4D78-977E-5B24B280AC03}"/>
                  </a:ext>
                </a:extLst>
              </p:cNvPr>
              <p:cNvCxnSpPr>
                <a:cxnSpLocks/>
                <a:stCxn id="21" idx="2"/>
                <a:endCxn id="20" idx="2"/>
              </p:cNvCxnSpPr>
              <p:nvPr/>
            </p:nvCxnSpPr>
            <p:spPr>
              <a:xfrm rot="5400000">
                <a:off x="6442159" y="3376751"/>
                <a:ext cx="111232" cy="3530168"/>
              </a:xfrm>
              <a:prstGeom prst="curvedConnector3">
                <a:avLst>
                  <a:gd name="adj1" fmla="val 306885"/>
                </a:avLst>
              </a:prstGeom>
              <a:ln w="254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17">
                <a:extLst>
                  <a:ext uri="{FF2B5EF4-FFF2-40B4-BE49-F238E27FC236}">
                    <a16:creationId xmlns:a16="http://schemas.microsoft.com/office/drawing/2014/main" id="{A7C087AF-11B8-4152-A9CF-A29ADACA831B}"/>
                  </a:ext>
                </a:extLst>
              </p:cNvPr>
              <p:cNvCxnSpPr>
                <a:cxnSpLocks/>
                <a:stCxn id="20" idx="0"/>
                <a:endCxn id="19" idx="1"/>
              </p:cNvCxnSpPr>
              <p:nvPr/>
            </p:nvCxnSpPr>
            <p:spPr>
              <a:xfrm rot="5400000" flipH="1" flipV="1">
                <a:off x="4696836" y="3684355"/>
                <a:ext cx="649684" cy="577975"/>
              </a:xfrm>
              <a:prstGeom prst="curvedConnector2">
                <a:avLst/>
              </a:prstGeom>
              <a:ln w="254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B67123A-4BDE-4DD1-9A16-C42B28D62B79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848" y="3427898"/>
                    <a:ext cx="2978815" cy="5267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&gt; </m:t>
                          </m:r>
                          <m:sSub>
                            <m:sSubPr>
                              <m:ctrlP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pt-PT" sz="1400" b="0" dirty="0">
                      <a:latin typeface="Garamond" panose="02020404030301010803" pitchFamily="18" charset="0"/>
                    </a:endParaRPr>
                  </a:p>
                  <a:p>
                    <a:r>
                      <a:rPr lang="pt-PT" sz="1400" dirty="0">
                        <a:latin typeface="Garamond" panose="02020404030301010803" pitchFamily="18" charset="0"/>
                      </a:rPr>
                      <a:t>	</a:t>
                    </a:r>
                    <a14:m>
                      <m:oMath xmlns:m="http://schemas.openxmlformats.org/officeDocument/2006/math">
                        <m:r>
                          <a:rPr lang="pt-PT" sz="1400" b="0" i="1" smtClean="0">
                            <a:latin typeface="Cambria Math" panose="02040503050406030204" pitchFamily="18" charset="0"/>
                          </a:rPr>
                          <m:t>𝑐𝑜𝑢𝑛𝑡𝑒𝑟</m:t>
                        </m:r>
                        <m:r>
                          <a:rPr lang="pt-PT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a14:m>
                    <a:endParaRPr lang="pt-PT" sz="1400" b="0" dirty="0">
                      <a:latin typeface="Garamond" panose="020204040303010108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B67123A-4BDE-4DD1-9A16-C42B28D62B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1848" y="3427898"/>
                    <a:ext cx="2978815" cy="52670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1BD69FB1-A02F-4213-BBA4-805FC0541CFC}"/>
                      </a:ext>
                    </a:extLst>
                  </p:cNvPr>
                  <p:cNvSpPr/>
                  <p:nvPr/>
                </p:nvSpPr>
                <p:spPr>
                  <a:xfrm>
                    <a:off x="5254261" y="2659906"/>
                    <a:ext cx="4677121" cy="9938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pt-PT" sz="1400" dirty="0">
                        <a:latin typeface="Garamond" panose="02020404030301010803" pitchFamily="18" charset="0"/>
                      </a:rPr>
                      <a:t>	</a:t>
                    </a:r>
                    <a14:m>
                      <m:oMath xmlns:m="http://schemas.openxmlformats.org/officeDocument/2006/math">
                        <m:r>
                          <a:rPr lang="pt-PT" sz="1400" i="1">
                            <a:latin typeface="Cambria Math" panose="02040503050406030204" pitchFamily="18" charset="0"/>
                          </a:rPr>
                          <m:t>𝑐𝑜𝑢𝑛𝑡𝑒𝑟</m:t>
                        </m:r>
                        <m:r>
                          <a:rPr lang="pt-PT" sz="1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pt-PT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1400" b="0" i="1" smtClean="0">
                                <a:latin typeface="Cambria Math" panose="02040503050406030204" pitchFamily="18" charset="0"/>
                              </a:rPr>
                              <m:t>𝑅𝑅</m:t>
                            </m:r>
                          </m:e>
                          <m:sub>
                            <m:r>
                              <a:rPr lang="pt-PT" sz="14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oMath>
                    </a14:m>
                    <a:r>
                      <a:rPr lang="pt-PT" sz="1400" dirty="0">
                        <a:latin typeface="Garamond" panose="02020404030301010803" pitchFamily="18" charset="0"/>
                      </a:rPr>
                      <a:t>:</a:t>
                    </a:r>
                  </a:p>
                  <a:p>
                    <a:r>
                      <a:rPr lang="pt-PT" sz="1400" dirty="0">
                        <a:latin typeface="Garamond" panose="02020404030301010803" pitchFamily="18" charset="0"/>
                      </a:rPr>
                      <a:t>		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sz="1400" b="0" i="0" smtClean="0">
                            <a:latin typeface="Cambria Math" panose="02040503050406030204" pitchFamily="18" charset="0"/>
                          </a:rPr>
                          <m:t>counter</m:t>
                        </m:r>
                        <m:r>
                          <a:rPr lang="pt-PT" sz="1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pt-PT" sz="1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PT" sz="1400" b="0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pt-PT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PT" sz="1400" b="0" i="1" smtClean="0">
                                <a:latin typeface="Cambria Math" panose="02040503050406030204" pitchFamily="18" charset="0"/>
                              </a:rPr>
                              <m:t>𝑝𝑒𝑎𝑘</m:t>
                            </m:r>
                          </m:sub>
                        </m:sSub>
                        <m:r>
                          <a:rPr lang="pt-PT" sz="1400" b="0" i="1" smtClean="0">
                            <a:latin typeface="Cambria Math" panose="02040503050406030204" pitchFamily="18" charset="0"/>
                          </a:rPr>
                          <m:t>𝑃𝑜𝑠</m:t>
                        </m:r>
                      </m:oMath>
                    </a14:m>
                    <a:endParaRPr lang="pt-PT" sz="1400" dirty="0">
                      <a:latin typeface="Garamond" panose="02020404030301010803" pitchFamily="18" charset="0"/>
                    </a:endParaRPr>
                  </a:p>
                  <a:p>
                    <a:pPr algn="just"/>
                    <a:r>
                      <a:rPr lang="pt-PT" sz="1400" dirty="0">
                        <a:latin typeface="Garamond" panose="02020404030301010803" pitchFamily="18" charset="0"/>
                      </a:rPr>
                      <a:t>		</a:t>
                    </a:r>
                    <a14:m>
                      <m:oMath xmlns:m="http://schemas.openxmlformats.org/officeDocument/2006/math">
                        <m:r>
                          <a:rPr lang="pt-PT" sz="1400" b="0" i="1" smtClean="0">
                            <a:latin typeface="Cambria Math" panose="02040503050406030204" pitchFamily="18" charset="0"/>
                          </a:rPr>
                          <m:t>𝑠𝑎𝑣𝑒</m:t>
                        </m:r>
                        <m:r>
                          <a:rPr lang="pt-PT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PT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PT" sz="1400" b="0" i="1" smtClean="0">
                                <a:latin typeface="Cambria Math" panose="02040503050406030204" pitchFamily="18" charset="0"/>
                              </a:rPr>
                              <m:t>𝑝𝑒𝑎𝑘</m:t>
                            </m:r>
                          </m:sub>
                        </m:sSub>
                        <m:r>
                          <a:rPr lang="pt-PT" sz="1400" b="0" i="1" smtClean="0">
                            <a:latin typeface="Cambria Math" panose="02040503050406030204" pitchFamily="18" charset="0"/>
                          </a:rPr>
                          <m:t>𝑃𝑜𝑠</m:t>
                        </m:r>
                      </m:oMath>
                    </a14:m>
                    <a:endParaRPr lang="pt-PT" sz="1400" dirty="0">
                      <a:latin typeface="Garamond" panose="02020404030301010803" pitchFamily="18" charset="0"/>
                    </a:endParaRPr>
                  </a:p>
                  <a:p>
                    <a:r>
                      <a:rPr lang="pt-PT" sz="1400" dirty="0">
                        <a:latin typeface="Garamond" panose="02020404030301010803" pitchFamily="18" charset="0"/>
                      </a:rPr>
                      <a:t>		</a:t>
                    </a: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1BD69FB1-A02F-4213-BBA4-805FC0541C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4261" y="2659906"/>
                    <a:ext cx="4677121" cy="9938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26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626EC8A-5535-4B40-975C-1AA00020CE85}"/>
                    </a:ext>
                  </a:extLst>
                </p:cNvPr>
                <p:cNvSpPr/>
                <p:nvPr/>
              </p:nvSpPr>
              <p:spPr>
                <a:xfrm>
                  <a:off x="4426680" y="3784677"/>
                  <a:ext cx="4847330" cy="8287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pt-PT" sz="1400" dirty="0">
                      <a:latin typeface="Garamond" panose="02020404030301010803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pt-PT" sz="1400" i="1">
                          <a:latin typeface="Cambria Math" panose="02040503050406030204" pitchFamily="18" charset="0"/>
                        </a:rPr>
                        <m:t>𝑐𝑜𝑢𝑛𝑡𝑒𝑟</m:t>
                      </m:r>
                      <m:r>
                        <a:rPr lang="pt-PT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𝑅𝑅</m:t>
                          </m:r>
                        </m:e>
                        <m:sub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a14:m>
                  <a:r>
                    <a:rPr lang="pt-PT" sz="1400" dirty="0">
                      <a:latin typeface="Garamond" panose="02020404030301010803" pitchFamily="18" charset="0"/>
                    </a:rPr>
                    <a:t>:</a:t>
                  </a:r>
                </a:p>
                <a:p>
                  <a:r>
                    <a:rPr lang="pt-PT" sz="1400" dirty="0">
                      <a:latin typeface="Garamond" panose="02020404030301010803" pitchFamily="18" charset="0"/>
                    </a:rPr>
                    <a:t>	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PT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PT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14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pt-PT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pt-PT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pt-PT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  <m:e>
                          <m:sSub>
                            <m:sSubPr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𝐴𝑚𝑝</m:t>
                              </m:r>
                            </m:e>
                            <m:sub>
                              <m:r>
                                <a:rPr lang="pt-PT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lang="pt-PT" sz="1400" dirty="0">
                    <a:latin typeface="Garamond" panose="02020404030301010803" pitchFamily="18" charset="0"/>
                  </a:endParaRPr>
                </a:p>
                <a:p>
                  <a:r>
                    <a:rPr lang="pt-PT" sz="1400" dirty="0">
                      <a:latin typeface="Garamond" panose="02020404030301010803" pitchFamily="18" charset="0"/>
                    </a:rPr>
                    <a:t>		</a:t>
                  </a: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626EC8A-5535-4B40-975C-1AA00020CE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6680" y="3784677"/>
                  <a:ext cx="4847330" cy="828753"/>
                </a:xfrm>
                <a:prstGeom prst="rect">
                  <a:avLst/>
                </a:prstGeom>
                <a:blipFill>
                  <a:blip r:embed="rId8"/>
                  <a:stretch>
                    <a:fillRect t="-10606" b="-3030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1A2A595-7DAA-424C-8096-C41122C76C8D}"/>
              </a:ext>
            </a:extLst>
          </p:cNvPr>
          <p:cNvSpPr txBox="1"/>
          <p:nvPr/>
        </p:nvSpPr>
        <p:spPr>
          <a:xfrm>
            <a:off x="2998553" y="6369634"/>
            <a:ext cx="7203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OUTLINE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MOTIVATION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METHODOLOGY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AND RESULTS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CONCLUSION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2F031D-3A3B-D64E-965A-AE19C6C393DB}"/>
              </a:ext>
            </a:extLst>
          </p:cNvPr>
          <p:cNvGrpSpPr/>
          <p:nvPr/>
        </p:nvGrpSpPr>
        <p:grpSpPr>
          <a:xfrm>
            <a:off x="8016118" y="1872757"/>
            <a:ext cx="3959960" cy="2570667"/>
            <a:chOff x="3061046" y="2818988"/>
            <a:chExt cx="4505539" cy="27303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55CC8D-809C-1C4D-A43E-3800502AC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171"/>
            <a:stretch/>
          </p:blipFill>
          <p:spPr>
            <a:xfrm>
              <a:off x="3061046" y="2844232"/>
              <a:ext cx="219183" cy="27051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2C4E98A-1D80-EF41-8124-96BBD04C0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70" r="2101"/>
            <a:stretch/>
          </p:blipFill>
          <p:spPr>
            <a:xfrm>
              <a:off x="3280229" y="2818988"/>
              <a:ext cx="4286356" cy="27051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9BD09E9-74AD-5D49-BBAD-054FAF2D9573}"/>
              </a:ext>
            </a:extLst>
          </p:cNvPr>
          <p:cNvSpPr txBox="1"/>
          <p:nvPr/>
        </p:nvSpPr>
        <p:spPr>
          <a:xfrm>
            <a:off x="7697727" y="4431780"/>
            <a:ext cx="435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Garamond" panose="02020404030301010803" pitchFamily="18" charset="0"/>
              </a:rPr>
              <a:t>Fig 3. Application of the R-peak detector in a 5 seconds ECG segment. Top: Raw ECG signal (blue) and detected R-peaks (red dots); and Bottom: Processed ECG (blue) and detection threshold (red dashed line).</a:t>
            </a:r>
          </a:p>
        </p:txBody>
      </p:sp>
    </p:spTree>
    <p:extLst>
      <p:ext uri="{BB962C8B-B14F-4D97-AF65-F5344CB8AC3E}">
        <p14:creationId xmlns:p14="http://schemas.microsoft.com/office/powerpoint/2010/main" val="191852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16905C-4A10-4BE2-ACB7-D339C9A9B6F7}"/>
              </a:ext>
            </a:extLst>
          </p:cNvPr>
          <p:cNvCxnSpPr>
            <a:cxnSpLocks/>
          </p:cNvCxnSpPr>
          <p:nvPr/>
        </p:nvCxnSpPr>
        <p:spPr>
          <a:xfrm>
            <a:off x="2526631" y="1915160"/>
            <a:ext cx="0" cy="3027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93235E-6F62-450A-94CC-C6125C064383}"/>
              </a:ext>
            </a:extLst>
          </p:cNvPr>
          <p:cNvSpPr txBox="1"/>
          <p:nvPr/>
        </p:nvSpPr>
        <p:spPr>
          <a:xfrm>
            <a:off x="203201" y="2573317"/>
            <a:ext cx="242556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1</a:t>
            </a:r>
            <a:r>
              <a:rPr lang="pt-PT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Case Study: FieldWiz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2. R-Peak Detection</a:t>
            </a:r>
          </a:p>
          <a:p>
            <a:pPr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3. Private Database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4. Results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896AE3-2752-48BB-8A31-B6A11C4511A6}"/>
              </a:ext>
            </a:extLst>
          </p:cNvPr>
          <p:cNvCxnSpPr>
            <a:cxnSpLocks/>
          </p:cNvCxnSpPr>
          <p:nvPr/>
        </p:nvCxnSpPr>
        <p:spPr>
          <a:xfrm>
            <a:off x="681990" y="6150610"/>
            <a:ext cx="1073912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0208FC-1352-4C5A-866B-9439381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>
                <a:latin typeface="Garamond" panose="02020404030301010803" pitchFamily="18" charset="0"/>
              </a:rPr>
              <a:t>7</a:t>
            </a:fld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38C18-D1DE-4151-9066-8B8874D0003D}"/>
              </a:ext>
            </a:extLst>
          </p:cNvPr>
          <p:cNvSpPr txBox="1"/>
          <p:nvPr/>
        </p:nvSpPr>
        <p:spPr>
          <a:xfrm>
            <a:off x="2286000" y="707389"/>
            <a:ext cx="842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3| </a:t>
            </a:r>
            <a:r>
              <a:rPr lang="pt-PT" sz="32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FIELDWIZ PRIVATE DATABASE: SignalBit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7D35A7-1477-4983-B777-2CF1A4261B21}"/>
                  </a:ext>
                </a:extLst>
              </p:cNvPr>
              <p:cNvSpPr txBox="1"/>
              <p:nvPr/>
            </p:nvSpPr>
            <p:spPr>
              <a:xfrm>
                <a:off x="2628765" y="1297741"/>
                <a:ext cx="5667100" cy="2470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Dataset: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𝑟𝑒𝑐𝑜𝑟𝑑𝑖𝑛𝑔𝑠</m:t>
                          </m:r>
                        </m:sub>
                      </m:sSub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pt-PT" sz="1600" b="0" dirty="0">
                  <a:latin typeface="Garamond" panose="02020404030301010803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1600" b="0" i="1" smtClean="0">
                              <a:latin typeface="Cambria Math" panose="02040503050406030204" pitchFamily="18" charset="0"/>
                            </a:rPr>
                            <m:t>𝑝𝑒𝑎𝑘𝑠</m:t>
                          </m:r>
                        </m:sub>
                      </m:sSub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=39817</m:t>
                      </m:r>
                    </m:oMath>
                  </m:oMathPara>
                </a14:m>
                <a:endParaRPr lang="en-GB" sz="1600" dirty="0">
                  <a:latin typeface="Garamond" panose="02020404030301010803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16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𝐻𝑅</m:t>
                      </m:r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&lt;190</m:t>
                      </m:r>
                    </m:oMath>
                  </m:oMathPara>
                </a14:m>
                <a:endParaRPr lang="en-GB" sz="1600" dirty="0">
                  <a:latin typeface="Garamond" panose="02020404030301010803" pitchFamily="18" charset="0"/>
                </a:endParaRPr>
              </a:p>
              <a:p>
                <a:endParaRPr lang="en-GB" sz="1600" dirty="0">
                  <a:latin typeface="Garamond" panose="02020404030301010803" pitchFamily="18" charset="0"/>
                </a:endParaRPr>
              </a:p>
              <a:p>
                <a:r>
                  <a:rPr lang="en-GB" sz="2000" dirty="0">
                    <a:latin typeface="Garamond" panose="02020404030301010803" pitchFamily="18" charset="0"/>
                  </a:rPr>
                  <a:t>Methodology:</a:t>
                </a:r>
              </a:p>
              <a:p>
                <a:r>
                  <a:rPr lang="en-GB" sz="1600" dirty="0">
                    <a:latin typeface="Garamond" panose="02020404030301010803" pitchFamily="18" charset="0"/>
                  </a:rPr>
                  <a:t>    1. Pre-annotation using the method by Kalidas et al.</a:t>
                </a:r>
                <a:r>
                  <a:rPr lang="en-GB" sz="1600" baseline="30000" dirty="0">
                    <a:latin typeface="Garamond" panose="02020404030301010803" pitchFamily="18" charset="0"/>
                  </a:rPr>
                  <a:t>[3]</a:t>
                </a:r>
                <a:endParaRPr lang="en-GB" sz="1600" dirty="0">
                  <a:latin typeface="Garamond" panose="02020404030301010803" pitchFamily="18" charset="0"/>
                </a:endParaRPr>
              </a:p>
              <a:p>
                <a:r>
                  <a:rPr lang="en-GB" sz="1600" dirty="0">
                    <a:latin typeface="Garamond" panose="02020404030301010803" pitchFamily="18" charset="0"/>
                  </a:rPr>
                  <a:t>    2. Confirmation by Cardiopneumologist.</a:t>
                </a:r>
              </a:p>
              <a:p>
                <a:r>
                  <a:rPr lang="en-GB" sz="1600" dirty="0">
                    <a:latin typeface="Garamond" panose="02020404030301010803" pitchFamily="18" charset="0"/>
                  </a:rPr>
                  <a:t>    3. R-peak annotations saved.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7D35A7-1477-4983-B777-2CF1A4261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765" y="1297741"/>
                <a:ext cx="5667100" cy="2470420"/>
              </a:xfrm>
              <a:prstGeom prst="rect">
                <a:avLst/>
              </a:prstGeom>
              <a:blipFill>
                <a:blip r:embed="rId3"/>
                <a:stretch>
                  <a:fillRect l="-893" t="-1538" b="-2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775A806-BFBC-4C04-A4BA-8E59532A2E2C}"/>
              </a:ext>
            </a:extLst>
          </p:cNvPr>
          <p:cNvGrpSpPr/>
          <p:nvPr/>
        </p:nvGrpSpPr>
        <p:grpSpPr>
          <a:xfrm>
            <a:off x="7406993" y="1645921"/>
            <a:ext cx="4389118" cy="3410353"/>
            <a:chOff x="7763657" y="1673103"/>
            <a:chExt cx="4058344" cy="35231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5A3D58-B5CD-4E48-9C5D-93F0BA4BF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5857" y="1673103"/>
              <a:ext cx="3833947" cy="28999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41905D-1CFA-4A83-BCAB-8012444CBCA7}"/>
                </a:ext>
              </a:extLst>
            </p:cNvPr>
            <p:cNvSpPr txBox="1"/>
            <p:nvPr/>
          </p:nvSpPr>
          <p:spPr>
            <a:xfrm>
              <a:off x="7763657" y="4719312"/>
              <a:ext cx="4058344" cy="47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200" dirty="0">
                  <a:latin typeface="Garamond" panose="02020404030301010803" pitchFamily="18" charset="0"/>
                </a:rPr>
                <a:t>Fig 4. SignalBit web-application environment</a:t>
              </a:r>
              <a:r>
                <a:rPr lang="en-GB" sz="1200" baseline="30000" dirty="0">
                  <a:latin typeface="Garamond" panose="02020404030301010803" pitchFamily="18" charset="0"/>
                </a:rPr>
                <a:t>[4]</a:t>
              </a:r>
              <a:r>
                <a:rPr lang="en-GB" sz="1200" dirty="0">
                  <a:latin typeface="Garamond" panose="02020404030301010803" pitchFamily="18" charset="0"/>
                </a:rPr>
                <a:t>. Example of raw ECG and normal sinus rhythm R-peaks.</a:t>
              </a:r>
              <a:endParaRPr lang="en-GB" sz="1400" dirty="0">
                <a:latin typeface="Garamond" panose="02020404030301010803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53E2567-AB5B-4A77-A3CC-CC56A803B143}"/>
              </a:ext>
            </a:extLst>
          </p:cNvPr>
          <p:cNvSpPr txBox="1"/>
          <p:nvPr/>
        </p:nvSpPr>
        <p:spPr>
          <a:xfrm>
            <a:off x="2460323" y="5454210"/>
            <a:ext cx="95962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Garamond" panose="02020404030301010803" pitchFamily="18" charset="0"/>
              </a:rPr>
              <a:t>[3] - Kalidas, V. and Tamil, L. (2017). Real-time QRS detector using stationary wavelet transform for automated ECG analysis. In Proc. of the IEEE Int’l Conf. on Bioinformatics and Bioengineering (BIBE), pages  457–461.</a:t>
            </a:r>
          </a:p>
          <a:p>
            <a:r>
              <a:rPr lang="en-GB" sz="1000" dirty="0">
                <a:latin typeface="Garamond" panose="02020404030301010803" pitchFamily="18" charset="0"/>
              </a:rPr>
              <a:t>[4] - Lourenço, A., Plácido da Silva, H., Carreiras, C., Priscila Alves, A., and Fred, A. L. N. (2014). A web-based platform for biosignal visualization and annotation. Multimedia Tools and Applications, 70:433–460.</a:t>
            </a:r>
          </a:p>
          <a:p>
            <a:endParaRPr lang="en-GB" sz="1000" dirty="0"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1CF4A6-82BE-CF4F-8BB8-B7631DD71CDA}"/>
              </a:ext>
            </a:extLst>
          </p:cNvPr>
          <p:cNvSpPr txBox="1"/>
          <p:nvPr/>
        </p:nvSpPr>
        <p:spPr>
          <a:xfrm>
            <a:off x="2998553" y="6369634"/>
            <a:ext cx="7203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OUTLINE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MOTIVATION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METHODOLOGY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AND RESULTS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CONCLUSION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7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16905C-4A10-4BE2-ACB7-D339C9A9B6F7}"/>
              </a:ext>
            </a:extLst>
          </p:cNvPr>
          <p:cNvCxnSpPr>
            <a:cxnSpLocks/>
          </p:cNvCxnSpPr>
          <p:nvPr/>
        </p:nvCxnSpPr>
        <p:spPr>
          <a:xfrm>
            <a:off x="2526631" y="1915160"/>
            <a:ext cx="0" cy="3027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93235E-6F62-450A-94CC-C6125C064383}"/>
              </a:ext>
            </a:extLst>
          </p:cNvPr>
          <p:cNvSpPr txBox="1"/>
          <p:nvPr/>
        </p:nvSpPr>
        <p:spPr>
          <a:xfrm>
            <a:off x="203201" y="2573317"/>
            <a:ext cx="242556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1</a:t>
            </a:r>
            <a:r>
              <a:rPr lang="pt-PT" dirty="0">
                <a:latin typeface="Garamond" panose="02020404030301010803" pitchFamily="18" charset="0"/>
              </a:rPr>
              <a:t>.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Case Study: FieldWiz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2. R-Peak Detection</a:t>
            </a:r>
          </a:p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3. Private Database</a:t>
            </a:r>
          </a:p>
          <a:p>
            <a:pPr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4. Results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896AE3-2752-48BB-8A31-B6A11C4511A6}"/>
              </a:ext>
            </a:extLst>
          </p:cNvPr>
          <p:cNvCxnSpPr>
            <a:cxnSpLocks/>
          </p:cNvCxnSpPr>
          <p:nvPr/>
        </p:nvCxnSpPr>
        <p:spPr>
          <a:xfrm>
            <a:off x="681990" y="6150610"/>
            <a:ext cx="1073912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0208FC-1352-4C5A-866B-9439381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>
                <a:latin typeface="Garamond" panose="02020404030301010803" pitchFamily="18" charset="0"/>
              </a:rPr>
              <a:t>8</a:t>
            </a:fld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38C18-D1DE-4151-9066-8B8874D0003D}"/>
              </a:ext>
            </a:extLst>
          </p:cNvPr>
          <p:cNvSpPr txBox="1"/>
          <p:nvPr/>
        </p:nvSpPr>
        <p:spPr>
          <a:xfrm>
            <a:off x="2286000" y="707389"/>
            <a:ext cx="842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4| </a:t>
            </a:r>
            <a:r>
              <a:rPr lang="pt-PT" sz="32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RESULTS: FieldWiz 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F2DB12-8346-43B7-B803-7047F32FB7E8}"/>
              </a:ext>
            </a:extLst>
          </p:cNvPr>
          <p:cNvGrpSpPr/>
          <p:nvPr/>
        </p:nvGrpSpPr>
        <p:grpSpPr>
          <a:xfrm>
            <a:off x="3131459" y="1821127"/>
            <a:ext cx="8469787" cy="2686662"/>
            <a:chOff x="1513114" y="2294761"/>
            <a:chExt cx="9334500" cy="2990851"/>
          </a:xfrm>
        </p:grpSpPr>
        <p:pic>
          <p:nvPicPr>
            <p:cNvPr id="36" name="Picture 35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E04A2BD4-AA8E-41E6-B1A8-0444E13DA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0724" y="2294761"/>
              <a:ext cx="4316890" cy="2990850"/>
            </a:xfrm>
            <a:prstGeom prst="rect">
              <a:avLst/>
            </a:prstGeom>
          </p:spPr>
        </p:pic>
        <p:pic>
          <p:nvPicPr>
            <p:cNvPr id="37" name="Picture 36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6C25D042-C20A-4BCA-9F27-C138D8539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3114" y="2294761"/>
              <a:ext cx="4373507" cy="2990851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7091736-E446-4953-8422-1584A4CA2CC5}"/>
              </a:ext>
            </a:extLst>
          </p:cNvPr>
          <p:cNvSpPr txBox="1"/>
          <p:nvPr/>
        </p:nvSpPr>
        <p:spPr>
          <a:xfrm>
            <a:off x="2815650" y="179602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Garamond" panose="02020404030301010803" pitchFamily="18" charset="0"/>
              </a:rPr>
              <a:t>a)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5D9261-7423-4559-A7F7-6F7118A2EACF}"/>
              </a:ext>
            </a:extLst>
          </p:cNvPr>
          <p:cNvSpPr txBox="1"/>
          <p:nvPr/>
        </p:nvSpPr>
        <p:spPr>
          <a:xfrm>
            <a:off x="7290441" y="179602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Garamond" panose="02020404030301010803" pitchFamily="18" charset="0"/>
              </a:rPr>
              <a:t>b)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1D6B5-FFC0-294A-8E15-39A3D0FFFA53}"/>
              </a:ext>
            </a:extLst>
          </p:cNvPr>
          <p:cNvSpPr txBox="1"/>
          <p:nvPr/>
        </p:nvSpPr>
        <p:spPr>
          <a:xfrm>
            <a:off x="2998552" y="4532892"/>
            <a:ext cx="881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Garamond" panose="02020404030301010803" pitchFamily="18" charset="0"/>
              </a:rPr>
              <a:t>Fig 5. Different QRS detectors: PanTompkins, Christov, Gamboa, Elgendi, Engzee, Kalidas and Rodrigues (proposed approach, </a:t>
            </a:r>
            <a:r>
              <a:rPr lang="en-GB" sz="1200" i="1" dirty="0">
                <a:latin typeface="Garamond" panose="02020404030301010803" pitchFamily="18" charset="0"/>
              </a:rPr>
              <a:t>P</a:t>
            </a:r>
            <a:r>
              <a:rPr lang="en-GB" sz="1200" i="1" baseline="-25000" dirty="0">
                <a:latin typeface="Garamond" panose="02020404030301010803" pitchFamily="18" charset="0"/>
              </a:rPr>
              <a:t>th</a:t>
            </a:r>
            <a:r>
              <a:rPr lang="en-GB" sz="1200" dirty="0">
                <a:latin typeface="Garamond" panose="02020404030301010803" pitchFamily="18" charset="0"/>
              </a:rPr>
              <a:t> = 5 &amp; N = 5). Se and PPV using FieldWiz dataset for a detection window of a) 100 ms and b) 20 ms.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F4763-24E5-0044-B347-6DEB4016AF95}"/>
              </a:ext>
            </a:extLst>
          </p:cNvPr>
          <p:cNvSpPr txBox="1"/>
          <p:nvPr/>
        </p:nvSpPr>
        <p:spPr>
          <a:xfrm>
            <a:off x="2998553" y="6369634"/>
            <a:ext cx="7203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OUTLINE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MOTIVATION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METHODOLOGY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AND RESULTS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CONCLUSION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1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896AE3-2752-48BB-8A31-B6A11C4511A6}"/>
              </a:ext>
            </a:extLst>
          </p:cNvPr>
          <p:cNvCxnSpPr>
            <a:cxnSpLocks/>
          </p:cNvCxnSpPr>
          <p:nvPr/>
        </p:nvCxnSpPr>
        <p:spPr>
          <a:xfrm>
            <a:off x="681990" y="6150610"/>
            <a:ext cx="1073912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0208FC-1352-4C5A-866B-9439381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2529-AB4B-4670-93E9-4E7DCA9ACFC7}" type="slidenum">
              <a:rPr lang="en-GB" smtClean="0"/>
              <a:t>9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DB9C0-58B0-944A-93BC-3F6088ABC029}"/>
              </a:ext>
            </a:extLst>
          </p:cNvPr>
          <p:cNvSpPr txBox="1"/>
          <p:nvPr/>
        </p:nvSpPr>
        <p:spPr>
          <a:xfrm>
            <a:off x="2696071" y="1305448"/>
            <a:ext cx="86617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Garamond" panose="02020404030301010803" pitchFamily="18" charset="0"/>
              </a:rPr>
              <a:t>FieldWiz device for Heart Rate Monitoring: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Evaluated 6 QRS detectors</a:t>
            </a:r>
          </a:p>
          <a:p>
            <a:endParaRPr lang="pt-PT" dirty="0">
              <a:latin typeface="Garamond" panose="02020404030301010803" pitchFamily="18" charset="0"/>
            </a:endParaRPr>
          </a:p>
          <a:p>
            <a:r>
              <a:rPr lang="pt-PT" dirty="0">
                <a:latin typeface="Garamond" panose="02020404030301010803" pitchFamily="18" charset="0"/>
              </a:rPr>
              <a:t>Proposed R-peak detector: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Robust to diferent polarities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Increased Sensitivity for fast changing heart rates under dynamic conditions,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introducing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two free parameters P</a:t>
            </a:r>
            <a:r>
              <a:rPr lang="pt-PT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th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and N.</a:t>
            </a:r>
          </a:p>
          <a:p>
            <a:endParaRPr lang="pt-PT" dirty="0">
              <a:latin typeface="Garamond" panose="02020404030301010803" pitchFamily="18" charset="0"/>
            </a:endParaRPr>
          </a:p>
          <a:p>
            <a:r>
              <a:rPr lang="pt-PT" dirty="0">
                <a:latin typeface="Garamond" panose="02020404030301010803" pitchFamily="18" charset="0"/>
              </a:rPr>
              <a:t>Experimental Results: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FieldWiz Database Se = 99.77 % and PPV = 99.18 %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Kalidas and proposed approach showed higher temporal precision.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Combination of PanTompkis with local max search </a:t>
            </a:r>
          </a:p>
          <a:p>
            <a:pPr marL="800100" lvl="1" indent="-342900">
              <a:buFont typeface="+mj-lt"/>
              <a:buAutoNum type="arabicPeriod"/>
            </a:pP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F5A9B-ECDA-FC49-8B03-9EFC1F2BA838}"/>
              </a:ext>
            </a:extLst>
          </p:cNvPr>
          <p:cNvSpPr txBox="1"/>
          <p:nvPr/>
        </p:nvSpPr>
        <p:spPr>
          <a:xfrm>
            <a:off x="2998553" y="6369634"/>
            <a:ext cx="7203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OUTLINE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latin typeface="Garamond" panose="02020404030301010803" pitchFamily="18" charset="0"/>
              </a:rPr>
              <a:t>MOTIVATION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METHODOLOGY AND RESULTS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∙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CONCLUSION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A003F-A5A7-054B-869A-53DFBE0D97B7}"/>
              </a:ext>
            </a:extLst>
          </p:cNvPr>
          <p:cNvSpPr txBox="1"/>
          <p:nvPr/>
        </p:nvSpPr>
        <p:spPr>
          <a:xfrm>
            <a:off x="2286000" y="707389"/>
            <a:ext cx="977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1| </a:t>
            </a:r>
            <a:r>
              <a:rPr lang="pt-PT" sz="3000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CONCLUSIONS</a:t>
            </a:r>
            <a:endParaRPr lang="en-GB" sz="3000" dirty="0">
              <a:solidFill>
                <a:schemeClr val="accent3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3DBCDE-7EFC-824F-8D69-2DBB8DFFC789}"/>
              </a:ext>
            </a:extLst>
          </p:cNvPr>
          <p:cNvCxnSpPr>
            <a:cxnSpLocks/>
          </p:cNvCxnSpPr>
          <p:nvPr/>
        </p:nvCxnSpPr>
        <p:spPr>
          <a:xfrm>
            <a:off x="2526631" y="1915160"/>
            <a:ext cx="0" cy="3027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7D469A-476E-974C-AE72-C55B5C7B2FDB}"/>
              </a:ext>
            </a:extLst>
          </p:cNvPr>
          <p:cNvSpPr txBox="1"/>
          <p:nvPr/>
        </p:nvSpPr>
        <p:spPr>
          <a:xfrm>
            <a:off x="203201" y="2573317"/>
            <a:ext cx="2425564" cy="4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Garamond" panose="02020404030301010803" pitchFamily="18" charset="0"/>
              </a:rPr>
              <a:t>1. Conclusions</a:t>
            </a:r>
          </a:p>
        </p:txBody>
      </p:sp>
    </p:spTree>
    <p:extLst>
      <p:ext uri="{BB962C8B-B14F-4D97-AF65-F5344CB8AC3E}">
        <p14:creationId xmlns:p14="http://schemas.microsoft.com/office/powerpoint/2010/main" val="348423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4588</TotalTime>
  <Words>1770</Words>
  <Application>Microsoft Macintosh PowerPoint</Application>
  <PresentationFormat>Widescreen</PresentationFormat>
  <Paragraphs>240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Salomé Romeiro Santos</dc:creator>
  <cp:lastModifiedBy>Tiago Miguel Cavaleiro Rodrigues</cp:lastModifiedBy>
  <cp:revision>153</cp:revision>
  <dcterms:created xsi:type="dcterms:W3CDTF">2020-10-28T06:43:40Z</dcterms:created>
  <dcterms:modified xsi:type="dcterms:W3CDTF">2020-12-20T17:51:50Z</dcterms:modified>
</cp:coreProperties>
</file>