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T Sans Narrow"/>
      <p:regular r:id="rId18"/>
      <p:bold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TSansNarrow-bold.fntdata"/><Relationship Id="rId6" Type="http://schemas.openxmlformats.org/officeDocument/2006/relationships/slide" Target="slides/slide1.xml"/><Relationship Id="rId18" Type="http://schemas.openxmlformats.org/officeDocument/2006/relationships/font" Target="fonts/PTSansNarr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7d04e2bdc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7d04e2bdc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7d04e2bdc_0_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7d04e2bdc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7d04e2bd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7d04e2bd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7d04e2bdc_0_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7d04e2bdc_0_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d04e2bd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d04e2bd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7d04e2b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7d04e2b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7d04e2bd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7d04e2bd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7d04e2bd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7d04e2bd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7d04e2bd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7d04e2bd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7d04e2bd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7d04e2bd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7d04e2bdc_0_7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7d04e2bdc_0_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/>
        </p:nvSpPr>
        <p:spPr>
          <a:xfrm>
            <a:off x="1009900" y="1233600"/>
            <a:ext cx="68481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Learning Stable Deep Predictive Coding Networks 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with Weight Norm Supervision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513975" y="2798800"/>
            <a:ext cx="38166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Ruohao Guo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Illinois Urbana-Champaign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ruohaog2@illinois.edu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00" y="548450"/>
            <a:ext cx="5939499" cy="402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6849650" y="753725"/>
            <a:ext cx="20370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</a:rPr>
              <a:t>Qualitative evaluation of prediction capacity after 64 settling cycles</a:t>
            </a:r>
            <a:endParaRPr b="1" sz="12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4538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see more results of our experiments in paper and appendix.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References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[1] Stefanics, Gábor &amp; Kremláček, Jan &amp; Czigler, István. (2014). Visual mismatch negativity: A predictive coding view. Frontiers in human neuroscience. 8. 666. 10.3389/fnhum.2014.00666.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Predictive Coding Theory</a:t>
            </a:r>
            <a:endParaRPr sz="26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310775"/>
            <a:ext cx="432435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311700" y="4212325"/>
            <a:ext cx="46917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Figure 1. A visualization of predictive coding theory ([1]).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629275" y="1602350"/>
            <a:ext cx="3051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Feedforward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Feedback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0650" y="527525"/>
            <a:ext cx="4313826" cy="438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250" y="1300300"/>
            <a:ext cx="3495000" cy="183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Predictive Coding Network</a:t>
            </a:r>
            <a:endParaRPr sz="2600"/>
          </a:p>
        </p:txBody>
      </p:sp>
      <p:sp>
        <p:nvSpPr>
          <p:cNvPr id="89" name="Google Shape;89;p16"/>
          <p:cNvSpPr txBox="1"/>
          <p:nvPr/>
        </p:nvSpPr>
        <p:spPr>
          <a:xfrm>
            <a:off x="868000" y="3359850"/>
            <a:ext cx="35841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Training:  </a:t>
            </a:r>
            <a:endParaRPr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</a:rPr>
              <a:t>B</a:t>
            </a:r>
            <a:r>
              <a:rPr lang="en">
                <a:solidFill>
                  <a:schemeClr val="accent1"/>
                </a:solidFill>
              </a:rPr>
              <a:t>ack</a:t>
            </a:r>
            <a:r>
              <a:rPr b="1" lang="en">
                <a:solidFill>
                  <a:schemeClr val="accent1"/>
                </a:solidFill>
              </a:rPr>
              <a:t>P</a:t>
            </a:r>
            <a:r>
              <a:rPr lang="en">
                <a:solidFill>
                  <a:schemeClr val="accent1"/>
                </a:solidFill>
              </a:rPr>
              <a:t>ropagation </a:t>
            </a:r>
            <a:r>
              <a:rPr b="1" lang="en">
                <a:solidFill>
                  <a:schemeClr val="accent1"/>
                </a:solidFill>
              </a:rPr>
              <a:t>T</a:t>
            </a:r>
            <a:r>
              <a:rPr lang="en">
                <a:solidFill>
                  <a:schemeClr val="accent1"/>
                </a:solidFill>
              </a:rPr>
              <a:t>hrough </a:t>
            </a:r>
            <a:r>
              <a:rPr b="1" lang="en">
                <a:solidFill>
                  <a:schemeClr val="accent1"/>
                </a:solidFill>
              </a:rPr>
              <a:t>T</a:t>
            </a:r>
            <a:r>
              <a:rPr lang="en">
                <a:solidFill>
                  <a:schemeClr val="accent1"/>
                </a:solidFill>
              </a:rPr>
              <a:t>ime (BPTT)</a:t>
            </a:r>
            <a:endParaRPr b="1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247175" y="6641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</a:t>
            </a:r>
            <a:r>
              <a:rPr lang="en" sz="1500"/>
              <a:t>roblems of </a:t>
            </a:r>
            <a:r>
              <a:rPr lang="en" sz="1500"/>
              <a:t>training PCN with BPTT: 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(1) BPTT unrolling the recurrence in finite time steps can only approximate how real PCN works; 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/>
              <a:t>(2) The number of recurrent cells needed in PCN is big, and this long-term dependency could lead to vanishing and exploding gradient problems in BPTT training.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Our Contribution</a:t>
            </a:r>
            <a:endParaRPr sz="2600"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Study the dynamics of PCN from a dynamic system perspective;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Propose a sufficient condition for learning a stable hierarchical RNN;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Propose </a:t>
            </a:r>
            <a:r>
              <a:rPr lang="en" sz="1400"/>
              <a:t>the </a:t>
            </a:r>
            <a:r>
              <a:rPr lang="en" sz="1400"/>
              <a:t>weight norm supervision method to learn a stable PCN,</a:t>
            </a:r>
            <a:r>
              <a:rPr lang="en" sz="1400"/>
              <a:t> which</a:t>
            </a:r>
            <a:r>
              <a:rPr lang="en" sz="1400"/>
              <a:t> helps approach </a:t>
            </a:r>
            <a:r>
              <a:rPr lang="en" sz="1400"/>
              <a:t>how real PCN works;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Conduct experiments on five datasets to show that our method always learns a stable PCN, and that it has better prediction results and more stable classification accuracy than other methods. It also benefits from sparse weights.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235500" y="3688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Sufficient Condition of Echo State Property for Hierarchical RNNs</a:t>
            </a:r>
            <a:endParaRPr sz="2200"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550" y="1131475"/>
            <a:ext cx="4671800" cy="32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 S</a:t>
            </a:r>
            <a:r>
              <a:rPr lang="en" sz="2600"/>
              <a:t>ufficient Condition to Train a Stable PCN</a:t>
            </a:r>
            <a:endParaRPr sz="2600"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0" l="-1600" r="1600" t="0"/>
          <a:stretch/>
        </p:blipFill>
        <p:spPr>
          <a:xfrm>
            <a:off x="1044975" y="1266325"/>
            <a:ext cx="4769575" cy="336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025" y="181575"/>
            <a:ext cx="5898375" cy="48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6925850" y="677525"/>
            <a:ext cx="20370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State asymptotic on different datasets with different training methods.</a:t>
            </a:r>
            <a:endParaRPr b="1" sz="12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